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4a" ContentType="audio/mp4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482" r:id="rId3"/>
    <p:sldId id="493" r:id="rId4"/>
    <p:sldId id="480" r:id="rId5"/>
    <p:sldId id="483" r:id="rId6"/>
    <p:sldId id="521" r:id="rId7"/>
    <p:sldId id="522" r:id="rId8"/>
    <p:sldId id="515" r:id="rId9"/>
    <p:sldId id="516" r:id="rId10"/>
    <p:sldId id="517" r:id="rId11"/>
    <p:sldId id="519" r:id="rId12"/>
    <p:sldId id="520" r:id="rId13"/>
    <p:sldId id="544" r:id="rId14"/>
    <p:sldId id="545" r:id="rId15"/>
    <p:sldId id="530" r:id="rId16"/>
    <p:sldId id="560" r:id="rId17"/>
    <p:sldId id="531" r:id="rId18"/>
    <p:sldId id="532" r:id="rId19"/>
    <p:sldId id="546" r:id="rId20"/>
    <p:sldId id="547" r:id="rId21"/>
    <p:sldId id="536" r:id="rId22"/>
    <p:sldId id="551" r:id="rId23"/>
    <p:sldId id="537" r:id="rId24"/>
    <p:sldId id="538" r:id="rId25"/>
    <p:sldId id="548" r:id="rId26"/>
    <p:sldId id="549" r:id="rId27"/>
    <p:sldId id="550" r:id="rId28"/>
    <p:sldId id="507" r:id="rId29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70230" indent="-1130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730" indent="-2273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3230" indent="-3416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730" indent="-4559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2" d="100"/>
          <a:sy n="62" d="100"/>
        </p:scale>
        <p:origin x="876" y="48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3FB7C5-5581-4F93-8396-97976830CC80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435AB-C88C-4FA9-B409-2BB624B5E6C6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9E923-3EF2-402C-B7BF-CA4EB0B3BCA6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A21FB-9206-4DB9-8C6D-EC25171AC96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B8A30-E4B7-4160-89F6-71569FE55ED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D1513-4FC6-45B2-83F3-F4E4E1FAF141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61ED0-4C71-4462-9369-18AA6BF325FD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BD65E-A398-4439-9FA8-3FC06A6FC516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CDFF1-17AE-4E00-99BF-1AA7F0F750E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69AB1-5DEA-4788-9C15-05FD970F784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BF76F-CDEB-4932-9D7E-A477C66435FC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2F412-0C42-4F06-8318-48FF9E92849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9051A-F0E2-4FE4-A0B9-05FB7B7D4BAF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96B40-7733-41F0-A210-2AF002160E60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FD49F07-4522-4C2B-839B-791C379EC42A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GIF"/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media" Target="../media/media1.m4a"/><Relationship Id="rId4" Type="http://schemas.openxmlformats.org/officeDocument/2006/relationships/audio" Target="../media/media1.m4a"/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6" Type="http://schemas.microsoft.com/office/2007/relationships/media" Target="../media/media1.m4a"/><Relationship Id="rId5" Type="http://schemas.openxmlformats.org/officeDocument/2006/relationships/audio" Target="../media/media1.m4a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tags" Target="../tags/tag1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17.png"/><Relationship Id="rId1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media" Target="../media/media1.m4a"/><Relationship Id="rId4" Type="http://schemas.openxmlformats.org/officeDocument/2006/relationships/audio" Target="../media/media1.m4a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media" Target="../media/media1.m4a"/><Relationship Id="rId3" Type="http://schemas.openxmlformats.org/officeDocument/2006/relationships/audio" Target="../media/media1.m4a"/><Relationship Id="rId2" Type="http://schemas.openxmlformats.org/officeDocument/2006/relationships/image" Target="../media/image14.pn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media" Target="../media/media1.m4a"/><Relationship Id="rId3" Type="http://schemas.openxmlformats.org/officeDocument/2006/relationships/audio" Target="../media/media1.m4a"/><Relationship Id="rId2" Type="http://schemas.openxmlformats.org/officeDocument/2006/relationships/image" Target="../media/image14.png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4383723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109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CHỦ ĐỀ 5 - TIẾT 3</a:t>
            </a:r>
            <a:endParaRPr lang="en-US" sz="32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(T21)</a:t>
            </a:r>
            <a:endParaRPr lang="en-US" sz="32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762125" y="2492375"/>
            <a:ext cx="73596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ĐỌC NHẠC KẾT HỢP</a:t>
            </a:r>
            <a:endParaRPr lang="en-US" sz="6000" b="1">
              <a:solidFill>
                <a:srgbClr val="0000FF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GÕ ĐỆM THEO NHỊP</a:t>
            </a:r>
            <a:endParaRPr lang="en-US" sz="6000" b="1">
              <a:solidFill>
                <a:srgbClr val="0000FF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BÀI SỐ 3</a:t>
            </a:r>
            <a:endParaRPr lang="en-US" sz="4000" b="1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1273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1271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052513"/>
            <a:ext cx="84867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2781300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2781300"/>
            <a:ext cx="71913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2781300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2781300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4603750"/>
            <a:ext cx="7207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4587875"/>
            <a:ext cx="71913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4587875"/>
            <a:ext cx="7207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4614863"/>
            <a:ext cx="72072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ing (3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8650" y="141287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3" dur="20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1762125" y="2492375"/>
            <a:ext cx="73596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ĐỌC NHẠC KẾT HỢP</a:t>
            </a:r>
            <a:endParaRPr lang="en-US" sz="6000" b="1">
              <a:solidFill>
                <a:srgbClr val="0000FF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VẬN ĐỘNG CƠ THỂ</a:t>
            </a:r>
            <a:endParaRPr lang="en-US" sz="6000" b="1">
              <a:solidFill>
                <a:srgbClr val="0000FF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6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BÀI SỐ 3</a:t>
            </a:r>
            <a:endParaRPr lang="en-US" sz="4000" b="1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3321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3319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052513"/>
            <a:ext cx="84867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2770188"/>
            <a:ext cx="71913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2817813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4545013"/>
            <a:ext cx="7191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4591050"/>
            <a:ext cx="7207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2773363"/>
            <a:ext cx="6858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2809875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2852738"/>
            <a:ext cx="6858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5" y="2852738"/>
            <a:ext cx="6858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46736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46228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4606925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462915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ing (3)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18650" y="141287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20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6403" b="4073"/>
          <a:stretch>
            <a:fillRect/>
          </a:stretch>
        </p:blipFill>
        <p:spPr bwMode="auto">
          <a:xfrm>
            <a:off x="442913" y="2492375"/>
            <a:ext cx="30988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949325" y="2730500"/>
            <a:ext cx="8888413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CÂU CHUYỆN</a:t>
            </a:r>
            <a:endParaRPr lang="en-US" sz="4000" b="1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VỀ BÀI HÁT </a:t>
            </a:r>
            <a:r>
              <a:rPr lang="en-US" sz="4000" b="1" i="1">
                <a:solidFill>
                  <a:srgbClr val="FF0000"/>
                </a:solidFill>
                <a:latin typeface="Cambria" panose="02040503050406030204" pitchFamily="18" charset="0"/>
              </a:rPr>
              <a:t>CHÚ VOI CON Ở BẢN ĐÔN</a:t>
            </a:r>
            <a:endParaRPr lang="en-US" sz="4000" b="1" i="1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15365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3959225"/>
            <a:ext cx="209073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1784350"/>
            <a:ext cx="1874838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6403" b="4073"/>
          <a:stretch>
            <a:fillRect/>
          </a:stretch>
        </p:blipFill>
        <p:spPr bwMode="auto">
          <a:xfrm>
            <a:off x="301308" y="188595"/>
            <a:ext cx="30988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CHUYỆN VỀ BÀI HÁT CHÚ VOI CON Ở BẢN ĐÔN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61670" y="981075"/>
            <a:ext cx="9640570" cy="44488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557338"/>
            <a:ext cx="39592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667125"/>
            <a:ext cx="3795712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Text Box 10"/>
          <p:cNvSpPr txBox="1">
            <a:spLocks noChangeArrowheads="1"/>
          </p:cNvSpPr>
          <p:nvPr/>
        </p:nvSpPr>
        <p:spPr bwMode="auto">
          <a:xfrm>
            <a:off x="1309688" y="1073150"/>
            <a:ext cx="849788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</a:rPr>
              <a:t>CÂU CHUYỆN VỀ BÀI HÁT </a:t>
            </a:r>
            <a:r>
              <a:rPr lang="en-US" sz="2800" b="1" i="1">
                <a:solidFill>
                  <a:srgbClr val="FF0000"/>
                </a:solidFill>
                <a:latin typeface="Cambria" panose="02040503050406030204" pitchFamily="18" charset="0"/>
              </a:rPr>
              <a:t>CHÚ VOI CON Ở BẢN ĐÔN</a:t>
            </a:r>
            <a:endParaRPr lang="en-US" sz="2800" b="1" i="1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16390" name="Picture 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3141663"/>
            <a:ext cx="358140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1631950"/>
            <a:ext cx="2087562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xplosion 1 2"/>
          <p:cNvSpPr/>
          <p:nvPr/>
        </p:nvSpPr>
        <p:spPr>
          <a:xfrm rot="21055422">
            <a:off x="3240088" y="2181225"/>
            <a:ext cx="4156075" cy="2852738"/>
          </a:xfrm>
          <a:prstGeom prst="irregularSeal1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117975" y="3284538"/>
            <a:ext cx="2116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anose="02040503050406030204" pitchFamily="18" charset="0"/>
              </a:rPr>
              <a:t>THẢO LUẬN</a:t>
            </a:r>
            <a:endParaRPr lang="en-US" sz="2800" b="1">
              <a:solidFill>
                <a:srgbClr val="1713CB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7571" r="31018" b="1574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54025" y="81756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2349500"/>
            <a:ext cx="770572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773238"/>
            <a:ext cx="80835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1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817563"/>
            <a:ext cx="3910012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7571" r="31018" b="1574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54025" y="81756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817563"/>
            <a:ext cx="3910012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" b="5263"/>
          <a:stretch>
            <a:fillRect/>
          </a:stretch>
        </p:blipFill>
        <p:spPr bwMode="auto">
          <a:xfrm>
            <a:off x="1957388" y="2276475"/>
            <a:ext cx="6964362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1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773238"/>
            <a:ext cx="745172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7571" r="31018" b="1574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54025" y="81756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817563"/>
            <a:ext cx="3910012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1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916113"/>
            <a:ext cx="7056438" cy="411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1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773238"/>
            <a:ext cx="5745162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TRÒ CHƠI</a:t>
            </a:r>
            <a:endParaRPr lang="en-US" sz="11500" b="1">
              <a:solidFill>
                <a:srgbClr val="0000FF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230188" y="104775"/>
            <a:ext cx="23749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57150"/>
            <a:ext cx="3910013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1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2188"/>
            <a:ext cx="5702300" cy="583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1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1033463"/>
            <a:ext cx="5270500" cy="5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4268788"/>
            <a:ext cx="3762375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8"/>
          <p:cNvSpPr>
            <a:spLocks noChangeArrowheads="1"/>
          </p:cNvSpPr>
          <p:nvPr/>
        </p:nvSpPr>
        <p:spPr bwMode="auto">
          <a:xfrm>
            <a:off x="814388" y="2894013"/>
            <a:ext cx="9255125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KỂ CHUYỆN THEO TRANH</a:t>
            </a:r>
            <a:endParaRPr lang="en-US" sz="6000" b="1">
              <a:solidFill>
                <a:srgbClr val="0000FF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8" name="Picture 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1639888"/>
            <a:ext cx="39116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21513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21511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3" y="1754188"/>
            <a:ext cx="3313112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1960563"/>
            <a:ext cx="20891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46088" y="1052513"/>
            <a:ext cx="2303462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1525588" y="1084263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1713CB"/>
                </a:solidFill>
                <a:latin typeface="Cambria" panose="02040503050406030204" pitchFamily="18" charset="0"/>
              </a:rPr>
              <a:t>KỂ CHUYỆN THEO TRANH</a:t>
            </a:r>
            <a:endParaRPr lang="en-US" sz="3600" b="1">
              <a:solidFill>
                <a:srgbClr val="1713CB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539163" y="3716338"/>
            <a:ext cx="105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anose="02040503050406030204" pitchFamily="18" charset="0"/>
              </a:rPr>
              <a:t>NHÓM 3</a:t>
            </a:r>
            <a:endParaRPr lang="en-US"/>
          </a:p>
        </p:txBody>
      </p:sp>
      <p:pic>
        <p:nvPicPr>
          <p:cNvPr id="13" name="Picture 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1947863"/>
            <a:ext cx="37719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00175" y="3929063"/>
            <a:ext cx="1052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anose="02040503050406030204" pitchFamily="18" charset="0"/>
              </a:rPr>
              <a:t>NHÓM 1</a:t>
            </a:r>
            <a:endParaRPr lang="en-US"/>
          </a:p>
        </p:txBody>
      </p:sp>
      <p:pic>
        <p:nvPicPr>
          <p:cNvPr id="17" name="Picture 9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/>
          <a:stretch>
            <a:fillRect/>
          </a:stretch>
        </p:blipFill>
        <p:spPr bwMode="auto">
          <a:xfrm>
            <a:off x="3856038" y="3429000"/>
            <a:ext cx="335915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811963" y="4692650"/>
            <a:ext cx="1052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anose="02040503050406030204" pitchFamily="18" charset="0"/>
              </a:rPr>
              <a:t>NHÓM 2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854825" y="2493963"/>
            <a:ext cx="2774950" cy="585787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1</a:t>
            </a:r>
            <a:endParaRPr lang="en-US" sz="3200" dirty="0">
              <a:solidFill>
                <a:srgbClr val="1713CB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7" name="Picture 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1217613"/>
            <a:ext cx="39116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149475"/>
            <a:ext cx="5915025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3176588"/>
            <a:ext cx="2089150" cy="16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854825" y="2493963"/>
            <a:ext cx="2774950" cy="585787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2</a:t>
            </a:r>
            <a:endParaRPr lang="en-US" sz="3200" dirty="0">
              <a:solidFill>
                <a:srgbClr val="1713CB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1" name="Picture 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1217613"/>
            <a:ext cx="39116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/>
          <a:stretch>
            <a:fillRect/>
          </a:stretch>
        </p:blipFill>
        <p:spPr bwMode="auto">
          <a:xfrm>
            <a:off x="434975" y="2035175"/>
            <a:ext cx="5868988" cy="357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3176588"/>
            <a:ext cx="2089150" cy="16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854825" y="2493963"/>
            <a:ext cx="2774950" cy="585787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3</a:t>
            </a:r>
            <a:endParaRPr lang="en-US" sz="3200" dirty="0">
              <a:solidFill>
                <a:srgbClr val="1713CB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5" name="Picture 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1217613"/>
            <a:ext cx="39116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2095500"/>
            <a:ext cx="5895975" cy="349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3176588"/>
            <a:ext cx="2089150" cy="16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230188" y="104775"/>
            <a:ext cx="23749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57150"/>
            <a:ext cx="3910013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1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2188"/>
            <a:ext cx="5702300" cy="583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1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1033463"/>
            <a:ext cx="5270500" cy="5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046163"/>
            <a:ext cx="6094412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931863" y="2636838"/>
            <a:ext cx="325913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anose="02040503050406030204" pitchFamily="18" charset="0"/>
              </a:rPr>
              <a:t>ÔN TẬP ĐỌC NHẠC:</a:t>
            </a:r>
            <a:endParaRPr lang="en-US" sz="2400" b="1">
              <a:solidFill>
                <a:srgbClr val="1713CB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685925" y="2981325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</a:rPr>
              <a:t>HOA LÁ MÙA XUÂN</a:t>
            </a:r>
            <a:endParaRPr lang="en-US" sz="3600" b="1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685925" y="3933825"/>
            <a:ext cx="802322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</a:rPr>
              <a:t>CÂU CHUYỆN VỀ BÀI HÁT</a:t>
            </a:r>
            <a:endParaRPr lang="en-US" sz="3600" b="1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eaLnBrk="1" hangingPunct="1"/>
            <a:r>
              <a:rPr lang="en-US" sz="3600" b="1" i="1">
                <a:solidFill>
                  <a:srgbClr val="FF0000"/>
                </a:solidFill>
                <a:latin typeface="Cambria" panose="02040503050406030204" pitchFamily="18" charset="0"/>
              </a:rPr>
              <a:t>CHÚ VOI CON Ở BẢN ĐÔN</a:t>
            </a:r>
            <a:endParaRPr lang="en-US" sz="3600" b="1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949325" y="3532188"/>
            <a:ext cx="44656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anose="02040503050406030204" pitchFamily="18" charset="0"/>
              </a:rPr>
              <a:t>THƯỜNG THỨC ÂM NHẠC:</a:t>
            </a:r>
            <a:endParaRPr lang="en-US" sz="2400" b="1">
              <a:solidFill>
                <a:srgbClr val="1713CB"/>
              </a:solidFill>
              <a:latin typeface="Cambria" panose="02040503050406030204" pitchFamily="18" charset="0"/>
            </a:endParaRPr>
          </a:p>
        </p:txBody>
      </p:sp>
      <p:pic>
        <p:nvPicPr>
          <p:cNvPr id="27656" name="Picture 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4111625"/>
            <a:ext cx="18923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7" name="Picture 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5" y="2676525"/>
            <a:ext cx="2071688" cy="197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9" grpId="0"/>
      <p:bldP spid="11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26"/>
          <p:cNvSpPr txBox="1">
            <a:spLocks noChangeArrowheads="1"/>
          </p:cNvSpPr>
          <p:nvPr/>
        </p:nvSpPr>
        <p:spPr bwMode="gray">
          <a:xfrm>
            <a:off x="942975" y="273050"/>
            <a:ext cx="910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4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NỐT NHẠC BIẾT ĐI</a:t>
            </a:r>
            <a:endParaRPr lang="en-US" sz="4000" b="1">
              <a:solidFill>
                <a:srgbClr val="0000FF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AutoShape 17" descr="Cành Đào Png, Hoa Đào Psd, Hoa Đào Vector Free Download,, Transparent Png -  kindpng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1562100"/>
            <a:ext cx="6048375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01763" y="3001963"/>
            <a:ext cx="80232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solidFill>
                  <a:srgbClr val="FF0000"/>
                </a:solidFill>
                <a:latin typeface="Cambria" panose="02040503050406030204" pitchFamily="18" charset="0"/>
              </a:rPr>
              <a:t>BÀI SỐ 3</a:t>
            </a:r>
            <a:endParaRPr lang="en-US" sz="4800" b="1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5125" name="Text Box 10"/>
          <p:cNvSpPr txBox="1">
            <a:spLocks noChangeArrowheads="1"/>
          </p:cNvSpPr>
          <p:nvPr/>
        </p:nvSpPr>
        <p:spPr bwMode="auto">
          <a:xfrm>
            <a:off x="471488" y="2789238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anose="02040503050406030204" pitchFamily="18" charset="0"/>
              </a:rPr>
              <a:t>ÔN TẬP ĐỌC NHẠC</a:t>
            </a:r>
            <a:endParaRPr lang="en-US" sz="2800" b="1">
              <a:solidFill>
                <a:srgbClr val="1713CB"/>
              </a:solidFill>
              <a:latin typeface="Cambria" panose="02040503050406030204" pitchFamily="18" charset="0"/>
            </a:endParaRPr>
          </a:p>
        </p:txBody>
      </p:sp>
      <p:pic>
        <p:nvPicPr>
          <p:cNvPr id="5126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810000"/>
            <a:ext cx="101314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557338"/>
            <a:ext cx="84867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806450" y="1582738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Nghe giai điệu</a:t>
            </a:r>
            <a:endParaRPr lang="en-US" sz="3000" b="1">
              <a:solidFill>
                <a:srgbClr val="1713CB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696913"/>
            <a:ext cx="20113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ing (3)">
            <a:hlinkClick r:id="" action="ppaction://media"/>
          </p:cNvPr>
          <p:cNvPicPr>
            <a:picLocks noChangeAspect="1"/>
          </p:cNvPicPr>
          <p:nvPr>
            <p:ph/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6850" y="105283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20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035050" y="2781300"/>
            <a:ext cx="901541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ĐỌC NHẠC THEO KÍ HIỆU BÀN TAY</a:t>
            </a:r>
            <a:endParaRPr lang="en-US" sz="4400" b="1">
              <a:solidFill>
                <a:srgbClr val="0000FF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KẾT HỢP VỚI NHẠC ĐỆM</a:t>
            </a:r>
            <a:endParaRPr lang="en-US" sz="4400" b="1">
              <a:solidFill>
                <a:srgbClr val="0000FF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5081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BÀI SỐ 3</a:t>
            </a:r>
            <a:endParaRPr lang="en-US" sz="4000" b="1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7177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7175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1084263"/>
            <a:ext cx="8477250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ing (3)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8650" y="141287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20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933450" y="2751138"/>
            <a:ext cx="9017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ĐỌC NHẠC THEO KÍ HIỆU BÀN TAY</a:t>
            </a:r>
            <a:endParaRPr lang="en-US" sz="4400" b="1">
              <a:solidFill>
                <a:srgbClr val="0000FF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VỚI NHẠC ĐỆM</a:t>
            </a:r>
            <a:endParaRPr lang="en-US" sz="4400" b="1">
              <a:solidFill>
                <a:srgbClr val="0000FF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BÀI SỐ 3</a:t>
            </a:r>
            <a:endParaRPr lang="en-US" sz="4000" b="1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9225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9223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1084263"/>
            <a:ext cx="8477250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ing (3)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8650" y="141287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20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531</Words>
  <Application>WPS Presentation</Application>
  <PresentationFormat>Tùy chỉnh</PresentationFormat>
  <Paragraphs>65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Arial</vt:lpstr>
      <vt:lpstr>SimSun</vt:lpstr>
      <vt:lpstr>Wingdings</vt:lpstr>
      <vt:lpstr>Times New Roman</vt:lpstr>
      <vt:lpstr>Cambria</vt:lpstr>
      <vt:lpstr>Microsoft YaHei</vt:lpstr>
      <vt:lpstr>Arial Unicode MS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PC</cp:lastModifiedBy>
  <cp:revision>649</cp:revision>
  <dcterms:created xsi:type="dcterms:W3CDTF">2010-04-30T18:19:00Z</dcterms:created>
  <dcterms:modified xsi:type="dcterms:W3CDTF">2022-03-02T10:30:40Z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5AD903FF03C848169450BAD14467C994</vt:lpwstr>
  </property>
  <property fmtid="{D5CDD505-2E9C-101B-9397-08002B2CF9AE}" pid="3" name="KSOProductBuildVer">
    <vt:lpwstr>1033-11.2.0.11026</vt:lpwstr>
  </property>
</Properties>
</file>