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2"/>
  </p:notesMasterIdLst>
  <p:sldIdLst>
    <p:sldId id="320" r:id="rId2"/>
    <p:sldId id="340" r:id="rId3"/>
    <p:sldId id="364" r:id="rId4"/>
    <p:sldId id="365" r:id="rId5"/>
    <p:sldId id="323" r:id="rId6"/>
    <p:sldId id="366" r:id="rId7"/>
    <p:sldId id="327" r:id="rId8"/>
    <p:sldId id="328" r:id="rId9"/>
    <p:sldId id="367" r:id="rId10"/>
    <p:sldId id="330" r:id="rId11"/>
  </p:sldIdLst>
  <p:sldSz cx="6858000" cy="5143500"/>
  <p:notesSz cx="6858000" cy="9144000"/>
  <p:embeddedFontLst>
    <p:embeddedFont>
      <p:font typeface="Kalam" panose="020B0604020202020204" charset="0"/>
      <p:regular r:id="rId13"/>
      <p:bold r:id="rId14"/>
    </p:embeddedFont>
    <p:embeddedFont>
      <p:font typeface="Montserrat" panose="000005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129" d="100"/>
          <a:sy n="129" d="100"/>
        </p:scale>
        <p:origin x="787" y="9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3916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8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499" y="134985"/>
            <a:ext cx="4620268" cy="982128"/>
          </a:xfrm>
          <a:prstGeom prst="rect">
            <a:avLst/>
          </a:prstGeom>
          <a:noFill/>
        </p:spPr>
        <p:txBody>
          <a:bodyPr wrap="square" rtlCol="0">
            <a:spAutoFit/>
          </a:bodyPr>
          <a:lstStyle/>
          <a:p>
            <a:pPr algn="ctr">
              <a:lnSpc>
                <a:spcPct val="150000"/>
              </a:lnSpc>
            </a:pPr>
            <a:r>
              <a:rPr lang="vi-VN" sz="4400" b="1" dirty="0">
                <a:ln>
                  <a:solidFill>
                    <a:schemeClr val="accent1">
                      <a:lumMod val="75000"/>
                    </a:schemeClr>
                  </a:solidFill>
                </a:ln>
                <a:solidFill>
                  <a:srgbClr val="FFC000"/>
                </a:solidFill>
                <a:latin typeface="UTM Avo" panose="02040603050506020204" pitchFamily="18" charset="0"/>
              </a:rPr>
              <a:t>Giải đố</a:t>
            </a:r>
          </a:p>
        </p:txBody>
      </p:sp>
      <p:sp>
        <p:nvSpPr>
          <p:cNvPr id="2" name="TextBox 1">
            <a:extLst>
              <a:ext uri="{FF2B5EF4-FFF2-40B4-BE49-F238E27FC236}">
                <a16:creationId xmlns:a16="http://schemas.microsoft.com/office/drawing/2014/main" id="{CE6E3102-0A59-D941-8EFB-F68A7CC0ACCD}"/>
              </a:ext>
            </a:extLst>
          </p:cNvPr>
          <p:cNvSpPr txBox="1"/>
          <p:nvPr/>
        </p:nvSpPr>
        <p:spPr>
          <a:xfrm>
            <a:off x="311376" y="2098098"/>
            <a:ext cx="4089581"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a.  Tròn như quả bóng màu xanh</a:t>
            </a:r>
            <a:endParaRPr lang="x-none" sz="1600" dirty="0">
              <a:latin typeface="Times New Roman" panose="02020603050405020304" pitchFamily="18" charset="0"/>
              <a:ea typeface="Calibri" panose="020F0502020204030204" pitchFamily="34" charset="0"/>
            </a:endParaRPr>
          </a:p>
          <a:p>
            <a:pPr>
              <a:lnSpc>
                <a:spcPct val="150000"/>
              </a:lnSpc>
            </a:pPr>
            <a:r>
              <a:rPr lang="vi-VN" sz="1600" dirty="0">
                <a:latin typeface="UTM Avo" panose="02040603050506020204" pitchFamily="18" charset="0"/>
                <a:ea typeface="Calibri" panose="020F0502020204030204" pitchFamily="34" charset="0"/>
              </a:rPr>
              <a:t>Đung đưa trên cành chờ Tết trung thu.</a:t>
            </a:r>
            <a:endParaRPr lang="x-none" sz="1600" dirty="0">
              <a:latin typeface="Times New Roman" panose="02020603050405020304" pitchFamily="18" charset="0"/>
              <a:ea typeface="Calibri" panose="020F0502020204030204" pitchFamily="34" charset="0"/>
            </a:endParaRPr>
          </a:p>
          <a:p>
            <a:pPr algn="r">
              <a:lnSpc>
                <a:spcPct val="150000"/>
              </a:lnSpc>
            </a:pPr>
            <a:r>
              <a:rPr lang="vi-VN" sz="1600" dirty="0">
                <a:latin typeface="UTM Avo" panose="02040603050506020204" pitchFamily="18" charset="0"/>
                <a:ea typeface="Calibri" panose="020F0502020204030204" pitchFamily="34" charset="0"/>
              </a:rPr>
              <a:t>(Là quả gì?)</a:t>
            </a:r>
            <a:endParaRPr lang="x-none" sz="1600" dirty="0">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60CFD7E7-1A43-474B-94DF-24BC8FAF6EAB}"/>
              </a:ext>
            </a:extLst>
          </p:cNvPr>
          <p:cNvSpPr txBox="1"/>
          <p:nvPr/>
        </p:nvSpPr>
        <p:spPr>
          <a:xfrm>
            <a:off x="304743" y="3358202"/>
            <a:ext cx="4012637"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b. Quả gì vỏ có gai mềm</a:t>
            </a:r>
          </a:p>
          <a:p>
            <a:pPr>
              <a:lnSpc>
                <a:spcPct val="150000"/>
              </a:lnSpc>
            </a:pPr>
            <a:r>
              <a:rPr lang="vi-VN" sz="1600" dirty="0">
                <a:latin typeface="UTM Avo" panose="02040603050506020204" pitchFamily="18" charset="0"/>
                <a:ea typeface="Calibri" panose="020F0502020204030204" pitchFamily="34" charset="0"/>
              </a:rPr>
              <a:t>Đến khi chín đỏ thoạt nhìn tưởng hoa?</a:t>
            </a:r>
          </a:p>
          <a:p>
            <a:pPr algn="r">
              <a:lnSpc>
                <a:spcPct val="150000"/>
              </a:lnSpc>
            </a:pPr>
            <a:r>
              <a:rPr lang="vi-VN" sz="1600" dirty="0">
                <a:latin typeface="UTM Avo" panose="02040603050506020204" pitchFamily="18" charset="0"/>
                <a:ea typeface="Calibri" panose="020F0502020204030204" pitchFamily="34" charset="0"/>
              </a:rPr>
              <a:t>(Là quả gì?)</a:t>
            </a:r>
          </a:p>
        </p:txBody>
      </p:sp>
      <p:pic>
        <p:nvPicPr>
          <p:cNvPr id="4" name="Picture 3">
            <a:extLst>
              <a:ext uri="{FF2B5EF4-FFF2-40B4-BE49-F238E27FC236}">
                <a16:creationId xmlns:a16="http://schemas.microsoft.com/office/drawing/2014/main" id="{2E7E9BBD-EA49-1D42-B983-A91C4C402B9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4946365" y="1295716"/>
            <a:ext cx="1530980" cy="1304168"/>
          </a:xfrm>
          <a:prstGeom prst="rect">
            <a:avLst/>
          </a:prstGeom>
        </p:spPr>
      </p:pic>
      <p:pic>
        <p:nvPicPr>
          <p:cNvPr id="6" name="Picture 5">
            <a:extLst>
              <a:ext uri="{FF2B5EF4-FFF2-40B4-BE49-F238E27FC236}">
                <a16:creationId xmlns:a16="http://schemas.microsoft.com/office/drawing/2014/main" id="{E5401378-BB17-DB49-B753-58323B26CD98}"/>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6000"/>
                    </a14:imgEffect>
                    <a14:imgEffect>
                      <a14:saturation sat="200000"/>
                    </a14:imgEffect>
                  </a14:imgLayer>
                </a14:imgProps>
              </a:ext>
            </a:extLst>
          </a:blip>
          <a:srcRect t="11580"/>
          <a:stretch/>
        </p:blipFill>
        <p:spPr>
          <a:xfrm>
            <a:off x="4335352" y="2472251"/>
            <a:ext cx="983535" cy="885951"/>
          </a:xfrm>
          <a:prstGeom prst="rect">
            <a:avLst/>
          </a:prstGeom>
        </p:spPr>
      </p:pic>
      <p:pic>
        <p:nvPicPr>
          <p:cNvPr id="15" name="Picture 14">
            <a:extLst>
              <a:ext uri="{FF2B5EF4-FFF2-40B4-BE49-F238E27FC236}">
                <a16:creationId xmlns:a16="http://schemas.microsoft.com/office/drawing/2014/main" id="{94D6325E-23B9-6448-A213-07D087862EB9}"/>
              </a:ext>
            </a:extLst>
          </p:cNvPr>
          <p:cNvPicPr>
            <a:picLocks noChangeAspect="1"/>
          </p:cNvPicPr>
          <p:nvPr/>
        </p:nvPicPr>
        <p:blipFill rotWithShape="1">
          <a:blip r:embed="rId11">
            <a:clrChange>
              <a:clrFrom>
                <a:srgbClr val="FFFFFF"/>
              </a:clrFrom>
              <a:clrTo>
                <a:srgbClr val="FFFFFF">
                  <a:alpha val="0"/>
                </a:srgbClr>
              </a:clrTo>
            </a:clrChange>
          </a:blip>
          <a:srcRect l="4553" t="8743" b="-12002"/>
          <a:stretch/>
        </p:blipFill>
        <p:spPr>
          <a:xfrm>
            <a:off x="5444026" y="2793445"/>
            <a:ext cx="1356702" cy="1280680"/>
          </a:xfrm>
          <a:prstGeom prst="ellipse">
            <a:avLst/>
          </a:prstGeom>
        </p:spPr>
      </p:pic>
      <p:pic>
        <p:nvPicPr>
          <p:cNvPr id="1026" name="Picture 2" descr="1kg chôm chôm bao nhiêu calo? - Bác sĩ phụ khoa giỏi">
            <a:extLst>
              <a:ext uri="{FF2B5EF4-FFF2-40B4-BE49-F238E27FC236}">
                <a16:creationId xmlns:a16="http://schemas.microsoft.com/office/drawing/2014/main" id="{7736993E-BA0A-3845-BB81-D9ECEACACF5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5352" y="3690412"/>
            <a:ext cx="1441758" cy="115454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5">
            <a:extLst>
              <a:ext uri="{FF2B5EF4-FFF2-40B4-BE49-F238E27FC236}">
                <a16:creationId xmlns:a16="http://schemas.microsoft.com/office/drawing/2014/main" id="{E86D3390-30B6-9041-A381-D4DCBD774216}"/>
              </a:ext>
            </a:extLst>
          </p:cNvPr>
          <p:cNvSpPr/>
          <p:nvPr/>
        </p:nvSpPr>
        <p:spPr>
          <a:xfrm>
            <a:off x="3067485" y="2900872"/>
            <a:ext cx="1265855"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bưởi</a:t>
            </a:r>
          </a:p>
        </p:txBody>
      </p:sp>
      <p:sp>
        <p:nvSpPr>
          <p:cNvPr id="24" name="Rectangle: Rounded Corners 5">
            <a:extLst>
              <a:ext uri="{FF2B5EF4-FFF2-40B4-BE49-F238E27FC236}">
                <a16:creationId xmlns:a16="http://schemas.microsoft.com/office/drawing/2014/main" id="{EDC3DD57-BEFD-3344-9D55-C2511D19AD0D}"/>
              </a:ext>
            </a:extLst>
          </p:cNvPr>
          <p:cNvSpPr/>
          <p:nvPr/>
        </p:nvSpPr>
        <p:spPr>
          <a:xfrm>
            <a:off x="2294667" y="4222037"/>
            <a:ext cx="2038673"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chôm chôm</a:t>
            </a: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2000" fill="hold" nodeType="click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mph" presetSubtype="0" repeatCount="2000" fill="hold" nodeType="clickEffect">
                                  <p:stCondLst>
                                    <p:cond delay="0"/>
                                  </p:stCondLst>
                                  <p:childTnLst>
                                    <p:animEffect transition="out" filter="fade">
                                      <p:cBhvr>
                                        <p:cTn id="53" dur="500" tmFilter="0, 0; .2, .5; .8, .5; 1, 0"/>
                                        <p:tgtEl>
                                          <p:spTgt spid="1026"/>
                                        </p:tgtEl>
                                      </p:cBhvr>
                                    </p:animEffect>
                                    <p:animScale>
                                      <p:cBhvr>
                                        <p:cTn id="54" dur="250" autoRev="1" fill="hold"/>
                                        <p:tgtEl>
                                          <p:spTgt spid="1026"/>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subTnLst>
                                    <p:audio>
                                      <p:cMediaNode>
                                        <p:cTn display="0" masterRel="sameClick">
                                          <p:stCondLst>
                                            <p:cond evt="begin" delay="0">
                                              <p:tn val="5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03826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Kết hợp từ ngữ ở cột A với từ ngữ ở cột B để tạo câu nêu đặc điểm.</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3" name="Rounded Rectangle 12">
            <a:extLst>
              <a:ext uri="{FF2B5EF4-FFF2-40B4-BE49-F238E27FC236}">
                <a16:creationId xmlns:a16="http://schemas.microsoft.com/office/drawing/2014/main" id="{45AD0344-D15B-734F-AE0C-22123E614C82}"/>
              </a:ext>
            </a:extLst>
          </p:cNvPr>
          <p:cNvSpPr/>
          <p:nvPr/>
        </p:nvSpPr>
        <p:spPr>
          <a:xfrm>
            <a:off x="906688" y="232260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hồng</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71262DD0-2D99-B444-8B14-F4B9727E7C0B}"/>
              </a:ext>
            </a:extLst>
          </p:cNvPr>
          <p:cNvSpPr/>
          <p:nvPr/>
        </p:nvSpPr>
        <p:spPr>
          <a:xfrm>
            <a:off x="906688" y="295645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Hạt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dẻ</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9294A276-0AA1-1746-AE79-AB9521556071}"/>
              </a:ext>
            </a:extLst>
          </p:cNvPr>
          <p:cNvSpPr/>
          <p:nvPr/>
        </p:nvSpPr>
        <p:spPr>
          <a:xfrm>
            <a:off x="906688" y="359029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na</a:t>
            </a:r>
            <a:endParaRPr lang="en-US" sz="1800" dirty="0">
              <a:solidFill>
                <a:srgbClr val="000000"/>
              </a:solidFill>
              <a:latin typeface="UTM Avo" panose="02040603050506020204" pitchFamily="18" charset="0"/>
            </a:endParaRPr>
          </a:p>
        </p:txBody>
      </p:sp>
      <p:sp>
        <p:nvSpPr>
          <p:cNvPr id="16" name="Rounded Rectangle 15">
            <a:extLst>
              <a:ext uri="{FF2B5EF4-FFF2-40B4-BE49-F238E27FC236}">
                <a16:creationId xmlns:a16="http://schemas.microsoft.com/office/drawing/2014/main" id="{D643137F-1943-D048-9DB1-32FEECA1139E}"/>
              </a:ext>
            </a:extLst>
          </p:cNvPr>
          <p:cNvSpPr/>
          <p:nvPr/>
        </p:nvSpPr>
        <p:spPr>
          <a:xfrm>
            <a:off x="3831496" y="232260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vàng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ươm</a:t>
            </a:r>
            <a:r>
              <a:rPr lang="en-US" sz="18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ECC2E5B2-5EBA-2045-AB89-2CACCEF514D7}"/>
              </a:ext>
            </a:extLst>
          </p:cNvPr>
          <p:cNvSpPr/>
          <p:nvPr/>
        </p:nvSpPr>
        <p:spPr>
          <a:xfrm>
            <a:off x="3831496" y="2956450"/>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000000"/>
                </a:solidFill>
                <a:latin typeface="UTM Avo" panose="02040603050506020204" pitchFamily="18" charset="0"/>
              </a:rPr>
              <a:t>thơm dìu dịu.</a:t>
            </a:r>
            <a:endParaRPr lang="en-US" sz="1800" dirty="0">
              <a:solidFill>
                <a:srgbClr val="000000"/>
              </a:solidFill>
              <a:latin typeface="UTM Avo" panose="02040603050506020204" pitchFamily="18" charset="0"/>
            </a:endParaRPr>
          </a:p>
        </p:txBody>
      </p:sp>
      <p:sp>
        <p:nvSpPr>
          <p:cNvPr id="22" name="Rounded Rectangle 21">
            <a:extLst>
              <a:ext uri="{FF2B5EF4-FFF2-40B4-BE49-F238E27FC236}">
                <a16:creationId xmlns:a16="http://schemas.microsoft.com/office/drawing/2014/main" id="{C19DE42C-FCDF-DB41-8586-607E5D546448}"/>
              </a:ext>
            </a:extLst>
          </p:cNvPr>
          <p:cNvSpPr/>
          <p:nvPr/>
        </p:nvSpPr>
        <p:spPr>
          <a:xfrm>
            <a:off x="3831497" y="359029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đỏ</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mọng</a:t>
            </a:r>
            <a:r>
              <a:rPr lang="en-US" sz="1800" dirty="0">
                <a:solidFill>
                  <a:srgbClr val="000000"/>
                </a:solidFill>
                <a:latin typeface="UTM Avo" panose="02040603050506020204" pitchFamily="18" charset="0"/>
              </a:rPr>
              <a:t>.</a:t>
            </a:r>
          </a:p>
        </p:txBody>
      </p:sp>
      <p:sp>
        <p:nvSpPr>
          <p:cNvPr id="23" name="TextBox 22">
            <a:extLst>
              <a:ext uri="{FF2B5EF4-FFF2-40B4-BE49-F238E27FC236}">
                <a16:creationId xmlns:a16="http://schemas.microsoft.com/office/drawing/2014/main" id="{4E78AD0A-2BBF-264A-A9F4-1EDD1CE46092}"/>
              </a:ext>
            </a:extLst>
          </p:cNvPr>
          <p:cNvSpPr txBox="1"/>
          <p:nvPr/>
        </p:nvSpPr>
        <p:spPr>
          <a:xfrm>
            <a:off x="1371600" y="1875006"/>
            <a:ext cx="440691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24" name="Group 23">
            <a:extLst>
              <a:ext uri="{FF2B5EF4-FFF2-40B4-BE49-F238E27FC236}">
                <a16:creationId xmlns:a16="http://schemas.microsoft.com/office/drawing/2014/main" id="{F63E4E6A-2709-E949-AB6C-E0D49835233E}"/>
              </a:ext>
            </a:extLst>
          </p:cNvPr>
          <p:cNvGrpSpPr/>
          <p:nvPr/>
        </p:nvGrpSpPr>
        <p:grpSpPr>
          <a:xfrm>
            <a:off x="2365982" y="2498362"/>
            <a:ext cx="1490638" cy="1362082"/>
            <a:chOff x="2016413" y="2423935"/>
            <a:chExt cx="674827" cy="1313858"/>
          </a:xfrm>
        </p:grpSpPr>
        <p:sp>
          <p:nvSpPr>
            <p:cNvPr id="25" name="Oval 24">
              <a:extLst>
                <a:ext uri="{FF2B5EF4-FFF2-40B4-BE49-F238E27FC236}">
                  <a16:creationId xmlns:a16="http://schemas.microsoft.com/office/drawing/2014/main"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B20013B-158F-6B43-86B6-6F55C92308D8}"/>
                </a:ext>
              </a:extLst>
            </p:cNvPr>
            <p:cNvCxnSpPr>
              <a:stCxn id="25" idx="5"/>
              <a:endCxn id="27" idx="1"/>
            </p:cNvCxnSpPr>
            <p:nvPr/>
          </p:nvCxnSpPr>
          <p:spPr>
            <a:xfrm>
              <a:off x="2055437" y="2462959"/>
              <a:ext cx="600327" cy="121769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EBA6AB4-986F-2348-8650-698833E7D26A}"/>
              </a:ext>
            </a:extLst>
          </p:cNvPr>
          <p:cNvGrpSpPr/>
          <p:nvPr/>
        </p:nvGrpSpPr>
        <p:grpSpPr>
          <a:xfrm flipV="1">
            <a:off x="2378404" y="3203588"/>
            <a:ext cx="1482413" cy="1329581"/>
            <a:chOff x="2022098" y="1794108"/>
            <a:chExt cx="678514" cy="669861"/>
          </a:xfrm>
        </p:grpSpPr>
        <p:sp>
          <p:nvSpPr>
            <p:cNvPr id="29" name="Oval 28">
              <a:extLst>
                <a:ext uri="{FF2B5EF4-FFF2-40B4-BE49-F238E27FC236}">
                  <a16:creationId xmlns:a16="http://schemas.microsoft.com/office/drawing/2014/main"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37549FF-424E-F14A-A85A-9F3902CA625C}"/>
                </a:ext>
              </a:extLst>
            </p:cNvPr>
            <p:cNvCxnSpPr>
              <a:stCxn id="29" idx="7"/>
              <a:endCxn id="31" idx="3"/>
            </p:cNvCxnSpPr>
            <p:nvPr/>
          </p:nvCxnSpPr>
          <p:spPr>
            <a:xfrm flipV="1">
              <a:off x="2051417" y="1823427"/>
              <a:ext cx="616943" cy="6112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8993C9-42A1-5048-A845-B6CFD42BD627}"/>
              </a:ext>
            </a:extLst>
          </p:cNvPr>
          <p:cNvGrpSpPr/>
          <p:nvPr/>
        </p:nvGrpSpPr>
        <p:grpSpPr>
          <a:xfrm>
            <a:off x="2348790" y="3220296"/>
            <a:ext cx="1516121" cy="624285"/>
            <a:chOff x="2013423" y="1777814"/>
            <a:chExt cx="689078" cy="631707"/>
          </a:xfrm>
        </p:grpSpPr>
        <p:sp>
          <p:nvSpPr>
            <p:cNvPr id="33" name="Oval 32">
              <a:extLst>
                <a:ext uri="{FF2B5EF4-FFF2-40B4-BE49-F238E27FC236}">
                  <a16:creationId xmlns:a16="http://schemas.microsoft.com/office/drawing/2014/main"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F900199-88AD-2C4D-9F51-5BD712955390}"/>
                </a:ext>
              </a:extLst>
            </p:cNvPr>
            <p:cNvCxnSpPr>
              <a:stCxn id="33" idx="7"/>
              <a:endCxn id="35" idx="3"/>
            </p:cNvCxnSpPr>
            <p:nvPr/>
          </p:nvCxnSpPr>
          <p:spPr>
            <a:xfrm flipV="1">
              <a:off x="2048900" y="1834948"/>
              <a:ext cx="618125" cy="52263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D963AF30-1F28-9D4E-82B3-F13BC788DBCF}"/>
              </a:ext>
            </a:extLst>
          </p:cNvPr>
          <p:cNvSpPr/>
          <p:nvPr/>
        </p:nvSpPr>
        <p:spPr>
          <a:xfrm>
            <a:off x="944673" y="423854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Biển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lúa</a:t>
            </a:r>
            <a:endParaRPr lang="en-US" sz="1800" dirty="0">
              <a:solidFill>
                <a:srgbClr val="000000"/>
              </a:solidFill>
              <a:latin typeface="UTM Avo" panose="02040603050506020204" pitchFamily="18" charset="0"/>
            </a:endParaRPr>
          </a:p>
        </p:txBody>
      </p:sp>
      <p:sp>
        <p:nvSpPr>
          <p:cNvPr id="37" name="Rounded Rectangle 36">
            <a:extLst>
              <a:ext uri="{FF2B5EF4-FFF2-40B4-BE49-F238E27FC236}">
                <a16:creationId xmlns:a16="http://schemas.microsoft.com/office/drawing/2014/main" id="{E8AF8E4F-F8D2-B747-B1C1-F75A01898B6C}"/>
              </a:ext>
            </a:extLst>
          </p:cNvPr>
          <p:cNvSpPr/>
          <p:nvPr/>
        </p:nvSpPr>
        <p:spPr>
          <a:xfrm>
            <a:off x="3861210" y="4238540"/>
            <a:ext cx="2090102"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nấu</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bóng</a:t>
            </a:r>
            <a:r>
              <a:rPr lang="en-US" sz="1800" dirty="0">
                <a:solidFill>
                  <a:srgbClr val="000000"/>
                </a:solidFill>
                <a:latin typeface="UTM Avo" panose="02040603050506020204" pitchFamily="18" charset="0"/>
              </a:rPr>
              <a:t>.</a:t>
            </a:r>
          </a:p>
        </p:txBody>
      </p:sp>
      <p:grpSp>
        <p:nvGrpSpPr>
          <p:cNvPr id="38" name="Group 37">
            <a:extLst>
              <a:ext uri="{FF2B5EF4-FFF2-40B4-BE49-F238E27FC236}">
                <a16:creationId xmlns:a16="http://schemas.microsoft.com/office/drawing/2014/main" id="{A0D188DD-DC6A-9F4E-8B2D-F249A30837E3}"/>
              </a:ext>
            </a:extLst>
          </p:cNvPr>
          <p:cNvGrpSpPr/>
          <p:nvPr/>
        </p:nvGrpSpPr>
        <p:grpSpPr>
          <a:xfrm>
            <a:off x="2421441" y="2524111"/>
            <a:ext cx="1429566" cy="1973417"/>
            <a:chOff x="2025078" y="1797087"/>
            <a:chExt cx="670834" cy="663901"/>
          </a:xfrm>
        </p:grpSpPr>
        <p:sp>
          <p:nvSpPr>
            <p:cNvPr id="39" name="Oval 38">
              <a:extLst>
                <a:ext uri="{FF2B5EF4-FFF2-40B4-BE49-F238E27FC236}">
                  <a16:creationId xmlns:a16="http://schemas.microsoft.com/office/drawing/2014/main"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DD7F6F1-8353-9446-BDC4-30D75A118036}"/>
                </a:ext>
              </a:extLst>
            </p:cNvPr>
            <p:cNvCxnSpPr>
              <a:stCxn id="39" idx="7"/>
              <a:endCxn id="41" idx="3"/>
            </p:cNvCxnSpPr>
            <p:nvPr/>
          </p:nvCxnSpPr>
          <p:spPr>
            <a:xfrm flipV="1">
              <a:off x="2049309" y="1821318"/>
              <a:ext cx="622372" cy="61543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30" y="28351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24715" y="4146349"/>
            <a:ext cx="342793" cy="377072"/>
          </a:xfrm>
          <a:prstGeom prst="rect">
            <a:avLst/>
          </a:prstGeom>
        </p:spPr>
      </p:pic>
    </p:spTree>
    <p:extLst>
      <p:ext uri="{BB962C8B-B14F-4D97-AF65-F5344CB8AC3E}">
        <p14:creationId xmlns:p14="http://schemas.microsoft.com/office/powerpoint/2010/main" val="17445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87936"/>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563676"/>
            <a:ext cx="6703809" cy="4613699"/>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a:t>
            </a:r>
            <a:r>
              <a:rPr lang="vi-VN" sz="1450" b="1" dirty="0">
                <a:solidFill>
                  <a:srgbClr val="FF0000"/>
                </a:solidFill>
                <a:latin typeface="UTM Avo" panose="02040603050506020204" pitchFamily="18" charset="0"/>
              </a:rPr>
              <a:t>dập dờn </a:t>
            </a:r>
            <a:r>
              <a:rPr lang="vi-VN" sz="1450" dirty="0">
                <a:latin typeface="UTM Avo" panose="02040603050506020204" pitchFamily="18" charset="0"/>
              </a:rPr>
              <a:t>trải tới chân trời.</a:t>
            </a:r>
          </a:p>
          <a:p>
            <a:pPr marL="44450" algn="just">
              <a:lnSpc>
                <a:spcPct val="120000"/>
              </a:lnSpc>
              <a:defRPr/>
            </a:pPr>
            <a:r>
              <a:rPr lang="vi-VN" sz="1450" dirty="0">
                <a:latin typeface="UTM Avo" panose="02040603050506020204" pitchFamily="18" charset="0"/>
              </a:rPr>
              <a:t>     Minh </a:t>
            </a:r>
            <a:r>
              <a:rPr lang="vi-VN" sz="1450" b="1" dirty="0">
                <a:solidFill>
                  <a:srgbClr val="FF0000"/>
                </a:solidFill>
                <a:latin typeface="UTM Avo" panose="02040603050506020204" pitchFamily="18" charset="0"/>
              </a:rPr>
              <a:t>ríu rít </a:t>
            </a:r>
            <a:r>
              <a:rPr lang="vi-VN" sz="1450" dirty="0">
                <a:latin typeface="UTM Avo" panose="02040603050506020204" pitchFamily="18" charset="0"/>
              </a:rPr>
              <a:t>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a:t>
            </a:r>
            <a:r>
              <a:rPr lang="vi-VN" sz="1450" b="1" dirty="0">
                <a:solidFill>
                  <a:srgbClr val="FF0000"/>
                </a:solidFill>
                <a:latin typeface="UTM Avo" panose="02040603050506020204" pitchFamily="18" charset="0"/>
              </a:rPr>
              <a:t>thu hoạch </a:t>
            </a:r>
            <a:r>
              <a:rPr lang="vi-VN" sz="1450" dirty="0">
                <a:latin typeface="UTM Avo" panose="02040603050506020204" pitchFamily="18" charset="0"/>
              </a:rPr>
              <a:t>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a:t>
            </a:r>
            <a:r>
              <a:rPr lang="vi-VN" sz="1450" b="1" dirty="0">
                <a:solidFill>
                  <a:srgbClr val="FF0000"/>
                </a:solidFill>
                <a:latin typeface="UTM Avo" panose="02040603050506020204" pitchFamily="18" charset="0"/>
              </a:rPr>
              <a:t>gieo hạt</a:t>
            </a:r>
            <a:r>
              <a:rPr lang="vi-VN" sz="1450" b="1" dirty="0">
                <a:latin typeface="UTM Avo" panose="02040603050506020204" pitchFamily="18" charset="0"/>
              </a:rPr>
              <a:t> </a:t>
            </a:r>
            <a:r>
              <a:rPr lang="vi-VN" sz="1450" dirty="0">
                <a:latin typeface="UTM Avo" panose="02040603050506020204" pitchFamily="18" charset="0"/>
              </a:rPr>
              <a:t>và ươm mầm. Rồi mưa nắng, hạn hán, họ phải chăm sóc vườn cây, ruộng đồng. Nhờ thế mà cây lớn dần, </a:t>
            </a:r>
            <a:r>
              <a:rPr lang="vi-VN" sz="1450" b="1" dirty="0">
                <a:solidFill>
                  <a:srgbClr val="FF0000"/>
                </a:solidFill>
                <a:latin typeface="UTM Avo" panose="02040603050506020204" pitchFamily="18" charset="0"/>
              </a:rPr>
              <a:t>ra hoa kết trái </a:t>
            </a:r>
            <a:r>
              <a:rPr lang="vi-VN" sz="1450" dirty="0">
                <a:latin typeface="UTM Avo" panose="02040603050506020204" pitchFamily="18" charset="0"/>
              </a:rPr>
              <a:t>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spTree>
    <p:extLst>
      <p:ext uri="{BB962C8B-B14F-4D97-AF65-F5344CB8AC3E}">
        <p14:creationId xmlns:p14="http://schemas.microsoft.com/office/powerpoint/2010/main" val="378989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Gió nổi lên và sóng lúa vàng dập dờn trải tới chân trời.</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1884180" y="1234104"/>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6236667" y="1315726"/>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3611376" y="126603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950260"/>
          </a:xfrm>
          <a:prstGeom prst="rect">
            <a:avLst/>
          </a:prstGeom>
        </p:spPr>
        <p:txBody>
          <a:bodyPr wrap="square">
            <a:spAutoFit/>
          </a:bodyPr>
          <a:lstStyle/>
          <a:p>
            <a:pPr marL="44450" algn="just">
              <a:lnSpc>
                <a:spcPct val="150000"/>
              </a:lnSpc>
              <a:defRPr/>
            </a:pPr>
            <a:r>
              <a:rPr lang="vi-VN" sz="2000" dirty="0">
                <a:latin typeface="UTM Avo" panose="02040603050506020204" pitchFamily="18" charset="0"/>
              </a:rPr>
              <a:t>   Nếu mùa nào cũng được thu hoạch thì thích lắm, phải không mẹ?</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4433348" y="282136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1653973" y="3292175"/>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174296" y="278876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5862408" y="2807461"/>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6971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264869" y="1601303"/>
            <a:ext cx="635795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loại cây loại quả nào được nhắc đến khi mùa thu về?</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9" name="TextBox 8">
            <a:extLst>
              <a:ext uri="{FF2B5EF4-FFF2-40B4-BE49-F238E27FC236}">
                <a16:creationId xmlns:a16="http://schemas.microsoft.com/office/drawing/2014/main" id="{BE012C5D-02DC-B244-89AC-6B146FC301A3}"/>
              </a:ext>
            </a:extLst>
          </p:cNvPr>
          <p:cNvSpPr txBox="1"/>
          <p:nvPr/>
        </p:nvSpPr>
        <p:spPr>
          <a:xfrm>
            <a:off x="264869" y="240064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hồng, hạt dẻ, quả na, cây lúa.</a:t>
            </a:r>
          </a:p>
        </p:txBody>
      </p:sp>
      <p:sp>
        <p:nvSpPr>
          <p:cNvPr id="10" name="TextBox 9">
            <a:extLst>
              <a:ext uri="{FF2B5EF4-FFF2-40B4-BE49-F238E27FC236}">
                <a16:creationId xmlns:a16="http://schemas.microsoft.com/office/drawing/2014/main" id="{72B4C0C9-1370-FE4F-9E4A-E58F0FEA7D50}"/>
              </a:ext>
            </a:extLst>
          </p:cNvPr>
          <p:cNvSpPr txBox="1"/>
          <p:nvPr/>
        </p:nvSpPr>
        <p:spPr>
          <a:xfrm>
            <a:off x="302084" y="2951746"/>
            <a:ext cx="635795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Bạn nhỏ nghĩ gì khi nhìn thấy quả chín? </a:t>
            </a:r>
          </a:p>
        </p:txBody>
      </p:sp>
      <p:sp>
        <p:nvSpPr>
          <p:cNvPr id="11" name="TextBox 10">
            <a:extLst>
              <a:ext uri="{FF2B5EF4-FFF2-40B4-BE49-F238E27FC236}">
                <a16:creationId xmlns:a16="http://schemas.microsoft.com/office/drawing/2014/main" id="{0FF907D3-87C8-D347-8A7E-D712942273EE}"/>
              </a:ext>
            </a:extLst>
          </p:cNvPr>
          <p:cNvSpPr txBox="1"/>
          <p:nvPr/>
        </p:nvSpPr>
        <p:spPr>
          <a:xfrm>
            <a:off x="264869" y="3427057"/>
            <a:ext cx="62910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881AB39D-E97A-614C-AB72-B8B1E42E8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864467"/>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3. </a:t>
            </a:r>
            <a:r>
              <a:rPr lang="vi-VN" sz="1800" dirty="0">
                <a:latin typeface="UTM Avo" panose="02040603050506020204" pitchFamily="18" charset="0"/>
              </a:rPr>
              <a:t>Kể tên những công việc người nông dân phải làm để có mùa thu hoạch.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45177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Cày bừa, gieo hạt, ươm mầm, chăm sóc.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89" y="2178240"/>
            <a:ext cx="5760620" cy="453009"/>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4. </a:t>
            </a:r>
            <a:r>
              <a:rPr lang="vi-VN" sz="1800" dirty="0">
                <a:latin typeface="UTM Avo" panose="02040603050506020204" pitchFamily="18" charset="0"/>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a16="http://schemas.microsoft.com/office/drawing/2014/main" id="{4731BFB4-6F71-6E48-B2D8-BD28FA690A02}"/>
              </a:ext>
            </a:extLst>
          </p:cNvPr>
          <p:cNvSpPr txBox="1"/>
          <p:nvPr/>
        </p:nvSpPr>
        <p:spPr>
          <a:xfrm>
            <a:off x="548689" y="2631249"/>
            <a:ext cx="5930170"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Để có cái thu hoạch người nông dân rất vất vả. Vì thế chúng ta cần có thái độ kính trọng và biết ơn người nông dân.</a:t>
            </a:r>
          </a:p>
        </p:txBody>
      </p:sp>
      <p:pic>
        <p:nvPicPr>
          <p:cNvPr id="2050" name="Picture 2" descr="Lúa Vàng Hình ảnh | Định dạng hình ảnh PNG 400280211| vn.lovepik.com">
            <a:extLst>
              <a:ext uri="{FF2B5EF4-FFF2-40B4-BE49-F238E27FC236}">
                <a16:creationId xmlns:a16="http://schemas.microsoft.com/office/drawing/2014/main" id="{E9A8E86C-207F-B54F-8087-FD797FCA53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38510" y="2913675"/>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úa Vàng Hình ảnh | Định dạng hình ảnh PNG 400280211| vn.lovepik.com">
            <a:extLst>
              <a:ext uri="{FF2B5EF4-FFF2-40B4-BE49-F238E27FC236}">
                <a16:creationId xmlns:a16="http://schemas.microsoft.com/office/drawing/2014/main" id="{52AD9DBB-433B-8648-9A3D-3D9A4595973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645" b="97716" l="1628" r="28256">
                        <a14:foregroundMark x1="3140" y1="41624" x2="3140" y2="41624"/>
                        <a14:foregroundMark x1="2907" y1="41624" x2="6395" y2="22843"/>
                        <a14:foregroundMark x1="1744" y1="46954" x2="2093" y2="84518"/>
                        <a14:foregroundMark x1="2093" y1="84518" x2="1744" y2="97716"/>
                        <a14:foregroundMark x1="28256" y1="68020" x2="28256" y2="68020"/>
                      </a14:backgroundRemoval>
                    </a14:imgEffect>
                  </a14:imgLayer>
                </a14:imgProps>
              </a:ext>
              <a:ext uri="{28A0092B-C50C-407E-A947-70E740481C1C}">
                <a14:useLocalDpi xmlns:a14="http://schemas.microsoft.com/office/drawing/2010/main" val="0"/>
              </a:ext>
            </a:extLst>
          </a:blip>
          <a:srcRect r="69593"/>
          <a:stretch/>
        </p:blipFill>
        <p:spPr bwMode="auto">
          <a:xfrm>
            <a:off x="-44604" y="3243259"/>
            <a:ext cx="1294794" cy="19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23478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2477</TotalTime>
  <Words>1203</Words>
  <Application>Microsoft Office PowerPoint</Application>
  <PresentationFormat>Custom</PresentationFormat>
  <Paragraphs>78</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Kalam</vt:lpstr>
      <vt:lpstr>UTM Cookies</vt:lpstr>
      <vt:lpstr>UTM Avo</vt:lpstr>
      <vt:lpstr>Montserrat</vt:lpstr>
      <vt:lpstr>Arial</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kieutrang140902@gmail.com</cp:lastModifiedBy>
  <cp:revision>220</cp:revision>
  <dcterms:modified xsi:type="dcterms:W3CDTF">2026-01-27T08:55:54Z</dcterms:modified>
</cp:coreProperties>
</file>