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Lst>
  <p:notesMasterIdLst>
    <p:notesMasterId r:id="rId11"/>
  </p:notesMasterIdLst>
  <p:sldIdLst>
    <p:sldId id="341" r:id="rId3"/>
    <p:sldId id="333" r:id="rId4"/>
    <p:sldId id="334" r:id="rId5"/>
    <p:sldId id="335" r:id="rId6"/>
    <p:sldId id="336" r:id="rId7"/>
    <p:sldId id="360" r:id="rId8"/>
    <p:sldId id="353" r:id="rId9"/>
    <p:sldId id="368" r:id="rId10"/>
  </p:sldIdLst>
  <p:sldSz cx="6858000" cy="5143500"/>
  <p:notesSz cx="6858000" cy="9144000"/>
  <p:embeddedFontLst>
    <p:embeddedFont>
      <p:font typeface="Kalam" panose="020B0604020202020204" charset="0"/>
      <p:regular r:id="rId12"/>
      <p:bold r:id="rId13"/>
    </p:embeddedFont>
    <p:embeddedFont>
      <p:font typeface="Montserrat" panose="00000500000000000000"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8"/>
    <p:restoredTop sz="95846"/>
  </p:normalViewPr>
  <p:slideViewPr>
    <p:cSldViewPr snapToGrid="0">
      <p:cViewPr varScale="1">
        <p:scale>
          <a:sx n="129" d="100"/>
          <a:sy n="129" d="100"/>
        </p:scale>
        <p:origin x="787" y="9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3916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03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89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5228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81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783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347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7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168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2655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extLst>
      <p:ext uri="{BB962C8B-B14F-4D97-AF65-F5344CB8AC3E}">
        <p14:creationId xmlns:p14="http://schemas.microsoft.com/office/powerpoint/2010/main" val="133404942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7F87520-44C6-BE4D-B355-631AF2C2AC8A}"/>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7" name="Group 16">
            <a:extLst>
              <a:ext uri="{FF2B5EF4-FFF2-40B4-BE49-F238E27FC236}">
                <a16:creationId xmlns:a16="http://schemas.microsoft.com/office/drawing/2014/main" id="{C791C43A-7491-304D-A903-87C45875E014}"/>
              </a:ext>
            </a:extLst>
          </p:cNvPr>
          <p:cNvGrpSpPr/>
          <p:nvPr/>
        </p:nvGrpSpPr>
        <p:grpSpPr>
          <a:xfrm>
            <a:off x="386192" y="578414"/>
            <a:ext cx="1631953" cy="733740"/>
            <a:chOff x="360464" y="617893"/>
            <a:chExt cx="1631953" cy="733740"/>
          </a:xfrm>
        </p:grpSpPr>
        <p:sp>
          <p:nvSpPr>
            <p:cNvPr id="18" name="TextBox 17">
              <a:extLst>
                <a:ext uri="{FF2B5EF4-FFF2-40B4-BE49-F238E27FC236}">
                  <a16:creationId xmlns:a16="http://schemas.microsoft.com/office/drawing/2014/main" id="{1DC349C8-2331-8940-AB59-F1749133B80A}"/>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9" name="TextBox 18">
              <a:extLst>
                <a:ext uri="{FF2B5EF4-FFF2-40B4-BE49-F238E27FC236}">
                  <a16:creationId xmlns:a16="http://schemas.microsoft.com/office/drawing/2014/main" id="{76ECB9B4-578D-D646-AC79-594F564449BD}"/>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839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443071" y="54594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254640" y="1808285"/>
            <a:ext cx="1661032" cy="523220"/>
          </a:xfrm>
          <a:prstGeom prst="rect">
            <a:avLst/>
          </a:prstGeom>
          <a:noFill/>
        </p:spPr>
        <p:txBody>
          <a:bodyPr wrap="none" rtlCol="0">
            <a:spAutoFit/>
          </a:bodyPr>
          <a:lstStyle/>
          <a:p>
            <a:r>
              <a:rPr lang="vi-VN" sz="2800" b="1" dirty="0">
                <a:solidFill>
                  <a:srgbClr val="17479D"/>
                </a:solidFill>
                <a:latin typeface="UTM Avo" panose="02040603050506020204" pitchFamily="18" charset="0"/>
              </a:rPr>
              <a:t>Mùa vàng</a:t>
            </a:r>
            <a:endParaRPr lang="x-none" sz="28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g/ 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1"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A4204ED8-1DF5-594F-A543-EAE26ECD9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vàng</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376616"/>
            <a:ext cx="5999771" cy="3720249"/>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Để có cái thu hoạch, người nông dân phải làm rất nhiều việc. Họ phải cày bừa, gieo hạt và ươm mầm. Rồi mưa nắng, hạn hán, họ phải đổ mồ hôi chăm sóc vườn cây, ruộng đồng. Nhờ thế mà cây lớn dần, ra hoa kết trái và chín rộ.</a:t>
            </a:r>
          </a:p>
          <a:p>
            <a:pPr marL="7938" algn="just">
              <a:lnSpc>
                <a:spcPct val="150000"/>
              </a:lnSpc>
            </a:pPr>
            <a:r>
              <a:rPr lang="vi-VN" sz="2000" dirty="0">
                <a:latin typeface="UTM Avo" panose="02040603050506020204" pitchFamily="18" charset="0"/>
              </a:rPr>
              <a:t> </a:t>
            </a:r>
          </a:p>
          <a:p>
            <a:pPr marL="266700" algn="just">
              <a:lnSpc>
                <a:spcPct val="150000"/>
              </a:lnSpc>
            </a:pPr>
            <a:endParaRPr lang="en-US" sz="20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610117" y="1404859"/>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835464" y="1846768"/>
            <a:ext cx="473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2925730" y="230158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F3943F-2941-5E4E-B96B-8055ECAD4CA0}"/>
              </a:ext>
            </a:extLst>
          </p:cNvPr>
          <p:cNvCxnSpPr>
            <a:cxnSpLocks/>
          </p:cNvCxnSpPr>
          <p:nvPr/>
        </p:nvCxnSpPr>
        <p:spPr>
          <a:xfrm>
            <a:off x="2300801" y="2758869"/>
            <a:ext cx="430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67CCA1-AA73-5344-AE55-2A4D219EA981}"/>
              </a:ext>
            </a:extLst>
          </p:cNvPr>
          <p:cNvCxnSpPr>
            <a:cxnSpLocks/>
          </p:cNvCxnSpPr>
          <p:nvPr/>
        </p:nvCxnSpPr>
        <p:spPr>
          <a:xfrm>
            <a:off x="518484" y="3652048"/>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89990"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cày bừa</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89990"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gieo hạt</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89990"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vườn cây</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89990"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hạn hán</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327C9E-DC85-E24B-8C26-43F853D7CE7C}"/>
              </a:ext>
            </a:extLst>
          </p:cNvPr>
          <p:cNvGrpSpPr/>
          <p:nvPr/>
        </p:nvGrpSpPr>
        <p:grpSpPr>
          <a:xfrm>
            <a:off x="4252957" y="943794"/>
            <a:ext cx="2942667" cy="2961864"/>
            <a:chOff x="4252957" y="1153889"/>
            <a:chExt cx="2942667" cy="2961864"/>
          </a:xfrm>
        </p:grpSpPr>
        <p:sp>
          <p:nvSpPr>
            <p:cNvPr id="4" name="Oval 3">
              <a:extLst>
                <a:ext uri="{FF2B5EF4-FFF2-40B4-BE49-F238E27FC236}">
                  <a16:creationId xmlns:a16="http://schemas.microsoft.com/office/drawing/2014/main" id="{29FF4145-6D02-FD4E-8C5A-63E0F565D647}"/>
                </a:ext>
              </a:extLst>
            </p:cNvPr>
            <p:cNvSpPr/>
            <p:nvPr/>
          </p:nvSpPr>
          <p:spPr>
            <a:xfrm>
              <a:off x="4408868" y="3336782"/>
              <a:ext cx="2449132" cy="652829"/>
            </a:xfrm>
            <a:prstGeom prst="ellipse">
              <a:avLst/>
            </a:prstGeom>
            <a:solidFill>
              <a:srgbClr val="BEE7F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26" name="Picture 2" descr="Hình ảnh Mẫu Sen Sen Sen Sen Sen Vector, Sen Miễn Phí, Hoa, Lá Sen Vector  và PNG với nền trong suốt để tải xuống miễn phí">
              <a:extLst>
                <a:ext uri="{FF2B5EF4-FFF2-40B4-BE49-F238E27FC236}">
                  <a16:creationId xmlns:a16="http://schemas.microsoft.com/office/drawing/2014/main" id="{BD5314C5-FCD2-6840-A57F-93563526CE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52957" y="1153889"/>
              <a:ext cx="2942667" cy="296186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33578" y="432728"/>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33090" y="369496"/>
            <a:ext cx="5311568" cy="49411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Chọn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 </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hoặc </a:t>
            </a:r>
            <a:r>
              <a:rPr kumimoji="0" lang="vi-VN" sz="2000" b="1"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ngh</a:t>
            </a:r>
            <a:r>
              <a:rPr kumimoji="0" lang="vi-VN" sz="20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417078" y="1133482"/>
            <a:ext cx="5311568" cy="3066224"/>
            <a:chOff x="-528710" y="1557041"/>
            <a:chExt cx="5311568" cy="3066224"/>
          </a:xfrm>
          <a:noFill/>
        </p:grpSpPr>
        <p:sp>
          <p:nvSpPr>
            <p:cNvPr id="5" name="Rectangle 4">
              <a:extLst>
                <a:ext uri="{FF2B5EF4-FFF2-40B4-BE49-F238E27FC236}">
                  <a16:creationId xmlns:a16="http://schemas.microsoft.com/office/drawing/2014/main" id="{F3A00893-BE8B-5B41-BEEC-11F2E7ED6F7E}"/>
                </a:ext>
              </a:extLst>
            </p:cNvPr>
            <p:cNvSpPr/>
            <p:nvPr/>
          </p:nvSpPr>
          <p:spPr>
            <a:xfrm>
              <a:off x="-528710" y="1557041"/>
              <a:ext cx="5311568" cy="3066224"/>
            </a:xfrm>
            <a:prstGeom prst="rect">
              <a:avLst/>
            </a:prstGeom>
            <a:grpFill/>
            <a:ln w="19050">
              <a:noFill/>
              <a:extLst>
                <a:ext uri="{C807C97D-BFC1-408E-A445-0C87EB9F89A2}">
                  <ask:lineSketchStyleProps xmlns:ask="http://schemas.microsoft.com/office/drawing/2018/sketchyshapes" sd="86837363">
                    <a:custGeom>
                      <a:avLst/>
                      <a:gdLst>
                        <a:gd name="connsiteX0" fmla="*/ 0 w 5311568"/>
                        <a:gd name="connsiteY0" fmla="*/ 0 h 3066224"/>
                        <a:gd name="connsiteX1" fmla="*/ 5311568 w 5311568"/>
                        <a:gd name="connsiteY1" fmla="*/ 0 h 3066224"/>
                        <a:gd name="connsiteX2" fmla="*/ 5311568 w 5311568"/>
                        <a:gd name="connsiteY2" fmla="*/ 3066224 h 3066224"/>
                        <a:gd name="connsiteX3" fmla="*/ 0 w 5311568"/>
                        <a:gd name="connsiteY3" fmla="*/ 3066224 h 3066224"/>
                        <a:gd name="connsiteX4" fmla="*/ 0 w 5311568"/>
                        <a:gd name="connsiteY4" fmla="*/ 0 h 3066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568" h="3066224" fill="none" extrusionOk="0">
                          <a:moveTo>
                            <a:pt x="0" y="0"/>
                          </a:moveTo>
                          <a:cubicBezTo>
                            <a:pt x="1222096" y="106216"/>
                            <a:pt x="4711211" y="-142119"/>
                            <a:pt x="5311568" y="0"/>
                          </a:cubicBezTo>
                          <a:cubicBezTo>
                            <a:pt x="5311057" y="1098859"/>
                            <a:pt x="5310798" y="1749720"/>
                            <a:pt x="5311568" y="3066224"/>
                          </a:cubicBezTo>
                          <a:cubicBezTo>
                            <a:pt x="3620501" y="3036996"/>
                            <a:pt x="892547" y="3050530"/>
                            <a:pt x="0" y="3066224"/>
                          </a:cubicBezTo>
                          <a:cubicBezTo>
                            <a:pt x="-56229" y="2395705"/>
                            <a:pt x="-65128" y="830806"/>
                            <a:pt x="0" y="0"/>
                          </a:cubicBezTo>
                          <a:close/>
                        </a:path>
                        <a:path w="5311568" h="3066224" stroke="0" extrusionOk="0">
                          <a:moveTo>
                            <a:pt x="0" y="0"/>
                          </a:moveTo>
                          <a:cubicBezTo>
                            <a:pt x="2146832" y="-71603"/>
                            <a:pt x="4243858" y="126493"/>
                            <a:pt x="5311568" y="0"/>
                          </a:cubicBezTo>
                          <a:cubicBezTo>
                            <a:pt x="5222378" y="854751"/>
                            <a:pt x="5467352" y="2644159"/>
                            <a:pt x="5311568" y="3066224"/>
                          </a:cubicBezTo>
                          <a:cubicBezTo>
                            <a:pt x="3654653" y="3111068"/>
                            <a:pt x="1916940" y="2909337"/>
                            <a:pt x="0" y="3066224"/>
                          </a:cubicBezTo>
                          <a:cubicBezTo>
                            <a:pt x="-31925" y="2026275"/>
                            <a:pt x="67210" y="1035094"/>
                            <a:pt x="0" y="0"/>
                          </a:cubicBezTo>
                          <a:close/>
                        </a:path>
                      </a:pathLst>
                    </a:custGeom>
                    <ask:type>
                      <ask:lineSketchCurved/>
                    </ask:type>
                  </ask:lineSketchStyleProps>
                </a:ext>
              </a:extLst>
            </a:ln>
          </p:spPr>
          <p:txBody>
            <a:bodyPr wrap="square" anchor="b">
              <a:spAutoFit/>
            </a:bodyPr>
            <a:lstStyle/>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Cuốc con về                   hè</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Trong đầm sen bát  </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Lá xanh xoè ô che</a:t>
              </a:r>
            </a:p>
            <a:p>
              <a:pPr lvl="0">
                <a:lnSpc>
                  <a:spcPct val="200000"/>
                </a:lnSpc>
                <a:defRPr/>
              </a:pPr>
              <a:r>
                <a:rPr lang="vi-VN" sz="2000" dirty="0">
                  <a:latin typeface="UTM Avo" panose="02040603050506020204" pitchFamily="18" charset="0"/>
                  <a:ea typeface="Calibri" panose="020F0502020204030204" pitchFamily="34" charset="0"/>
                  <a:cs typeface="Times New Roman" panose="02020603050405020304" pitchFamily="18" charset="0"/>
                </a:rPr>
                <a:t>Hoa đưa hương ngào ngạt</a:t>
              </a:r>
              <a:r>
                <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a:t>
              </a:r>
            </a:p>
            <a:p>
              <a:pPr marL="0" marR="0" lvl="0" indent="0" algn="r" defTabSz="914400" rtl="0" eaLnBrk="1" fontAlgn="auto" latinLnBrk="0" hangingPunct="1">
                <a:lnSpc>
                  <a:spcPct val="200000"/>
                </a:lnSpc>
                <a:spcBef>
                  <a:spcPts val="0"/>
                </a:spcBef>
                <a:spcAft>
                  <a:spcPts val="0"/>
                </a:spcAft>
                <a:buClr>
                  <a:srgbClr val="000000"/>
                </a:buClr>
                <a:buSzTx/>
                <a:buFont typeface="Arial"/>
                <a:buNone/>
                <a:tabLst/>
                <a:defRPr/>
              </a:pPr>
              <a:r>
                <a:rPr lang="x-none" sz="2000" dirty="0">
                  <a:latin typeface="UTM Avo" panose="02040603050506020204" pitchFamily="18" charset="0"/>
                  <a:ea typeface="Calibri" panose="020F0502020204030204" pitchFamily="34" charset="0"/>
                </a:rPr>
                <a:t>(Nguyễn Văn Chương)</a:t>
              </a:r>
              <a:endParaRPr kumimoji="0" lang="vi-VN" sz="20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1FFB1E92-CFF9-E147-B911-E623B6E48522}"/>
                </a:ext>
              </a:extLst>
            </p:cNvPr>
            <p:cNvSpPr/>
            <p:nvPr/>
          </p:nvSpPr>
          <p:spPr>
            <a:xfrm>
              <a:off x="1269637" y="1811294"/>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B8600C9E-429F-0547-A61E-1698C59A51EA}"/>
                </a:ext>
              </a:extLst>
            </p:cNvPr>
            <p:cNvSpPr/>
            <p:nvPr/>
          </p:nvSpPr>
          <p:spPr>
            <a:xfrm>
              <a:off x="2011671" y="2439255"/>
              <a:ext cx="1173449" cy="363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4" name="Rectangle 13">
            <a:extLst>
              <a:ext uri="{FF2B5EF4-FFF2-40B4-BE49-F238E27FC236}">
                <a16:creationId xmlns:a16="http://schemas.microsoft.com/office/drawing/2014/main" id="{0575EFEA-A3F3-C84B-B2F5-8FEE838EED2B}"/>
              </a:ext>
            </a:extLst>
          </p:cNvPr>
          <p:cNvSpPr/>
          <p:nvPr/>
        </p:nvSpPr>
        <p:spPr>
          <a:xfrm>
            <a:off x="2117514" y="1313810"/>
            <a:ext cx="127586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nghỉ</a:t>
            </a:r>
            <a:endParaRPr kumimoji="0" lang="x-none"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3079508" y="1949522"/>
            <a:ext cx="8931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x-none" sz="2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ngát</a:t>
            </a:r>
          </a:p>
        </p:txBody>
      </p:sp>
    </p:spTree>
    <p:extLst>
      <p:ext uri="{BB962C8B-B14F-4D97-AF65-F5344CB8AC3E}">
        <p14:creationId xmlns:p14="http://schemas.microsoft.com/office/powerpoint/2010/main" val="239461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500" fill="hold"/>
                                        <p:tgtEl>
                                          <p:spTgt spid="9"/>
                                        </p:tgtEl>
                                        <p:attrNameLst>
                                          <p:attrName>ppt_x</p:attrName>
                                        </p:attrNameLst>
                                      </p:cBhvr>
                                      <p:tavLst>
                                        <p:tav tm="0">
                                          <p:val>
                                            <p:strVal val="#ppt_x"/>
                                          </p:val>
                                        </p:tav>
                                        <p:tav tm="100000">
                                          <p:val>
                                            <p:strVal val="#ppt_x"/>
                                          </p:val>
                                        </p:tav>
                                      </p:tavLst>
                                    </p:anim>
                                    <p:anim calcmode="lin" valueType="num">
                                      <p:cBhvr additive="base">
                                        <p:cTn id="1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44574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507635"/>
            <a:ext cx="353714" cy="353714"/>
          </a:xfrm>
          <a:prstGeom prst="rect">
            <a:avLst/>
          </a:prstGeom>
        </p:spPr>
      </p:pic>
      <p:sp>
        <p:nvSpPr>
          <p:cNvPr id="9" name="TextBox 8">
            <a:extLst>
              <a:ext uri="{FF2B5EF4-FFF2-40B4-BE49-F238E27FC236}">
                <a16:creationId xmlns:a16="http://schemas.microsoft.com/office/drawing/2014/main" id="{DA5991B2-32D7-2D4C-B927-082A670A87A4}"/>
              </a:ext>
            </a:extLst>
          </p:cNvPr>
          <p:cNvSpPr txBox="1"/>
          <p:nvPr/>
        </p:nvSpPr>
        <p:spPr>
          <a:xfrm>
            <a:off x="765178" y="961542"/>
            <a:ext cx="4801663" cy="493148"/>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2000" b="1" dirty="0">
                <a:solidFill>
                  <a:srgbClr val="FF0000"/>
                </a:solidFill>
                <a:latin typeface="UTM Avo" panose="02040603050506020204" pitchFamily="18" charset="0"/>
              </a:rPr>
              <a:t>r</a:t>
            </a:r>
            <a:r>
              <a:rPr lang="vi-VN" sz="2000" dirty="0">
                <a:latin typeface="UTM Avo" panose="02040603050506020204" pitchFamily="18" charset="0"/>
              </a:rPr>
              <a:t>, </a:t>
            </a:r>
            <a:r>
              <a:rPr lang="vi-VN" sz="2000" b="1" dirty="0">
                <a:solidFill>
                  <a:srgbClr val="FF0000"/>
                </a:solidFill>
                <a:latin typeface="UTM Avo" panose="02040603050506020204" pitchFamily="18" charset="0"/>
              </a:rPr>
              <a:t>d</a:t>
            </a:r>
            <a:r>
              <a:rPr lang="vi-VN" sz="2000" dirty="0">
                <a:latin typeface="UTM Avo" panose="02040603050506020204" pitchFamily="18" charset="0"/>
              </a:rPr>
              <a:t> </a:t>
            </a:r>
            <a:r>
              <a:rPr lang="vi-VN" sz="1800" dirty="0">
                <a:latin typeface="UTM Avo" panose="02040603050506020204" pitchFamily="18" charset="0"/>
              </a:rPr>
              <a:t>hoặc </a:t>
            </a:r>
            <a:r>
              <a:rPr lang="vi-VN" sz="2000" b="1" dirty="0">
                <a:solidFill>
                  <a:srgbClr val="FF0000"/>
                </a:solidFill>
                <a:latin typeface="UTM Avo" panose="02040603050506020204" pitchFamily="18" charset="0"/>
              </a:rPr>
              <a:t>gi</a:t>
            </a:r>
            <a:r>
              <a:rPr lang="vi-VN" sz="1800" dirty="0">
                <a:latin typeface="UTM Avo" panose="02040603050506020204" pitchFamily="18" charset="0"/>
              </a:rPr>
              <a:t> thay cho ô vuông</a:t>
            </a:r>
          </a:p>
        </p:txBody>
      </p:sp>
      <p:grpSp>
        <p:nvGrpSpPr>
          <p:cNvPr id="5" name="Group 4">
            <a:extLst>
              <a:ext uri="{FF2B5EF4-FFF2-40B4-BE49-F238E27FC236}">
                <a16:creationId xmlns:a16="http://schemas.microsoft.com/office/drawing/2014/main" id="{7F3FAC21-B224-DC48-9C2F-3D971B7C3D60}"/>
              </a:ext>
            </a:extLst>
          </p:cNvPr>
          <p:cNvGrpSpPr/>
          <p:nvPr/>
        </p:nvGrpSpPr>
        <p:grpSpPr>
          <a:xfrm>
            <a:off x="1344110" y="1720042"/>
            <a:ext cx="4697874" cy="2343398"/>
            <a:chOff x="1344110" y="1720042"/>
            <a:chExt cx="4697874" cy="2343398"/>
          </a:xfrm>
        </p:grpSpPr>
        <p:sp>
          <p:nvSpPr>
            <p:cNvPr id="4" name="Rectangle 3">
              <a:extLst>
                <a:ext uri="{FF2B5EF4-FFF2-40B4-BE49-F238E27FC236}">
                  <a16:creationId xmlns:a16="http://schemas.microsoft.com/office/drawing/2014/main" id="{795184D0-493B-9D40-A318-071FD9BE94D2}"/>
                </a:ext>
              </a:extLst>
            </p:cNvPr>
            <p:cNvSpPr/>
            <p:nvPr/>
          </p:nvSpPr>
          <p:spPr>
            <a:xfrm>
              <a:off x="1344110" y="1720042"/>
              <a:ext cx="4697874" cy="2343398"/>
            </a:xfrm>
            <a:prstGeom prst="rect">
              <a:avLst/>
            </a:prstGeom>
          </p:spPr>
          <p:txBody>
            <a:bodyPr wrap="square">
              <a:spAutoFit/>
            </a:bodyPr>
            <a:lstStyle/>
            <a:p>
              <a:pPr>
                <a:lnSpc>
                  <a:spcPct val="150000"/>
                </a:lnSpc>
              </a:pPr>
              <a:r>
                <a:rPr lang="vi-VN" sz="2000" dirty="0">
                  <a:latin typeface="UTM Avo" panose="02040603050506020204" pitchFamily="18" charset="0"/>
                  <a:ea typeface="Calibri" panose="020F0502020204030204" pitchFamily="34" charset="0"/>
                </a:rPr>
                <a:t>Mưa               ăng trên đồng</a:t>
              </a:r>
              <a:endParaRPr lang="x-none"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Uốn mềm ngọn lúa</a:t>
              </a:r>
              <a:endParaRPr lang="x-none"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Hoa xoan theo               ó</a:t>
              </a:r>
              <a:endParaRPr lang="x-none" sz="2000" dirty="0">
                <a:latin typeface="Times New Roman" panose="02020603050405020304" pitchFamily="18" charset="0"/>
                <a:ea typeface="Calibri" panose="020F0502020204030204" pitchFamily="34" charset="0"/>
              </a:endParaRPr>
            </a:p>
            <a:p>
              <a:pPr>
                <a:lnSpc>
                  <a:spcPct val="150000"/>
                </a:lnSpc>
              </a:pPr>
              <a:r>
                <a:rPr lang="vi-VN" sz="2000" dirty="0">
                  <a:latin typeface="UTM Avo" panose="02040603050506020204" pitchFamily="18" charset="0"/>
                  <a:ea typeface="Calibri" panose="020F0502020204030204" pitchFamily="34" charset="0"/>
                </a:rPr>
                <a:t>             ải tím mặt đường.</a:t>
              </a:r>
              <a:endParaRPr lang="x-none" sz="2000" dirty="0">
                <a:latin typeface="Times New Roman" panose="02020603050405020304" pitchFamily="18" charset="0"/>
                <a:ea typeface="Calibri" panose="020F0502020204030204" pitchFamily="34" charset="0"/>
              </a:endParaRPr>
            </a:p>
            <a:p>
              <a:pPr algn="r">
                <a:lnSpc>
                  <a:spcPct val="150000"/>
                </a:lnSpc>
              </a:pPr>
              <a:r>
                <a:rPr lang="vi-VN" sz="2000" dirty="0">
                  <a:latin typeface="UTM Avo" panose="02040603050506020204" pitchFamily="18" charset="0"/>
                  <a:ea typeface="Calibri" panose="020F0502020204030204" pitchFamily="34" charset="0"/>
                </a:rPr>
                <a:t>	(Theo Nguyễn Bao)</a:t>
              </a:r>
              <a:endParaRPr lang="x-none" sz="20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54D5556E-C388-9B4C-878F-C7558BC40DCC}"/>
                </a:ext>
              </a:extLst>
            </p:cNvPr>
            <p:cNvSpPr/>
            <p:nvPr/>
          </p:nvSpPr>
          <p:spPr>
            <a:xfrm>
              <a:off x="2118266" y="1853308"/>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2035F31D-A660-EC4F-A857-E45C695F9CB5}"/>
                </a:ext>
              </a:extLst>
            </p:cNvPr>
            <p:cNvSpPr/>
            <p:nvPr/>
          </p:nvSpPr>
          <p:spPr>
            <a:xfrm>
              <a:off x="3405850" y="2744519"/>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430764F5-1AB2-3F4F-A869-7A3C3A574181}"/>
                </a:ext>
              </a:extLst>
            </p:cNvPr>
            <p:cNvSpPr/>
            <p:nvPr/>
          </p:nvSpPr>
          <p:spPr>
            <a:xfrm>
              <a:off x="1448863" y="3209475"/>
              <a:ext cx="881630" cy="363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grpSp>
      <p:pic>
        <p:nvPicPr>
          <p:cNvPr id="19" name="Picture 2" descr="Lúa Vàng Hình ảnh | Định dạng hình ảnh PNG 400280211| vn.lovepik.com">
            <a:extLst>
              <a:ext uri="{FF2B5EF4-FFF2-40B4-BE49-F238E27FC236}">
                <a16:creationId xmlns:a16="http://schemas.microsoft.com/office/drawing/2014/main" id="{FE247E19-03EE-0147-869A-88D815E372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645" b="89848" l="74070" r="98256">
                        <a14:foregroundMark x1="80397" y1="75635" x2="84186" y2="69797"/>
                        <a14:foregroundMark x1="74302" y1="85025" x2="80397" y2="75635"/>
                        <a14:foregroundMark x1="84535" y1="68020" x2="84535" y2="68020"/>
                        <a14:foregroundMark x1="85698" y1="68020" x2="85698" y2="68020"/>
                        <a14:foregroundMark x1="86628" y1="68020" x2="86628" y2="68020"/>
                        <a14:foregroundMark x1="91266" y1="73149" x2="95581" y2="78173"/>
                        <a14:foregroundMark x1="86860" y1="68020" x2="87725" y2="69026"/>
                        <a14:foregroundMark x1="97674" y1="81472" x2="97674" y2="81472"/>
                        <a14:foregroundMark x1="97674" y1="81472" x2="97674" y2="63959"/>
                        <a14:foregroundMark x1="97674" y1="69289" x2="98140" y2="84772"/>
                        <a14:foregroundMark x1="98140" y1="84772" x2="98256" y2="85025"/>
                        <a14:foregroundMark x1="98256" y1="84518" x2="98256" y2="84518"/>
                        <a14:foregroundMark x1="89070" y1="48985" x2="85349" y2="47208"/>
                        <a14:foregroundMark x1="83140" y1="46701" x2="85814" y2="46954"/>
                        <a14:foregroundMark x1="90698" y1="28173" x2="96047" y2="40609"/>
                        <a14:foregroundMark x1="96047" y1="40609" x2="98023" y2="53046"/>
                        <a14:foregroundMark x1="89419" y1="25635" x2="89419" y2="25635"/>
                        <a14:foregroundMark x1="89419" y1="24873" x2="89419" y2="24873"/>
                        <a14:backgroundMark x1="80116" y1="75635" x2="80116" y2="75635"/>
                        <a14:backgroundMark x1="89651" y1="70305" x2="89651" y2="70305"/>
                        <a14:backgroundMark x1="89651" y1="70305" x2="90698" y2="73858"/>
                        <a14:backgroundMark x1="89070" y1="71574" x2="89651" y2="70812"/>
                        <a14:backgroundMark x1="89651" y1="70305" x2="87791" y2="69289"/>
                      </a14:backgroundRemoval>
                    </a14:imgEffect>
                  </a14:imgLayer>
                </a14:imgProps>
              </a:ext>
              <a:ext uri="{28A0092B-C50C-407E-A947-70E740481C1C}">
                <a14:useLocalDpi xmlns:a14="http://schemas.microsoft.com/office/drawing/2010/main" val="0"/>
              </a:ext>
            </a:extLst>
          </a:blip>
          <a:srcRect l="71545"/>
          <a:stretch/>
        </p:blipFill>
        <p:spPr bwMode="auto">
          <a:xfrm>
            <a:off x="5566841" y="-489696"/>
            <a:ext cx="1360449" cy="21901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inted Transparent Large Purple Flower Clipsrt​ | Gallery Yopriceville -  High-Quality Images and Transparent PNG Free Clipart">
            <a:extLst>
              <a:ext uri="{FF2B5EF4-FFF2-40B4-BE49-F238E27FC236}">
                <a16:creationId xmlns:a16="http://schemas.microsoft.com/office/drawing/2014/main" id="{468D9E63-94C6-354F-874E-291247AEC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0916" y="3723395"/>
            <a:ext cx="2070594" cy="145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E123E-802F-634C-BDB8-04C4E9E2376F}"/>
              </a:ext>
            </a:extLst>
          </p:cNvPr>
          <p:cNvSpPr txBox="1"/>
          <p:nvPr/>
        </p:nvSpPr>
        <p:spPr>
          <a:xfrm>
            <a:off x="599064" y="518441"/>
            <a:ext cx="6010080" cy="455061"/>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ea typeface="Calibri" panose="020F0502020204030204" pitchFamily="34" charset="0"/>
                <a:cs typeface="Times New Roman" panose="02020603050405020304" pitchFamily="18" charset="0"/>
              </a:rPr>
              <a:t>Chọn tiếng trong hoặc đơn thay cho ô vuông.</a:t>
            </a:r>
            <a:r>
              <a:rPr lang="x-none" sz="1800" dirty="0"/>
              <a:t> </a:t>
            </a:r>
            <a:endParaRPr lang="vi-VN" sz="1800" dirty="0">
              <a:latin typeface="UTM Avo" panose="02040603050506020204" pitchFamily="18" charset="0"/>
            </a:endParaRPr>
          </a:p>
        </p:txBody>
      </p:sp>
      <p:grpSp>
        <p:nvGrpSpPr>
          <p:cNvPr id="26" name="Group 25">
            <a:extLst>
              <a:ext uri="{FF2B5EF4-FFF2-40B4-BE49-F238E27FC236}">
                <a16:creationId xmlns:a16="http://schemas.microsoft.com/office/drawing/2014/main" id="{5601F4A3-4F26-2843-A429-296FF2C55FA3}"/>
              </a:ext>
            </a:extLst>
          </p:cNvPr>
          <p:cNvGrpSpPr/>
          <p:nvPr/>
        </p:nvGrpSpPr>
        <p:grpSpPr>
          <a:xfrm>
            <a:off x="345209" y="1164453"/>
            <a:ext cx="6148189" cy="3322833"/>
            <a:chOff x="345209" y="1164453"/>
            <a:chExt cx="6148189" cy="3322833"/>
          </a:xfrm>
        </p:grpSpPr>
        <p:sp>
          <p:nvSpPr>
            <p:cNvPr id="5" name="Rectangle 4">
              <a:extLst>
                <a:ext uri="{FF2B5EF4-FFF2-40B4-BE49-F238E27FC236}">
                  <a16:creationId xmlns:a16="http://schemas.microsoft.com/office/drawing/2014/main" id="{EB2CFFF4-6CDF-804E-84CC-5E12102AEB29}"/>
                </a:ext>
              </a:extLst>
            </p:cNvPr>
            <p:cNvSpPr/>
            <p:nvPr/>
          </p:nvSpPr>
          <p:spPr>
            <a:xfrm>
              <a:off x="345209" y="1164453"/>
              <a:ext cx="6148189" cy="3322833"/>
            </a:xfrm>
            <a:prstGeom prst="rect">
              <a:avLst/>
            </a:prstGeom>
          </p:spPr>
          <p:txBody>
            <a:bodyPr wrap="square">
              <a:spAutoFit/>
            </a:bodyPr>
            <a:lstStyle/>
            <a:p>
              <a:pPr algn="just">
                <a:lnSpc>
                  <a:spcPct val="200000"/>
                </a:lnSpc>
              </a:pPr>
              <a:r>
                <a:rPr lang="vi-VN" sz="1800" dirty="0">
                  <a:latin typeface="UTM Avo" panose="02040603050506020204" pitchFamily="18" charset="0"/>
                  <a:ea typeface="Calibri" panose="020F0502020204030204" pitchFamily="34" charset="0"/>
                </a:rPr>
                <a:t>- Vườn cây tươi tốt nhờ công (sức/sứt)     lao động của cô bác nông dân.</a:t>
              </a:r>
            </a:p>
            <a:p>
              <a:pPr algn="just">
                <a:lnSpc>
                  <a:spcPct val="200000"/>
                </a:lnSpc>
              </a:pPr>
              <a:r>
                <a:rPr lang="vi-VN" sz="1800" dirty="0">
                  <a:latin typeface="UTM Avo" panose="02040603050506020204" pitchFamily="18" charset="0"/>
                  <a:ea typeface="Calibri" panose="020F0502020204030204" pitchFamily="34" charset="0"/>
                </a:rPr>
                <a:t>- Đầu xuân, dân làng nô (nức/nứt)    ra đồng để trồng cây.</a:t>
              </a:r>
            </a:p>
            <a:p>
              <a:pPr algn="just">
                <a:lnSpc>
                  <a:spcPct val="200000"/>
                </a:lnSpc>
              </a:pPr>
              <a:r>
                <a:rPr lang="vi-VN" sz="1800" dirty="0">
                  <a:latin typeface="UTM Avo" panose="02040603050506020204" pitchFamily="18" charset="0"/>
                  <a:ea typeface="Calibri" panose="020F0502020204030204" pitchFamily="34" charset="0"/>
                </a:rPr>
                <a:t>- Nhiều loại củ, quả được dùng để làm (mức/ mứt)     </a:t>
              </a:r>
              <a:r>
                <a:rPr lang="vi-VN" sz="1800" dirty="0">
                  <a:solidFill>
                    <a:schemeClr val="accent2"/>
                  </a:solidFill>
                  <a:latin typeface="UTM Avo" panose="02040603050506020204" pitchFamily="18" charset="0"/>
                  <a:ea typeface="Calibri" panose="020F0502020204030204" pitchFamily="34" charset="0"/>
                </a:rPr>
                <a:t>mứt  </a:t>
              </a:r>
              <a:r>
                <a:rPr lang="vi-VN" sz="1800" dirty="0">
                  <a:latin typeface="UTM Avo" panose="02040603050506020204" pitchFamily="18" charset="0"/>
                  <a:ea typeface="Calibri" panose="020F0502020204030204" pitchFamily="34" charset="0"/>
                </a:rPr>
                <a:t>Tết.</a:t>
              </a:r>
            </a:p>
          </p:txBody>
        </p:sp>
        <p:grpSp>
          <p:nvGrpSpPr>
            <p:cNvPr id="15" name="Group 14">
              <a:extLst>
                <a:ext uri="{FF2B5EF4-FFF2-40B4-BE49-F238E27FC236}">
                  <a16:creationId xmlns:a16="http://schemas.microsoft.com/office/drawing/2014/main" id="{148F3750-6CE3-6D4B-B217-99E7D82E8272}"/>
                </a:ext>
              </a:extLst>
            </p:cNvPr>
            <p:cNvGrpSpPr/>
            <p:nvPr/>
          </p:nvGrpSpPr>
          <p:grpSpPr>
            <a:xfrm>
              <a:off x="4946770" y="1341773"/>
              <a:ext cx="339906" cy="363894"/>
              <a:chOff x="4750987" y="1350738"/>
              <a:chExt cx="339906" cy="363894"/>
            </a:xfrm>
          </p:grpSpPr>
          <p:sp>
            <p:nvSpPr>
              <p:cNvPr id="6" name="Rectangle 5">
                <a:extLst>
                  <a:ext uri="{FF2B5EF4-FFF2-40B4-BE49-F238E27FC236}">
                    <a16:creationId xmlns:a16="http://schemas.microsoft.com/office/drawing/2014/main" id="{B99530AD-C991-3249-918B-57A047968928}"/>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10" name="Straight Connector 9">
                <a:extLst>
                  <a:ext uri="{FF2B5EF4-FFF2-40B4-BE49-F238E27FC236}">
                    <a16:creationId xmlns:a16="http://schemas.microsoft.com/office/drawing/2014/main" id="{C2118E12-C4FE-7145-AF06-8D0DC451BF25}"/>
                  </a:ext>
                </a:extLst>
              </p:cNvPr>
              <p:cNvCxnSpPr>
                <a:stCxn id="6" idx="0"/>
                <a:endCxn id="6"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43BE29-D52D-544B-98DA-183FBF38CEE4}"/>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DBC3CDA-7840-DD4B-98A7-29FB95721EC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670642A1-42AA-354A-825B-2AA8ED02B76F}"/>
                </a:ext>
              </a:extLst>
            </p:cNvPr>
            <p:cNvGrpSpPr/>
            <p:nvPr/>
          </p:nvGrpSpPr>
          <p:grpSpPr>
            <a:xfrm>
              <a:off x="4666009" y="2461975"/>
              <a:ext cx="339906" cy="363894"/>
              <a:chOff x="4750987" y="1350738"/>
              <a:chExt cx="339906" cy="363894"/>
            </a:xfrm>
          </p:grpSpPr>
          <p:sp>
            <p:nvSpPr>
              <p:cNvPr id="17" name="Rectangle 16">
                <a:extLst>
                  <a:ext uri="{FF2B5EF4-FFF2-40B4-BE49-F238E27FC236}">
                    <a16:creationId xmlns:a16="http://schemas.microsoft.com/office/drawing/2014/main" id="{7BED93EE-2C70-6B42-A390-638439785432}"/>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18" name="Straight Connector 17">
                <a:extLst>
                  <a:ext uri="{FF2B5EF4-FFF2-40B4-BE49-F238E27FC236}">
                    <a16:creationId xmlns:a16="http://schemas.microsoft.com/office/drawing/2014/main" id="{E6AEE41E-5E13-464C-9312-F87D597DB26F}"/>
                  </a:ext>
                </a:extLst>
              </p:cNvPr>
              <p:cNvCxnSpPr>
                <a:stCxn id="17" idx="0"/>
                <a:endCxn id="17"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E4ED2EC-7C60-174A-9F44-BC8E70016248}"/>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B0061FA-01DF-784C-8DE1-950A6C0A9949}"/>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153996AA-C9BB-A944-8661-F8801A7992D4}"/>
                </a:ext>
              </a:extLst>
            </p:cNvPr>
            <p:cNvGrpSpPr/>
            <p:nvPr/>
          </p:nvGrpSpPr>
          <p:grpSpPr>
            <a:xfrm>
              <a:off x="594889" y="4042707"/>
              <a:ext cx="339906" cy="363894"/>
              <a:chOff x="4750987" y="1350738"/>
              <a:chExt cx="339906" cy="363894"/>
            </a:xfrm>
          </p:grpSpPr>
          <p:sp>
            <p:nvSpPr>
              <p:cNvPr id="22" name="Rectangle 21">
                <a:extLst>
                  <a:ext uri="{FF2B5EF4-FFF2-40B4-BE49-F238E27FC236}">
                    <a16:creationId xmlns:a16="http://schemas.microsoft.com/office/drawing/2014/main" id="{FD95A5A9-F14B-DF4E-AD84-C31B14F84413}"/>
                  </a:ext>
                </a:extLst>
              </p:cNvPr>
              <p:cNvSpPr/>
              <p:nvPr/>
            </p:nvSpPr>
            <p:spPr>
              <a:xfrm>
                <a:off x="4750987" y="1350738"/>
                <a:ext cx="339905" cy="363894"/>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x-none" sz="1400" b="0" i="0" u="none" strike="noStrike" kern="0" cap="none" spc="0" normalizeH="0" baseline="0" noProof="0">
                  <a:ln>
                    <a:noFill/>
                  </a:ln>
                  <a:solidFill>
                    <a:srgbClr val="BAE5E4"/>
                  </a:solidFill>
                  <a:effectLst/>
                  <a:uLnTx/>
                  <a:uFillTx/>
                  <a:latin typeface="Arial"/>
                  <a:ea typeface="+mn-ea"/>
                  <a:cs typeface="+mn-cs"/>
                  <a:sym typeface="Arial"/>
                </a:endParaRPr>
              </a:p>
            </p:txBody>
          </p:sp>
          <p:cxnSp>
            <p:nvCxnSpPr>
              <p:cNvPr id="23" name="Straight Connector 22">
                <a:extLst>
                  <a:ext uri="{FF2B5EF4-FFF2-40B4-BE49-F238E27FC236}">
                    <a16:creationId xmlns:a16="http://schemas.microsoft.com/office/drawing/2014/main" id="{12800477-3776-C046-948F-EBE0D15E29BC}"/>
                  </a:ext>
                </a:extLst>
              </p:cNvPr>
              <p:cNvCxnSpPr>
                <a:stCxn id="22" idx="0"/>
                <a:endCxn id="22" idx="1"/>
              </p:cNvCxnSpPr>
              <p:nvPr/>
            </p:nvCxnSpPr>
            <p:spPr>
              <a:xfrm flipH="1">
                <a:off x="4750987" y="1350738"/>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90F602F-43BE-E24D-807C-1B18E08CBA63}"/>
                  </a:ext>
                </a:extLst>
              </p:cNvPr>
              <p:cNvCxnSpPr/>
              <p:nvPr/>
            </p:nvCxnSpPr>
            <p:spPr>
              <a:xfrm flipH="1">
                <a:off x="4920939" y="1532685"/>
                <a:ext cx="169953" cy="181947"/>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BD2D8EE-5712-1A4F-948C-0C4291DEF590}"/>
                  </a:ext>
                </a:extLst>
              </p:cNvPr>
              <p:cNvCxnSpPr>
                <a:cxnSpLocks/>
              </p:cNvCxnSpPr>
              <p:nvPr/>
            </p:nvCxnSpPr>
            <p:spPr>
              <a:xfrm flipH="1">
                <a:off x="4756726" y="1356885"/>
                <a:ext cx="334167" cy="357747"/>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27" name="Oval 26">
            <a:extLst>
              <a:ext uri="{FF2B5EF4-FFF2-40B4-BE49-F238E27FC236}">
                <a16:creationId xmlns:a16="http://schemas.microsoft.com/office/drawing/2014/main" id="{835C70B7-6DB3-CD46-BFD8-F5CFA89FC699}"/>
              </a:ext>
            </a:extLst>
          </p:cNvPr>
          <p:cNvSpPr/>
          <p:nvPr/>
        </p:nvSpPr>
        <p:spPr>
          <a:xfrm>
            <a:off x="3935506" y="1341773"/>
            <a:ext cx="493059"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Oval 27">
            <a:extLst>
              <a:ext uri="{FF2B5EF4-FFF2-40B4-BE49-F238E27FC236}">
                <a16:creationId xmlns:a16="http://schemas.microsoft.com/office/drawing/2014/main" id="{8CADC005-E5E7-7A44-A59F-518A7730CDD9}"/>
              </a:ext>
            </a:extLst>
          </p:cNvPr>
          <p:cNvSpPr/>
          <p:nvPr/>
        </p:nvSpPr>
        <p:spPr>
          <a:xfrm>
            <a:off x="3498252" y="2422457"/>
            <a:ext cx="59660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9" name="Oval 28">
            <a:extLst>
              <a:ext uri="{FF2B5EF4-FFF2-40B4-BE49-F238E27FC236}">
                <a16:creationId xmlns:a16="http://schemas.microsoft.com/office/drawing/2014/main" id="{4A7AD4B2-3B9E-274C-932B-B0F20F5B4A52}"/>
              </a:ext>
            </a:extLst>
          </p:cNvPr>
          <p:cNvSpPr/>
          <p:nvPr/>
        </p:nvSpPr>
        <p:spPr>
          <a:xfrm>
            <a:off x="5772352" y="3530810"/>
            <a:ext cx="656262" cy="4034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12251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P spid="28" grpId="0" animBg="1"/>
      <p:bldP spid="29"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2477</TotalTime>
  <Words>266</Words>
  <Application>Microsoft Office PowerPoint</Application>
  <PresentationFormat>Custom</PresentationFormat>
  <Paragraphs>39</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UTM Avo</vt:lpstr>
      <vt:lpstr>UTM Cookies</vt:lpstr>
      <vt:lpstr>Montserrat</vt:lpstr>
      <vt:lpstr>Kalam</vt:lpstr>
      <vt:lpstr>Times New Roman</vt:lpstr>
      <vt:lpstr>Arial</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kieutrang140902@gmail.com</cp:lastModifiedBy>
  <cp:revision>219</cp:revision>
  <dcterms:modified xsi:type="dcterms:W3CDTF">2026-01-27T08:48:48Z</dcterms:modified>
</cp:coreProperties>
</file>