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78" r:id="rId2"/>
    <p:sldId id="279" r:id="rId3"/>
    <p:sldId id="281" r:id="rId4"/>
    <p:sldId id="280" r:id="rId5"/>
    <p:sldId id="282" r:id="rId6"/>
    <p:sldId id="283" r:id="rId7"/>
    <p:sldId id="284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020" autoAdjust="0"/>
    <p:restoredTop sz="94698"/>
  </p:normalViewPr>
  <p:slideViewPr>
    <p:cSldViewPr>
      <p:cViewPr varScale="1">
        <p:scale>
          <a:sx n="59" d="100"/>
          <a:sy n="59" d="100"/>
        </p:scale>
        <p:origin x="992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DFB46F-5F3C-4BAE-883C-3806350F3356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E78948-B0D8-434B-8A83-CAE367DC29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4197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endParaRPr lang="vi-VN" altLang="en-US" dirty="0">
              <a:sym typeface="+mn-ea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75672-26BF-4330-862A-6277A8648162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C7DC7-CDB8-4BB3-9256-CFA316C8A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52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75672-26BF-4330-862A-6277A8648162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C7DC7-CDB8-4BB3-9256-CFA316C8A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694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75672-26BF-4330-862A-6277A8648162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C7DC7-CDB8-4BB3-9256-CFA316C8A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6288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15583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 advTm="3713">
        <p14:switch dir="r"/>
      </p:transition>
    </mc:Choice>
    <mc:Fallback xmlns="">
      <p:transition spd="slow" advClick="0" advTm="3713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75672-26BF-4330-862A-6277A8648162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C7DC7-CDB8-4BB3-9256-CFA316C8A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769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75672-26BF-4330-862A-6277A8648162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C7DC7-CDB8-4BB3-9256-CFA316C8A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8558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75672-26BF-4330-862A-6277A8648162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C7DC7-CDB8-4BB3-9256-CFA316C8A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39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75672-26BF-4330-862A-6277A8648162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C7DC7-CDB8-4BB3-9256-CFA316C8A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9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75672-26BF-4330-862A-6277A8648162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C7DC7-CDB8-4BB3-9256-CFA316C8A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972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75672-26BF-4330-862A-6277A8648162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C7DC7-CDB8-4BB3-9256-CFA316C8A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819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75672-26BF-4330-862A-6277A8648162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C7DC7-CDB8-4BB3-9256-CFA316C8A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63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75672-26BF-4330-862A-6277A8648162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C7DC7-CDB8-4BB3-9256-CFA316C8A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89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75672-26BF-4330-862A-6277A8648162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8C7DC7-CDB8-4BB3-9256-CFA316C8A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063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396" y="270126"/>
            <a:ext cx="6700367" cy="5825874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65" t="5074" r="12177" b="15106"/>
          <a:stretch>
            <a:fillRect/>
          </a:stretch>
        </p:blipFill>
        <p:spPr>
          <a:xfrm flipH="1">
            <a:off x="0" y="1188662"/>
            <a:ext cx="4074581" cy="449972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648200" y="3183062"/>
            <a:ext cx="3505200" cy="931737"/>
          </a:xfrm>
          <a:prstGeom prst="rect">
            <a:avLst/>
          </a:prstGeom>
          <a:noFill/>
        </p:spPr>
        <p:txBody>
          <a:bodyPr wrap="none" lIns="68580" tIns="34290" rIns="68580" bIns="34290">
            <a:prstTxWarp prst="textArchDown">
              <a:avLst>
                <a:gd name="adj" fmla="val 108144"/>
              </a:avLst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700" b="1" i="0" u="none" strike="noStrike" kern="1200" cap="none" spc="0" normalizeH="0" baseline="0" noProof="0" dirty="0" err="1">
                <a:ln w="22225">
                  <a:solidFill>
                    <a:srgbClr val="C0504D"/>
                  </a:solidFill>
                  <a:prstDash val="solid"/>
                </a:ln>
                <a:solidFill>
                  <a:srgbClr val="C0504D">
                    <a:lumMod val="40000"/>
                    <a:lumOff val="6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Nghe</a:t>
            </a:r>
            <a:r>
              <a:rPr kumimoji="0" lang="en-US" sz="28700" b="1" i="0" u="none" strike="noStrike" kern="1200" cap="none" spc="0" normalizeH="0" baseline="0" noProof="0" dirty="0">
                <a:ln w="22225">
                  <a:solidFill>
                    <a:srgbClr val="C0504D"/>
                  </a:solidFill>
                  <a:prstDash val="solid"/>
                </a:ln>
                <a:solidFill>
                  <a:srgbClr val="C0504D">
                    <a:lumMod val="40000"/>
                    <a:lumOff val="6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- </a:t>
            </a:r>
            <a:r>
              <a:rPr kumimoji="0" lang="en-US" sz="28700" b="1" i="0" u="none" strike="noStrike" kern="1200" cap="none" spc="0" normalizeH="0" baseline="0" noProof="0" dirty="0" err="1">
                <a:ln w="22225">
                  <a:solidFill>
                    <a:srgbClr val="C0504D"/>
                  </a:solidFill>
                  <a:prstDash val="solid"/>
                </a:ln>
                <a:solidFill>
                  <a:srgbClr val="C0504D">
                    <a:lumMod val="40000"/>
                    <a:lumOff val="6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viết</a:t>
            </a:r>
            <a:endParaRPr kumimoji="0" lang="en-US" sz="28700" b="1" i="0" u="none" strike="noStrike" kern="1200" cap="none" spc="0" normalizeH="0" baseline="0" noProof="0" dirty="0">
              <a:ln w="22225">
                <a:solidFill>
                  <a:srgbClr val="C0504D"/>
                </a:solidFill>
                <a:prstDash val="solid"/>
              </a:ln>
              <a:solidFill>
                <a:srgbClr val="C0504D">
                  <a:lumMod val="40000"/>
                  <a:lumOff val="60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0099595"/>
      </p:ext>
    </p:extLst>
  </p:cSld>
  <p:clrMapOvr>
    <a:masterClrMapping/>
  </p:clrMapOvr>
  <p:transition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63652" y="332070"/>
            <a:ext cx="4839786" cy="615549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32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Bờ</a:t>
            </a:r>
            <a:r>
              <a:rPr lang="en-US" sz="3200" b="1" dirty="0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tre</a:t>
            </a:r>
            <a:r>
              <a:rPr lang="en-US" sz="3200" b="1" dirty="0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đón</a:t>
            </a:r>
            <a:r>
              <a:rPr lang="en-US" sz="3200" b="1" dirty="0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khách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-52256" y="202530"/>
            <a:ext cx="3287367" cy="615549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en-US" sz="3200" b="1" dirty="0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</a:rPr>
              <a:t>1. </a:t>
            </a:r>
            <a:r>
              <a:rPr lang="en-US" sz="3200" dirty="0" err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</a:rPr>
              <a:t>Nghe</a:t>
            </a:r>
            <a:r>
              <a:rPr lang="en-US" sz="3200" dirty="0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</a:rPr>
              <a:t> – </a:t>
            </a:r>
            <a:r>
              <a:rPr lang="en-US" sz="3200" dirty="0" err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</a:rPr>
              <a:t>viết</a:t>
            </a:r>
            <a:r>
              <a:rPr lang="en-US" sz="3200" dirty="0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</a:rPr>
              <a:t>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4800" y="1086449"/>
            <a:ext cx="3923453" cy="4001091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Bờ</a:t>
            </a:r>
            <a:r>
              <a:rPr lang="en-US" sz="2800" b="1" dirty="0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tre</a:t>
            </a:r>
            <a:r>
              <a:rPr lang="en-US" sz="2800" b="1" dirty="0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quanh</a:t>
            </a:r>
            <a:r>
              <a:rPr lang="en-US" sz="2800" b="1" dirty="0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hồ</a:t>
            </a:r>
            <a:endParaRPr lang="en-US" sz="2800" b="1" dirty="0">
              <a:solidFill>
                <a:schemeClr val="accent2"/>
              </a:solidFill>
              <a:latin typeface="HP001 4 hàng" panose="020B0603050302020204" charset="0"/>
              <a:cs typeface="HP001 4 hàng" panose="020B0603050302020204" charset="0"/>
            </a:endParaRPr>
          </a:p>
          <a:p>
            <a:pPr algn="just">
              <a:lnSpc>
                <a:spcPct val="150000"/>
              </a:lnSpc>
            </a:pP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Suốt</a:t>
            </a:r>
            <a:r>
              <a:rPr lang="en-US" sz="2800" b="1" dirty="0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ngày</a:t>
            </a:r>
            <a:r>
              <a:rPr lang="en-US" sz="2800" b="1" dirty="0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đón</a:t>
            </a:r>
            <a:r>
              <a:rPr lang="en-US" sz="2800" b="1" dirty="0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khách</a:t>
            </a:r>
            <a:endParaRPr lang="en-US" sz="2800" b="1" dirty="0">
              <a:solidFill>
                <a:schemeClr val="accent2"/>
              </a:solidFill>
              <a:latin typeface="HP001 4 hàng" panose="020B0603050302020204" charset="0"/>
              <a:cs typeface="HP001 4 hàng" panose="020B0603050302020204" charset="0"/>
            </a:endParaRPr>
          </a:p>
          <a:p>
            <a:pPr algn="just">
              <a:lnSpc>
                <a:spcPct val="150000"/>
              </a:lnSpc>
            </a:pP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Một</a:t>
            </a:r>
            <a:r>
              <a:rPr lang="en-US" sz="2800" b="1" dirty="0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đàn</a:t>
            </a:r>
            <a:r>
              <a:rPr lang="en-US" sz="2800" b="1" dirty="0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cò</a:t>
            </a:r>
            <a:r>
              <a:rPr lang="en-US" sz="2800" b="1" dirty="0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bạch</a:t>
            </a:r>
            <a:endParaRPr lang="en-US" sz="2800" b="1" dirty="0">
              <a:solidFill>
                <a:schemeClr val="accent2"/>
              </a:solidFill>
              <a:latin typeface="HP001 4 hàng" panose="020B0603050302020204" charset="0"/>
              <a:cs typeface="HP001 4 hàng" panose="020B0603050302020204" charset="0"/>
            </a:endParaRPr>
          </a:p>
          <a:p>
            <a:pPr algn="just">
              <a:lnSpc>
                <a:spcPct val="150000"/>
              </a:lnSpc>
            </a:pP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Hạ</a:t>
            </a:r>
            <a:r>
              <a:rPr lang="en-US" sz="2800" b="1" dirty="0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cánh</a:t>
            </a:r>
            <a:r>
              <a:rPr lang="en-US" sz="2800" b="1" dirty="0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 reo </a:t>
            </a: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mừng</a:t>
            </a:r>
            <a:endParaRPr lang="en-US" sz="2800" b="1" dirty="0">
              <a:solidFill>
                <a:schemeClr val="accent2"/>
              </a:solidFill>
              <a:latin typeface="HP001 4 hàng" panose="020B0603050302020204" charset="0"/>
              <a:cs typeface="HP001 4 hàng" panose="020B0603050302020204" charset="0"/>
            </a:endParaRPr>
          </a:p>
          <a:p>
            <a:pPr algn="just">
              <a:lnSpc>
                <a:spcPct val="150000"/>
              </a:lnSpc>
            </a:pPr>
            <a:r>
              <a:rPr lang="en-US" sz="2800" b="1" dirty="0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Tre </a:t>
            </a: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chợt</a:t>
            </a:r>
            <a:r>
              <a:rPr lang="en-US" sz="2800" b="1" dirty="0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tưng</a:t>
            </a:r>
            <a:r>
              <a:rPr lang="en-US" sz="2800" b="1" dirty="0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bừng</a:t>
            </a:r>
            <a:endParaRPr lang="en-US" sz="2800" b="1" dirty="0">
              <a:solidFill>
                <a:schemeClr val="accent2"/>
              </a:solidFill>
              <a:latin typeface="HP001 4 hàng" panose="020B0603050302020204" charset="0"/>
              <a:cs typeface="HP001 4 hàng" panose="020B0603050302020204" charset="0"/>
            </a:endParaRPr>
          </a:p>
          <a:p>
            <a:pPr algn="just">
              <a:lnSpc>
                <a:spcPct val="150000"/>
              </a:lnSpc>
            </a:pP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Nở</a:t>
            </a:r>
            <a:r>
              <a:rPr lang="en-US" sz="2800" b="1" dirty="0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đầy</a:t>
            </a:r>
            <a:r>
              <a:rPr lang="en-US" sz="2800" b="1" dirty="0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hoa</a:t>
            </a:r>
            <a:r>
              <a:rPr lang="en-US" sz="2800" b="1" dirty="0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trắng</a:t>
            </a:r>
            <a:r>
              <a:rPr lang="en-US" sz="2800" b="1" dirty="0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648200" y="1106098"/>
            <a:ext cx="4287590" cy="5847751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Đến</a:t>
            </a:r>
            <a:r>
              <a:rPr lang="en-US" sz="2800" b="1" dirty="0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chơi</a:t>
            </a:r>
            <a:r>
              <a:rPr lang="en-US" sz="2800" b="1" dirty="0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im</a:t>
            </a:r>
            <a:r>
              <a:rPr lang="en-US" sz="2800" b="1" dirty="0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lặng</a:t>
            </a:r>
            <a:endParaRPr lang="en-US" sz="2800" b="1" dirty="0">
              <a:solidFill>
                <a:schemeClr val="accent2"/>
              </a:solidFill>
              <a:latin typeface="HP001 4 hàng" panose="020B0603050302020204" charset="0"/>
              <a:cs typeface="HP001 4 hàng" panose="020B0603050302020204" charset="0"/>
            </a:endParaRPr>
          </a:p>
          <a:p>
            <a:pPr algn="just">
              <a:lnSpc>
                <a:spcPct val="150000"/>
              </a:lnSpc>
            </a:pP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Có</a:t>
            </a:r>
            <a:r>
              <a:rPr lang="en-US" sz="2800" b="1" dirty="0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bác</a:t>
            </a:r>
            <a:r>
              <a:rPr lang="en-US" sz="2800" b="1" dirty="0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bồ</a:t>
            </a:r>
            <a:r>
              <a:rPr lang="en-US" sz="2800" b="1" dirty="0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nông</a:t>
            </a:r>
            <a:endParaRPr lang="en-US" sz="2800" b="1" dirty="0">
              <a:solidFill>
                <a:schemeClr val="accent2"/>
              </a:solidFill>
              <a:latin typeface="HP001 4 hàng" panose="020B0603050302020204" charset="0"/>
              <a:cs typeface="HP001 4 hàng" panose="020B0603050302020204" charset="0"/>
            </a:endParaRPr>
          </a:p>
          <a:p>
            <a:pPr algn="just">
              <a:lnSpc>
                <a:spcPct val="150000"/>
              </a:lnSpc>
            </a:pP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Đứng</a:t>
            </a:r>
            <a:r>
              <a:rPr lang="en-US" sz="2800" b="1" dirty="0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nhìn</a:t>
            </a:r>
            <a:r>
              <a:rPr lang="en-US" sz="2800" b="1" dirty="0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mênh</a:t>
            </a:r>
            <a:r>
              <a:rPr lang="en-US" sz="2800" b="1" dirty="0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mông</a:t>
            </a:r>
            <a:endParaRPr lang="en-US" sz="2800" b="1" dirty="0">
              <a:solidFill>
                <a:schemeClr val="accent2"/>
              </a:solidFill>
              <a:latin typeface="HP001 4 hàng" panose="020B0603050302020204" charset="0"/>
              <a:cs typeface="HP001 4 hàng" panose="020B0603050302020204" charset="0"/>
            </a:endParaRPr>
          </a:p>
          <a:p>
            <a:pPr algn="just">
              <a:lnSpc>
                <a:spcPct val="150000"/>
              </a:lnSpc>
            </a:pP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Im</a:t>
            </a:r>
            <a:r>
              <a:rPr lang="en-US" sz="2800" b="1" dirty="0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như</a:t>
            </a:r>
            <a:r>
              <a:rPr lang="en-US" sz="2800" b="1" dirty="0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tượng</a:t>
            </a:r>
            <a:r>
              <a:rPr lang="en-US" sz="2800" b="1" dirty="0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đá</a:t>
            </a:r>
            <a:r>
              <a:rPr lang="en-US" sz="2800" b="1" dirty="0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Một</a:t>
            </a:r>
            <a:r>
              <a:rPr lang="en-US" sz="2800" b="1" dirty="0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chú</a:t>
            </a:r>
            <a:r>
              <a:rPr lang="en-US" sz="2800" b="1" dirty="0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bói</a:t>
            </a:r>
            <a:r>
              <a:rPr lang="en-US" sz="2800" b="1" dirty="0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cá</a:t>
            </a:r>
            <a:endParaRPr lang="en-US" sz="2800" b="1" dirty="0">
              <a:solidFill>
                <a:schemeClr val="accent2"/>
              </a:solidFill>
              <a:latin typeface="HP001 4 hàng" panose="020B0603050302020204" charset="0"/>
              <a:cs typeface="HP001 4 hàng" panose="020B0603050302020204" charset="0"/>
            </a:endParaRPr>
          </a:p>
          <a:p>
            <a:pPr algn="just">
              <a:lnSpc>
                <a:spcPct val="150000"/>
              </a:lnSpc>
            </a:pP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Đỗ</a:t>
            </a:r>
            <a:r>
              <a:rPr lang="en-US" sz="2800" b="1" dirty="0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xuống</a:t>
            </a:r>
            <a:r>
              <a:rPr lang="en-US" sz="2800" b="1" dirty="0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cành</a:t>
            </a:r>
            <a:r>
              <a:rPr lang="en-US" sz="2800" b="1" dirty="0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mềm</a:t>
            </a:r>
            <a:endParaRPr lang="en-US" sz="2800" b="1" dirty="0">
              <a:solidFill>
                <a:schemeClr val="accent2"/>
              </a:solidFill>
              <a:latin typeface="HP001 4 hàng" panose="020B0603050302020204" charset="0"/>
              <a:cs typeface="HP001 4 hàng" panose="020B0603050302020204" charset="0"/>
            </a:endParaRPr>
          </a:p>
          <a:p>
            <a:pPr algn="just">
              <a:lnSpc>
                <a:spcPct val="150000"/>
              </a:lnSpc>
            </a:pP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Chú</a:t>
            </a:r>
            <a:r>
              <a:rPr lang="en-US" sz="2800" b="1" dirty="0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vụt</a:t>
            </a:r>
            <a:r>
              <a:rPr lang="en-US" sz="2800" b="1" dirty="0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 bay </a:t>
            </a: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lên</a:t>
            </a:r>
            <a:endParaRPr lang="en-US" sz="2800" b="1" dirty="0">
              <a:solidFill>
                <a:schemeClr val="accent2"/>
              </a:solidFill>
              <a:latin typeface="HP001 4 hàng" panose="020B0603050302020204" charset="0"/>
              <a:cs typeface="HP001 4 hàng" panose="020B0603050302020204" charset="0"/>
            </a:endParaRPr>
          </a:p>
          <a:p>
            <a:pPr algn="just">
              <a:lnSpc>
                <a:spcPct val="150000"/>
              </a:lnSpc>
            </a:pP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Đậu</a:t>
            </a:r>
            <a:r>
              <a:rPr lang="en-US" sz="2800" b="1" dirty="0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vào</a:t>
            </a:r>
            <a:r>
              <a:rPr lang="en-US" sz="2800" b="1" dirty="0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chỗ</a:t>
            </a:r>
            <a:r>
              <a:rPr lang="en-US" sz="2800" b="1" dirty="0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cũ</a:t>
            </a:r>
            <a:r>
              <a:rPr lang="en-US" sz="2800" b="1" dirty="0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.</a:t>
            </a:r>
          </a:p>
          <a:p>
            <a:pPr algn="r">
              <a:lnSpc>
                <a:spcPct val="150000"/>
              </a:lnSpc>
            </a:pPr>
            <a:r>
              <a:rPr lang="vi-VN" altLang="en-US" sz="2400" b="1" dirty="0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( Võ Quảng )</a:t>
            </a:r>
          </a:p>
        </p:txBody>
      </p:sp>
    </p:spTree>
    <p:extLst>
      <p:ext uri="{BB962C8B-B14F-4D97-AF65-F5344CB8AC3E}">
        <p14:creationId xmlns:p14="http://schemas.microsoft.com/office/powerpoint/2010/main" val="4266457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 dir="in"/>
      </p:transition>
    </mc:Choice>
    <mc:Fallback xmlns="">
      <p:transition spd="slow">
        <p:split orient="vert" dir="in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6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83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" name="Straight Connector 2"/>
          <p:cNvCxnSpPr/>
          <p:nvPr/>
        </p:nvCxnSpPr>
        <p:spPr>
          <a:xfrm flipH="1">
            <a:off x="2330874" y="657013"/>
            <a:ext cx="14393" cy="5311987"/>
          </a:xfrm>
          <a:prstGeom prst="line">
            <a:avLst/>
          </a:prstGeom>
          <a:ln w="317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iamond 3"/>
          <p:cNvSpPr/>
          <p:nvPr/>
        </p:nvSpPr>
        <p:spPr>
          <a:xfrm>
            <a:off x="1761067" y="601981"/>
            <a:ext cx="1170093" cy="960967"/>
          </a:xfrm>
          <a:prstGeom prst="diamond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vi-VN" altLang="en-US" sz="36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1</a:t>
            </a:r>
          </a:p>
        </p:txBody>
      </p:sp>
      <p:sp>
        <p:nvSpPr>
          <p:cNvPr id="5" name="Oval 4"/>
          <p:cNvSpPr/>
          <p:nvPr/>
        </p:nvSpPr>
        <p:spPr>
          <a:xfrm>
            <a:off x="1863514" y="1764453"/>
            <a:ext cx="966047" cy="790787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vi-VN" altLang="en-US" sz="36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2</a:t>
            </a:r>
          </a:p>
        </p:txBody>
      </p:sp>
      <p:sp>
        <p:nvSpPr>
          <p:cNvPr id="6" name="Diamond 5"/>
          <p:cNvSpPr/>
          <p:nvPr/>
        </p:nvSpPr>
        <p:spPr>
          <a:xfrm>
            <a:off x="1768687" y="2784687"/>
            <a:ext cx="1162473" cy="894080"/>
          </a:xfrm>
          <a:prstGeom prst="diamond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vi-VN" altLang="en-US" sz="36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3</a:t>
            </a:r>
          </a:p>
        </p:txBody>
      </p:sp>
      <p:sp>
        <p:nvSpPr>
          <p:cNvPr id="7" name="Oval 6"/>
          <p:cNvSpPr/>
          <p:nvPr/>
        </p:nvSpPr>
        <p:spPr>
          <a:xfrm>
            <a:off x="1863514" y="4005581"/>
            <a:ext cx="966047" cy="8255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vi-VN" altLang="en-US" sz="36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4</a:t>
            </a:r>
          </a:p>
        </p:txBody>
      </p:sp>
      <p:sp>
        <p:nvSpPr>
          <p:cNvPr id="8" name="Cloud Callout 7"/>
          <p:cNvSpPr/>
          <p:nvPr/>
        </p:nvSpPr>
        <p:spPr>
          <a:xfrm>
            <a:off x="6039273" y="465667"/>
            <a:ext cx="2555240" cy="2353733"/>
          </a:xfrm>
          <a:prstGeom prst="cloudCallout">
            <a:avLst>
              <a:gd name="adj1" fmla="val 50000"/>
              <a:gd name="adj2" fmla="val 81618"/>
            </a:avLst>
          </a:prstGeom>
          <a:solidFill>
            <a:schemeClr val="accent2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vi-VN" altLang="en-US" sz="4300">
                <a:solidFill>
                  <a:srgbClr val="00B0F0"/>
                </a:solidFill>
                <a:latin typeface="Times New Roman" panose="02020603050405020304" charset="0"/>
                <a:cs typeface="Times New Roman" panose="02020603050405020304" charset="0"/>
              </a:rPr>
              <a:t>Luyện viết từ khó</a:t>
            </a:r>
          </a:p>
        </p:txBody>
      </p:sp>
      <p:sp>
        <p:nvSpPr>
          <p:cNvPr id="9" name="Text Box 8"/>
          <p:cNvSpPr txBox="1"/>
          <p:nvPr/>
        </p:nvSpPr>
        <p:spPr>
          <a:xfrm>
            <a:off x="3016674" y="703581"/>
            <a:ext cx="2579793" cy="79840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rgbClr val="00B050"/>
            </a:solidFill>
          </a:ln>
        </p:spPr>
        <p:txBody>
          <a:bodyPr wrap="square" lIns="121917" tIns="60958" rIns="121917" bIns="60958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vi-VN" altLang="en-US" sz="4400">
                <a:latin typeface="Times New Roman" panose="02020603050405020304" charset="0"/>
                <a:cs typeface="Times New Roman" panose="02020603050405020304" charset="0"/>
              </a:rPr>
              <a:t>quanh</a:t>
            </a:r>
          </a:p>
        </p:txBody>
      </p:sp>
      <p:sp>
        <p:nvSpPr>
          <p:cNvPr id="10" name="Text Box 12"/>
          <p:cNvSpPr txBox="1"/>
          <p:nvPr/>
        </p:nvSpPr>
        <p:spPr>
          <a:xfrm>
            <a:off x="3016674" y="1777154"/>
            <a:ext cx="2579793" cy="79840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9050">
            <a:solidFill>
              <a:srgbClr val="00B050"/>
            </a:solidFill>
          </a:ln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vi-VN" altLang="en-US" sz="4400">
                <a:latin typeface="Times New Roman" panose="02020603050405020304" charset="0"/>
                <a:cs typeface="Times New Roman" panose="02020603050405020304" charset="0"/>
              </a:rPr>
              <a:t>reo mừng</a:t>
            </a:r>
          </a:p>
        </p:txBody>
      </p:sp>
      <p:sp>
        <p:nvSpPr>
          <p:cNvPr id="11" name="Text Box 13"/>
          <p:cNvSpPr txBox="1"/>
          <p:nvPr/>
        </p:nvSpPr>
        <p:spPr>
          <a:xfrm>
            <a:off x="3016673" y="2919307"/>
            <a:ext cx="2578947" cy="79840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9050">
            <a:solidFill>
              <a:srgbClr val="00B050"/>
            </a:solidFill>
          </a:ln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vi-VN" altLang="en-US" sz="4400">
                <a:latin typeface="Times New Roman" panose="02020603050405020304" charset="0"/>
                <a:cs typeface="Times New Roman" panose="02020603050405020304" charset="0"/>
              </a:rPr>
              <a:t>vụt bay</a:t>
            </a:r>
          </a:p>
        </p:txBody>
      </p:sp>
      <p:sp>
        <p:nvSpPr>
          <p:cNvPr id="12" name="Text Box 14"/>
          <p:cNvSpPr txBox="1"/>
          <p:nvPr/>
        </p:nvSpPr>
        <p:spPr>
          <a:xfrm>
            <a:off x="3016673" y="4061461"/>
            <a:ext cx="2578947" cy="79840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9050">
            <a:solidFill>
              <a:srgbClr val="00B050"/>
            </a:solidFill>
          </a:ln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vi-VN" altLang="en-US" sz="4400">
                <a:latin typeface="Times New Roman" panose="02020603050405020304" charset="0"/>
                <a:cs typeface="Times New Roman" panose="02020603050405020304" charset="0"/>
              </a:rPr>
              <a:t>Đỗ xuống</a:t>
            </a:r>
          </a:p>
        </p:txBody>
      </p:sp>
      <p:sp>
        <p:nvSpPr>
          <p:cNvPr id="13" name="Diamond 12"/>
          <p:cNvSpPr/>
          <p:nvPr/>
        </p:nvSpPr>
        <p:spPr>
          <a:xfrm>
            <a:off x="1752600" y="5035973"/>
            <a:ext cx="1170093" cy="933027"/>
          </a:xfrm>
          <a:prstGeom prst="diamond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vi-VN" altLang="en-US" sz="36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5</a:t>
            </a:r>
          </a:p>
        </p:txBody>
      </p:sp>
      <p:sp>
        <p:nvSpPr>
          <p:cNvPr id="14" name="Text Box 10"/>
          <p:cNvSpPr txBox="1"/>
          <p:nvPr/>
        </p:nvSpPr>
        <p:spPr>
          <a:xfrm>
            <a:off x="3014133" y="5102861"/>
            <a:ext cx="2882053" cy="79840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9050">
            <a:solidFill>
              <a:srgbClr val="00B050"/>
            </a:solidFill>
          </a:ln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en-US" altLang="en-US" sz="4400" dirty="0" err="1">
                <a:latin typeface="Times New Roman" panose="02020603050405020304" charset="0"/>
                <a:cs typeface="Times New Roman" panose="02020603050405020304" charset="0"/>
              </a:rPr>
              <a:t>bói</a:t>
            </a:r>
            <a:r>
              <a:rPr lang="en-US" altLang="en-US" sz="440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4400" dirty="0" err="1">
                <a:latin typeface="Times New Roman" panose="02020603050405020304" charset="0"/>
                <a:cs typeface="Times New Roman" panose="02020603050405020304" charset="0"/>
              </a:rPr>
              <a:t>cá</a:t>
            </a:r>
            <a:endParaRPr lang="vi-VN" altLang="en-US" sz="4400" dirty="0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6165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5" grpId="0" bldLvl="0" animBg="1"/>
      <p:bldP spid="6" grpId="0" bldLvl="0" animBg="1"/>
      <p:bldP spid="7" grpId="0" bldLvl="0" animBg="1"/>
      <p:bldP spid="8" grpId="0" bldLvl="0" animBg="1"/>
      <p:bldP spid="9" grpId="0" bldLvl="0" animBg="1"/>
      <p:bldP spid="10" grpId="0" bldLvl="0" animBg="1"/>
      <p:bldP spid="11" grpId="0" bldLvl="0" animBg="1"/>
      <p:bldP spid="12" grpId="0" bldLvl="0" animBg="1"/>
      <p:bldP spid="13" grpId="0" bldLvl="0" animBg="1"/>
      <p:bldP spid="14" grpId="0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Student Writing (#4) | Free SV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2043430"/>
            <a:ext cx="5649659" cy="51193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609600" y="1202055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vi-VN" sz="4400" b="1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Học sinh viết bài vào vở ô li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38200" y="0"/>
            <a:ext cx="76965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vi-VN" sz="4800" b="1" dirty="0">
                <a:solidFill>
                  <a:schemeClr val="accent1">
                    <a:lumMod val="50000"/>
                  </a:schemeClr>
                </a:solidFill>
                <a:latin typeface="HP001 4 hàng" panose="020B0603050302020204" charset="0"/>
                <a:cs typeface="HP001 4 hàng" panose="020B0603050302020204" charset="0"/>
              </a:rPr>
              <a:t>Viết bài</a:t>
            </a:r>
          </a:p>
        </p:txBody>
      </p:sp>
    </p:spTree>
    <p:extLst>
      <p:ext uri="{BB962C8B-B14F-4D97-AF65-F5344CB8AC3E}">
        <p14:creationId xmlns:p14="http://schemas.microsoft.com/office/powerpoint/2010/main" val="2608061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Tm="3000">
        <p:dissolve/>
      </p:transition>
    </mc:Choice>
    <mc:Fallback xmlns="">
      <p:transition spd="slow" advTm="3000">
        <p:dissolv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63652" y="332070"/>
            <a:ext cx="4839786" cy="615549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32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Bờ</a:t>
            </a:r>
            <a:r>
              <a:rPr lang="en-US" sz="3200" b="1" dirty="0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tre</a:t>
            </a:r>
            <a:r>
              <a:rPr lang="en-US" sz="3200" b="1" dirty="0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đón</a:t>
            </a:r>
            <a:r>
              <a:rPr lang="en-US" sz="3200" b="1" dirty="0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khách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-52256" y="202530"/>
            <a:ext cx="3287367" cy="615549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en-US" sz="3200" b="1" dirty="0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</a:rPr>
              <a:t>1. </a:t>
            </a:r>
            <a:r>
              <a:rPr lang="en-US" sz="3200" dirty="0" err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</a:rPr>
              <a:t>Nghe</a:t>
            </a:r>
            <a:r>
              <a:rPr lang="en-US" sz="3200" dirty="0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</a:rPr>
              <a:t> – </a:t>
            </a:r>
            <a:r>
              <a:rPr lang="en-US" sz="3200" dirty="0" err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</a:rPr>
              <a:t>viết</a:t>
            </a:r>
            <a:r>
              <a:rPr lang="en-US" sz="3200" dirty="0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</a:rPr>
              <a:t>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4800" y="1086449"/>
            <a:ext cx="3923453" cy="4001091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Bờ</a:t>
            </a:r>
            <a:r>
              <a:rPr lang="en-US" sz="2800" b="1" dirty="0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tre</a:t>
            </a:r>
            <a:r>
              <a:rPr lang="en-US" sz="2800" b="1" dirty="0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quanh</a:t>
            </a:r>
            <a:r>
              <a:rPr lang="en-US" sz="2800" b="1" dirty="0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hồ</a:t>
            </a:r>
            <a:endParaRPr lang="en-US" sz="2800" b="1" dirty="0">
              <a:solidFill>
                <a:schemeClr val="accent2"/>
              </a:solidFill>
              <a:latin typeface="HP001 4 hàng" panose="020B0603050302020204" charset="0"/>
              <a:cs typeface="HP001 4 hàng" panose="020B0603050302020204" charset="0"/>
            </a:endParaRPr>
          </a:p>
          <a:p>
            <a:pPr algn="just">
              <a:lnSpc>
                <a:spcPct val="150000"/>
              </a:lnSpc>
            </a:pP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Suốt</a:t>
            </a:r>
            <a:r>
              <a:rPr lang="en-US" sz="2800" b="1" dirty="0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ngày</a:t>
            </a:r>
            <a:r>
              <a:rPr lang="en-US" sz="2800" b="1" dirty="0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đón</a:t>
            </a:r>
            <a:r>
              <a:rPr lang="en-US" sz="2800" b="1" dirty="0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khách</a:t>
            </a:r>
            <a:endParaRPr lang="en-US" sz="2800" b="1" dirty="0">
              <a:solidFill>
                <a:schemeClr val="accent2"/>
              </a:solidFill>
              <a:latin typeface="HP001 4 hàng" panose="020B0603050302020204" charset="0"/>
              <a:cs typeface="HP001 4 hàng" panose="020B0603050302020204" charset="0"/>
            </a:endParaRPr>
          </a:p>
          <a:p>
            <a:pPr algn="just">
              <a:lnSpc>
                <a:spcPct val="150000"/>
              </a:lnSpc>
            </a:pP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Một</a:t>
            </a:r>
            <a:r>
              <a:rPr lang="en-US" sz="2800" b="1" dirty="0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đàn</a:t>
            </a:r>
            <a:r>
              <a:rPr lang="en-US" sz="2800" b="1" dirty="0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cò</a:t>
            </a:r>
            <a:r>
              <a:rPr lang="en-US" sz="2800" b="1" dirty="0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bạch</a:t>
            </a:r>
            <a:endParaRPr lang="en-US" sz="2800" b="1" dirty="0">
              <a:solidFill>
                <a:schemeClr val="accent2"/>
              </a:solidFill>
              <a:latin typeface="HP001 4 hàng" panose="020B0603050302020204" charset="0"/>
              <a:cs typeface="HP001 4 hàng" panose="020B0603050302020204" charset="0"/>
            </a:endParaRPr>
          </a:p>
          <a:p>
            <a:pPr algn="just">
              <a:lnSpc>
                <a:spcPct val="150000"/>
              </a:lnSpc>
            </a:pP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Hạ</a:t>
            </a:r>
            <a:r>
              <a:rPr lang="en-US" sz="2800" b="1" dirty="0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cánh</a:t>
            </a:r>
            <a:r>
              <a:rPr lang="en-US" sz="2800" b="1" dirty="0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 reo </a:t>
            </a: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mừng</a:t>
            </a:r>
            <a:endParaRPr lang="en-US" sz="2800" b="1" dirty="0">
              <a:solidFill>
                <a:schemeClr val="accent2"/>
              </a:solidFill>
              <a:latin typeface="HP001 4 hàng" panose="020B0603050302020204" charset="0"/>
              <a:cs typeface="HP001 4 hàng" panose="020B0603050302020204" charset="0"/>
            </a:endParaRPr>
          </a:p>
          <a:p>
            <a:pPr algn="just">
              <a:lnSpc>
                <a:spcPct val="150000"/>
              </a:lnSpc>
            </a:pPr>
            <a:r>
              <a:rPr lang="en-US" sz="2800" b="1" dirty="0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Tre </a:t>
            </a: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chợt</a:t>
            </a:r>
            <a:r>
              <a:rPr lang="en-US" sz="2800" b="1" dirty="0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tưng</a:t>
            </a:r>
            <a:r>
              <a:rPr lang="en-US" sz="2800" b="1" dirty="0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bừng</a:t>
            </a:r>
            <a:endParaRPr lang="en-US" sz="2800" b="1" dirty="0">
              <a:solidFill>
                <a:schemeClr val="accent2"/>
              </a:solidFill>
              <a:latin typeface="HP001 4 hàng" panose="020B0603050302020204" charset="0"/>
              <a:cs typeface="HP001 4 hàng" panose="020B0603050302020204" charset="0"/>
            </a:endParaRPr>
          </a:p>
          <a:p>
            <a:pPr algn="just">
              <a:lnSpc>
                <a:spcPct val="150000"/>
              </a:lnSpc>
            </a:pP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Nở</a:t>
            </a:r>
            <a:r>
              <a:rPr lang="en-US" sz="2800" b="1" dirty="0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đầy</a:t>
            </a:r>
            <a:r>
              <a:rPr lang="en-US" sz="2800" b="1" dirty="0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hoa</a:t>
            </a:r>
            <a:r>
              <a:rPr lang="en-US" sz="2800" b="1" dirty="0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trắng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419600" y="1143000"/>
            <a:ext cx="4287590" cy="5847751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Đến</a:t>
            </a:r>
            <a:r>
              <a:rPr lang="en-US" sz="2800" b="1" dirty="0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chơi</a:t>
            </a:r>
            <a:r>
              <a:rPr lang="en-US" sz="2800" b="1" dirty="0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im</a:t>
            </a:r>
            <a:r>
              <a:rPr lang="en-US" sz="2800" b="1" dirty="0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lặng</a:t>
            </a:r>
            <a:endParaRPr lang="en-US" sz="2800" b="1" dirty="0">
              <a:solidFill>
                <a:schemeClr val="accent2"/>
              </a:solidFill>
              <a:latin typeface="HP001 4 hàng" panose="020B0603050302020204" charset="0"/>
              <a:cs typeface="HP001 4 hàng" panose="020B0603050302020204" charset="0"/>
            </a:endParaRPr>
          </a:p>
          <a:p>
            <a:pPr algn="just">
              <a:lnSpc>
                <a:spcPct val="150000"/>
              </a:lnSpc>
            </a:pP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Có</a:t>
            </a:r>
            <a:r>
              <a:rPr lang="en-US" sz="2800" b="1" dirty="0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bác</a:t>
            </a:r>
            <a:r>
              <a:rPr lang="en-US" sz="2800" b="1" dirty="0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bồ</a:t>
            </a:r>
            <a:r>
              <a:rPr lang="en-US" sz="2800" b="1" dirty="0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nông</a:t>
            </a:r>
            <a:endParaRPr lang="en-US" sz="2800" b="1" dirty="0">
              <a:solidFill>
                <a:schemeClr val="accent2"/>
              </a:solidFill>
              <a:latin typeface="HP001 4 hàng" panose="020B0603050302020204" charset="0"/>
              <a:cs typeface="HP001 4 hàng" panose="020B0603050302020204" charset="0"/>
            </a:endParaRPr>
          </a:p>
          <a:p>
            <a:pPr algn="just">
              <a:lnSpc>
                <a:spcPct val="150000"/>
              </a:lnSpc>
            </a:pP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Đứng</a:t>
            </a:r>
            <a:r>
              <a:rPr lang="en-US" sz="2800" b="1" dirty="0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nhìn</a:t>
            </a:r>
            <a:r>
              <a:rPr lang="en-US" sz="2800" b="1" dirty="0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mênh</a:t>
            </a:r>
            <a:r>
              <a:rPr lang="en-US" sz="2800" b="1" dirty="0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mông</a:t>
            </a:r>
            <a:endParaRPr lang="en-US" sz="2800" b="1" dirty="0">
              <a:solidFill>
                <a:schemeClr val="accent2"/>
              </a:solidFill>
              <a:latin typeface="HP001 4 hàng" panose="020B0603050302020204" charset="0"/>
              <a:cs typeface="HP001 4 hàng" panose="020B0603050302020204" charset="0"/>
            </a:endParaRPr>
          </a:p>
          <a:p>
            <a:pPr algn="just">
              <a:lnSpc>
                <a:spcPct val="150000"/>
              </a:lnSpc>
            </a:pP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Im</a:t>
            </a:r>
            <a:r>
              <a:rPr lang="en-US" sz="2800" b="1" dirty="0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như</a:t>
            </a:r>
            <a:r>
              <a:rPr lang="en-US" sz="2800" b="1" dirty="0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tượng</a:t>
            </a:r>
            <a:r>
              <a:rPr lang="en-US" sz="2800" b="1" dirty="0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đá</a:t>
            </a:r>
            <a:r>
              <a:rPr lang="en-US" sz="2800" b="1" dirty="0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Một</a:t>
            </a:r>
            <a:r>
              <a:rPr lang="en-US" sz="2800" b="1" dirty="0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chú</a:t>
            </a:r>
            <a:r>
              <a:rPr lang="en-US" sz="2800" b="1" dirty="0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bói</a:t>
            </a:r>
            <a:r>
              <a:rPr lang="en-US" sz="2800" b="1" dirty="0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cá</a:t>
            </a:r>
            <a:endParaRPr lang="en-US" sz="2800" b="1" dirty="0">
              <a:solidFill>
                <a:schemeClr val="accent2"/>
              </a:solidFill>
              <a:latin typeface="HP001 4 hàng" panose="020B0603050302020204" charset="0"/>
              <a:cs typeface="HP001 4 hàng" panose="020B0603050302020204" charset="0"/>
            </a:endParaRPr>
          </a:p>
          <a:p>
            <a:pPr algn="just">
              <a:lnSpc>
                <a:spcPct val="150000"/>
              </a:lnSpc>
            </a:pP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Đỗ</a:t>
            </a:r>
            <a:r>
              <a:rPr lang="en-US" sz="2800" b="1" dirty="0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xuống</a:t>
            </a:r>
            <a:r>
              <a:rPr lang="en-US" sz="2800" b="1" dirty="0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cành</a:t>
            </a:r>
            <a:r>
              <a:rPr lang="en-US" sz="2800" b="1" dirty="0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mềm</a:t>
            </a:r>
            <a:endParaRPr lang="en-US" sz="2800" b="1" dirty="0">
              <a:solidFill>
                <a:schemeClr val="accent2"/>
              </a:solidFill>
              <a:latin typeface="HP001 4 hàng" panose="020B0603050302020204" charset="0"/>
              <a:cs typeface="HP001 4 hàng" panose="020B0603050302020204" charset="0"/>
            </a:endParaRPr>
          </a:p>
          <a:p>
            <a:pPr algn="just">
              <a:lnSpc>
                <a:spcPct val="150000"/>
              </a:lnSpc>
            </a:pP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Chú</a:t>
            </a:r>
            <a:r>
              <a:rPr lang="en-US" sz="2800" b="1" dirty="0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vụt</a:t>
            </a:r>
            <a:r>
              <a:rPr lang="en-US" sz="2800" b="1" dirty="0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 bay </a:t>
            </a: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lên</a:t>
            </a:r>
            <a:endParaRPr lang="en-US" sz="2800" b="1" dirty="0">
              <a:solidFill>
                <a:schemeClr val="accent2"/>
              </a:solidFill>
              <a:latin typeface="HP001 4 hàng" panose="020B0603050302020204" charset="0"/>
              <a:cs typeface="HP001 4 hàng" panose="020B0603050302020204" charset="0"/>
            </a:endParaRPr>
          </a:p>
          <a:p>
            <a:pPr algn="just">
              <a:lnSpc>
                <a:spcPct val="150000"/>
              </a:lnSpc>
            </a:pP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Đậu</a:t>
            </a:r>
            <a:r>
              <a:rPr lang="en-US" sz="2800" b="1" dirty="0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vào</a:t>
            </a:r>
            <a:r>
              <a:rPr lang="en-US" sz="2800" b="1" dirty="0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chỗ</a:t>
            </a:r>
            <a:r>
              <a:rPr lang="en-US" sz="2800" b="1" dirty="0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cũ</a:t>
            </a:r>
            <a:r>
              <a:rPr lang="en-US" sz="2800" b="1" dirty="0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.</a:t>
            </a:r>
          </a:p>
          <a:p>
            <a:pPr algn="r">
              <a:lnSpc>
                <a:spcPct val="150000"/>
              </a:lnSpc>
            </a:pPr>
            <a:r>
              <a:rPr lang="vi-VN" altLang="en-US" sz="2400" b="1" dirty="0">
                <a:solidFill>
                  <a:schemeClr val="accent2"/>
                </a:solidFill>
                <a:latin typeface="HP001 4 hàng" panose="020B0603050302020204" charset="0"/>
                <a:cs typeface="HP001 4 hàng" panose="020B0603050302020204" charset="0"/>
              </a:rPr>
              <a:t>( Võ Quảng )</a:t>
            </a:r>
          </a:p>
        </p:txBody>
      </p:sp>
    </p:spTree>
    <p:extLst>
      <p:ext uri="{BB962C8B-B14F-4D97-AF65-F5344CB8AC3E}">
        <p14:creationId xmlns:p14="http://schemas.microsoft.com/office/powerpoint/2010/main" val="2028062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 dir="in"/>
      </p:transition>
    </mc:Choice>
    <mc:Fallback xmlns="">
      <p:transition spd="slow">
        <p:split orient="vert" dir="in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6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5155524" y="5743850"/>
            <a:ext cx="470577" cy="4064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en-US"/>
          </a:p>
        </p:txBody>
      </p:sp>
      <p:pic>
        <p:nvPicPr>
          <p:cNvPr id="6" name="Picture 5" descr="AA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770207"/>
            <a:ext cx="9296400" cy="3240193"/>
          </a:xfrm>
          <a:prstGeom prst="rect">
            <a:avLst/>
          </a:prstGeom>
        </p:spPr>
      </p:pic>
      <p:sp>
        <p:nvSpPr>
          <p:cNvPr id="17" name="Text Box 16"/>
          <p:cNvSpPr txBox="1"/>
          <p:nvPr/>
        </p:nvSpPr>
        <p:spPr>
          <a:xfrm>
            <a:off x="757767" y="751840"/>
            <a:ext cx="7929033" cy="695960"/>
          </a:xfrm>
          <a:prstGeom prst="rect">
            <a:avLst/>
          </a:prstGeom>
          <a:solidFill>
            <a:schemeClr val="bg1"/>
          </a:solidFill>
          <a:ln w="19050">
            <a:solidFill>
              <a:schemeClr val="bg1"/>
            </a:solidFill>
          </a:ln>
        </p:spPr>
        <p:txBody>
          <a:bodyPr wrap="square" lIns="121917" tIns="60958" rIns="121917" bIns="60958" rtlCol="0">
            <a:spAutoFit/>
          </a:bodyPr>
          <a:lstStyle/>
          <a:p>
            <a:r>
              <a:rPr lang="vi-VN" altLang="en-US" sz="37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2. Chọn </a:t>
            </a:r>
            <a:r>
              <a:rPr lang="vi-VN" altLang="en-US" sz="3700" b="1" i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d</a:t>
            </a:r>
            <a:r>
              <a:rPr lang="vi-VN" altLang="en-US" sz="37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 hoặc</a:t>
            </a:r>
            <a:r>
              <a:rPr lang="vi-VN" altLang="en-US" sz="3700" b="1" i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 gi</a:t>
            </a:r>
            <a:r>
              <a:rPr lang="vi-VN" altLang="en-US" sz="37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 thay cho ô vuông.</a:t>
            </a:r>
          </a:p>
        </p:txBody>
      </p:sp>
      <p:sp>
        <p:nvSpPr>
          <p:cNvPr id="18" name="Text Box 17"/>
          <p:cNvSpPr txBox="1"/>
          <p:nvPr/>
        </p:nvSpPr>
        <p:spPr>
          <a:xfrm>
            <a:off x="747607" y="1356360"/>
            <a:ext cx="7071360" cy="2706793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vi-VN" altLang="en-US" sz="3700" dirty="0">
                <a:latin typeface="Times New Roman" panose="02020603050405020304" charset="0"/>
                <a:cs typeface="Times New Roman" panose="02020603050405020304" charset="0"/>
              </a:rPr>
              <a:t>Cây    ừa xanh tỏa nhiều tàu</a:t>
            </a:r>
          </a:p>
          <a:p>
            <a:pPr algn="ctr">
              <a:lnSpc>
                <a:spcPct val="150000"/>
              </a:lnSpc>
            </a:pPr>
            <a:r>
              <a:rPr lang="vi-VN" altLang="en-US" sz="3700" dirty="0">
                <a:latin typeface="Times New Roman" panose="02020603050405020304" charset="0"/>
                <a:cs typeface="Times New Roman" panose="02020603050405020304" charset="0"/>
              </a:rPr>
              <a:t> ang tay đón    ó, gật đầu gọi trăng.</a:t>
            </a:r>
          </a:p>
          <a:p>
            <a:pPr algn="r">
              <a:lnSpc>
                <a:spcPct val="150000"/>
              </a:lnSpc>
            </a:pPr>
            <a:r>
              <a:rPr lang="vi-VN" altLang="en-US" sz="3700" dirty="0">
                <a:latin typeface="Times New Roman" panose="02020603050405020304" charset="0"/>
                <a:cs typeface="Times New Roman" panose="02020603050405020304" charset="0"/>
              </a:rPr>
              <a:t>(Trần Đăng Khoa)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2473114" y="1764453"/>
            <a:ext cx="358140" cy="357293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en-US"/>
          </a:p>
        </p:txBody>
      </p:sp>
      <p:sp>
        <p:nvSpPr>
          <p:cNvPr id="20" name="Rounded Rectangle 19"/>
          <p:cNvSpPr/>
          <p:nvPr/>
        </p:nvSpPr>
        <p:spPr>
          <a:xfrm>
            <a:off x="747607" y="2645833"/>
            <a:ext cx="358140" cy="357293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en-US"/>
          </a:p>
        </p:txBody>
      </p:sp>
      <p:sp>
        <p:nvSpPr>
          <p:cNvPr id="21" name="Rounded Rectangle 20"/>
          <p:cNvSpPr/>
          <p:nvPr/>
        </p:nvSpPr>
        <p:spPr>
          <a:xfrm>
            <a:off x="3414607" y="2645833"/>
            <a:ext cx="358140" cy="357293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en-US"/>
          </a:p>
        </p:txBody>
      </p:sp>
      <p:sp>
        <p:nvSpPr>
          <p:cNvPr id="22" name="Text Box 21"/>
          <p:cNvSpPr txBox="1"/>
          <p:nvPr/>
        </p:nvSpPr>
        <p:spPr>
          <a:xfrm>
            <a:off x="2472267" y="1524000"/>
            <a:ext cx="246380" cy="695960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r>
              <a:rPr lang="vi-VN" altLang="en-US" sz="3700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d</a:t>
            </a:r>
          </a:p>
        </p:txBody>
      </p:sp>
      <p:sp>
        <p:nvSpPr>
          <p:cNvPr id="24" name="Text Box 23"/>
          <p:cNvSpPr txBox="1"/>
          <p:nvPr/>
        </p:nvSpPr>
        <p:spPr>
          <a:xfrm>
            <a:off x="623809" y="2505709"/>
            <a:ext cx="585893" cy="637540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pPr>
              <a:lnSpc>
                <a:spcPct val="90000"/>
              </a:lnSpc>
            </a:pPr>
            <a:r>
              <a:rPr lang="vi-VN" altLang="en-US" sz="3700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D</a:t>
            </a:r>
          </a:p>
        </p:txBody>
      </p:sp>
      <p:sp>
        <p:nvSpPr>
          <p:cNvPr id="25" name="Text Box 24"/>
          <p:cNvSpPr txBox="1"/>
          <p:nvPr/>
        </p:nvSpPr>
        <p:spPr>
          <a:xfrm>
            <a:off x="3287607" y="2361776"/>
            <a:ext cx="612987" cy="695960"/>
          </a:xfrm>
          <a:prstGeom prst="rect">
            <a:avLst/>
          </a:prstGeom>
          <a:noFill/>
        </p:spPr>
        <p:txBody>
          <a:bodyPr wrap="none" lIns="121917" tIns="60958" rIns="121917" bIns="60958" rtlCol="0">
            <a:spAutoFit/>
          </a:bodyPr>
          <a:lstStyle/>
          <a:p>
            <a:r>
              <a:rPr lang="vi-VN" altLang="en-US" sz="3700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gi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668" y="-76200"/>
            <a:ext cx="1530177" cy="9436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245957"/>
      </p:ext>
    </p:extLst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bldLvl="0" animBg="1"/>
      <p:bldP spid="21" grpId="0" animBg="1"/>
      <p:bldP spid="22" grpId="0"/>
      <p:bldP spid="24" grpId="0"/>
      <p:bldP spid="2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/>
          <p:nvPr/>
        </p:nvSpPr>
        <p:spPr>
          <a:xfrm>
            <a:off x="1694" y="3856568"/>
            <a:ext cx="9099973" cy="300143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lIns="121917" tIns="60958" rIns="121917" bIns="60958" rtlCol="0">
            <a:spAutoFit/>
          </a:bodyPr>
          <a:lstStyle/>
          <a:p>
            <a:pPr>
              <a:lnSpc>
                <a:spcPct val="130000"/>
              </a:lnSpc>
            </a:pPr>
            <a:r>
              <a:rPr lang="vi-VN" altLang="en-US" sz="3600">
                <a:latin typeface="Times New Roman" panose="02020603050405020304" charset="0"/>
                <a:cs typeface="Times New Roman" panose="02020603050405020304" charset="0"/>
              </a:rPr>
              <a:t>b. Chọn </a:t>
            </a:r>
            <a:r>
              <a:rPr lang="vi-VN" altLang="en-US" sz="3600" i="1">
                <a:latin typeface="Times New Roman" panose="02020603050405020304" charset="0"/>
                <a:cs typeface="Times New Roman" panose="02020603050405020304" charset="0"/>
              </a:rPr>
              <a:t>ươc </a:t>
            </a:r>
            <a:r>
              <a:rPr lang="vi-VN" altLang="en-US" sz="3600">
                <a:latin typeface="Times New Roman" panose="02020603050405020304" charset="0"/>
                <a:cs typeface="Times New Roman" panose="02020603050405020304" charset="0"/>
              </a:rPr>
              <a:t>hoặc </a:t>
            </a:r>
            <a:r>
              <a:rPr lang="vi-VN" altLang="en-US" sz="3600" i="1">
                <a:latin typeface="Times New Roman" panose="02020603050405020304" charset="0"/>
                <a:cs typeface="Times New Roman" panose="02020603050405020304" charset="0"/>
              </a:rPr>
              <a:t>ươt</a:t>
            </a:r>
            <a:r>
              <a:rPr lang="vi-VN" altLang="en-US" sz="3600">
                <a:latin typeface="Times New Roman" panose="02020603050405020304" charset="0"/>
                <a:cs typeface="Times New Roman" panose="02020603050405020304" charset="0"/>
              </a:rPr>
              <a:t> để thay cho ô vuông.</a:t>
            </a:r>
          </a:p>
          <a:p>
            <a:pPr>
              <a:lnSpc>
                <a:spcPct val="130000"/>
              </a:lnSpc>
            </a:pPr>
            <a:r>
              <a:rPr lang="vi-VN" altLang="en-US" sz="3600">
                <a:latin typeface="Times New Roman" panose="02020603050405020304" charset="0"/>
                <a:cs typeface="Times New Roman" panose="02020603050405020304" charset="0"/>
              </a:rPr>
              <a:t>- Hoa thược d</a:t>
            </a:r>
            <a:r>
              <a:rPr lang="vi-VN" altLang="en-US" sz="36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ược</a:t>
            </a:r>
            <a:r>
              <a:rPr lang="vi-VN" altLang="en-US" sz="3600">
                <a:latin typeface="Times New Roman" panose="02020603050405020304" charset="0"/>
                <a:cs typeface="Times New Roman" panose="02020603050405020304" charset="0"/>
              </a:rPr>
              <a:t> nở rực rỡ trong vườn.</a:t>
            </a:r>
          </a:p>
          <a:p>
            <a:pPr>
              <a:lnSpc>
                <a:spcPct val="130000"/>
              </a:lnSpc>
            </a:pPr>
            <a:r>
              <a:rPr lang="vi-VN" altLang="en-US" sz="3600">
                <a:latin typeface="Times New Roman" panose="02020603050405020304" charset="0"/>
                <a:cs typeface="Times New Roman" panose="02020603050405020304" charset="0"/>
              </a:rPr>
              <a:t>- Những hàng liễu rũ th</a:t>
            </a:r>
            <a:r>
              <a:rPr lang="vi-VN" altLang="en-US" sz="36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ướt </a:t>
            </a:r>
            <a:r>
              <a:rPr lang="vi-VN" altLang="en-US" sz="3600">
                <a:latin typeface="Times New Roman" panose="02020603050405020304" charset="0"/>
                <a:cs typeface="Times New Roman" panose="02020603050405020304" charset="0"/>
              </a:rPr>
              <a:t>tha bên hồ.</a:t>
            </a:r>
          </a:p>
          <a:p>
            <a:pPr>
              <a:lnSpc>
                <a:spcPct val="130000"/>
              </a:lnSpc>
            </a:pPr>
            <a:r>
              <a:rPr lang="vi-VN" altLang="en-US" sz="3600">
                <a:latin typeface="Times New Roman" panose="02020603050405020304" charset="0"/>
                <a:cs typeface="Times New Roman" panose="02020603050405020304" charset="0"/>
              </a:rPr>
              <a:t>- N</a:t>
            </a:r>
            <a:r>
              <a:rPr lang="vi-VN" altLang="en-US" sz="36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ước</a:t>
            </a:r>
            <a:r>
              <a:rPr lang="vi-VN" altLang="en-US" sz="3600">
                <a:latin typeface="Times New Roman" panose="02020603050405020304" charset="0"/>
                <a:cs typeface="Times New Roman" panose="02020603050405020304" charset="0"/>
              </a:rPr>
              <a:t> ngập mênh mông.</a:t>
            </a:r>
          </a:p>
        </p:txBody>
      </p:sp>
      <p:sp>
        <p:nvSpPr>
          <p:cNvPr id="4" name="Text Box 3"/>
          <p:cNvSpPr txBox="1"/>
          <p:nvPr/>
        </p:nvSpPr>
        <p:spPr>
          <a:xfrm>
            <a:off x="-40640" y="775548"/>
            <a:ext cx="9142307" cy="3724092"/>
          </a:xfrm>
          <a:prstGeom prst="rect">
            <a:avLst/>
          </a:prstGeom>
          <a:solidFill>
            <a:schemeClr val="bg1"/>
          </a:solidFill>
        </p:spPr>
        <p:txBody>
          <a:bodyPr wrap="square" lIns="121917" tIns="60958" rIns="121917" bIns="60958" rtlCol="0">
            <a:spAutoFit/>
          </a:bodyPr>
          <a:lstStyle/>
          <a:p>
            <a:pPr>
              <a:lnSpc>
                <a:spcPct val="130000"/>
              </a:lnSpc>
            </a:pPr>
            <a:r>
              <a:rPr lang="vi-VN" altLang="en-US" sz="3600">
                <a:latin typeface="Times New Roman" panose="02020603050405020304" charset="0"/>
                <a:cs typeface="Times New Roman" panose="02020603050405020304" charset="0"/>
              </a:rPr>
              <a:t>a. chọn </a:t>
            </a:r>
            <a:r>
              <a:rPr lang="vi-VN" altLang="en-US" sz="3600" i="1">
                <a:latin typeface="Times New Roman" panose="02020603050405020304" charset="0"/>
                <a:cs typeface="Times New Roman" panose="02020603050405020304" charset="0"/>
              </a:rPr>
              <a:t>iu</a:t>
            </a:r>
            <a:r>
              <a:rPr lang="vi-VN" altLang="en-US" sz="3600">
                <a:latin typeface="Times New Roman" panose="02020603050405020304" charset="0"/>
                <a:cs typeface="Times New Roman" panose="02020603050405020304" charset="0"/>
              </a:rPr>
              <a:t> hoặc </a:t>
            </a:r>
            <a:r>
              <a:rPr lang="vi-VN" altLang="en-US" sz="3600" i="1">
                <a:latin typeface="Times New Roman" panose="02020603050405020304" charset="0"/>
                <a:cs typeface="Times New Roman" panose="02020603050405020304" charset="0"/>
              </a:rPr>
              <a:t>ưu</a:t>
            </a:r>
            <a:r>
              <a:rPr lang="vi-VN" altLang="en-US" sz="3600">
                <a:latin typeface="Times New Roman" panose="02020603050405020304" charset="0"/>
                <a:cs typeface="Times New Roman" panose="02020603050405020304" charset="0"/>
              </a:rPr>
              <a:t> thay cho ô vuông.</a:t>
            </a:r>
          </a:p>
          <a:p>
            <a:pPr>
              <a:lnSpc>
                <a:spcPct val="130000"/>
              </a:lnSpc>
            </a:pPr>
            <a:r>
              <a:rPr lang="vi-VN" altLang="en-US" sz="3600">
                <a:latin typeface="Times New Roman" panose="02020603050405020304" charset="0"/>
                <a:cs typeface="Times New Roman" panose="02020603050405020304" charset="0"/>
              </a:rPr>
              <a:t>- Xe c</a:t>
            </a:r>
            <a:r>
              <a:rPr lang="vi-VN" altLang="en-US" sz="36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ứu</a:t>
            </a:r>
            <a:r>
              <a:rPr lang="vi-VN" altLang="en-US" sz="3600">
                <a:latin typeface="Times New Roman" panose="02020603050405020304" charset="0"/>
                <a:cs typeface="Times New Roman" panose="02020603050405020304" charset="0"/>
              </a:rPr>
              <a:t> hỏa chạy như bay đến nơi có đám cháy.</a:t>
            </a:r>
          </a:p>
          <a:p>
            <a:pPr>
              <a:lnSpc>
                <a:spcPct val="130000"/>
              </a:lnSpc>
            </a:pPr>
            <a:r>
              <a:rPr lang="vi-VN" altLang="en-US" sz="3600">
                <a:latin typeface="Times New Roman" panose="02020603050405020304" charset="0"/>
                <a:cs typeface="Times New Roman" panose="02020603050405020304" charset="0"/>
              </a:rPr>
              <a:t>- Chim hót r</a:t>
            </a:r>
            <a:r>
              <a:rPr lang="vi-VN" altLang="en-US" sz="36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íu</a:t>
            </a:r>
            <a:r>
              <a:rPr lang="vi-VN" altLang="en-US" sz="3600">
                <a:latin typeface="Times New Roman" panose="02020603050405020304" charset="0"/>
                <a:cs typeface="Times New Roman" panose="02020603050405020304" charset="0"/>
              </a:rPr>
              <a:t> rít trong vòm cây.</a:t>
            </a:r>
          </a:p>
          <a:p>
            <a:pPr>
              <a:lnSpc>
                <a:spcPct val="130000"/>
              </a:lnSpc>
            </a:pPr>
            <a:r>
              <a:rPr lang="vi-VN" altLang="en-US" sz="3600">
                <a:latin typeface="Times New Roman" panose="02020603050405020304" charset="0"/>
                <a:cs typeface="Times New Roman" panose="02020603050405020304" charset="0"/>
              </a:rPr>
              <a:t>- Cây bưởi nhà em quả sai tr</a:t>
            </a:r>
            <a:r>
              <a:rPr lang="vi-VN" altLang="en-US" sz="36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ĩu</a:t>
            </a:r>
            <a:r>
              <a:rPr lang="vi-VN" altLang="en-US" sz="3600">
                <a:latin typeface="Times New Roman" panose="02020603050405020304" charset="0"/>
                <a:cs typeface="Times New Roman" panose="02020603050405020304" charset="0"/>
              </a:rPr>
              <a:t> cành.</a:t>
            </a:r>
          </a:p>
        </p:txBody>
      </p:sp>
      <p:sp>
        <p:nvSpPr>
          <p:cNvPr id="3" name="Text Box 2"/>
          <p:cNvSpPr txBox="1"/>
          <p:nvPr/>
        </p:nvSpPr>
        <p:spPr>
          <a:xfrm>
            <a:off x="2419774" y="0"/>
            <a:ext cx="3877733" cy="695960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wrap="square" lIns="121917" tIns="60958" rIns="121917" bIns="60958" rtlCol="0">
            <a:spAutoFit/>
          </a:bodyPr>
          <a:lstStyle/>
          <a:p>
            <a:r>
              <a:rPr lang="vi-VN" altLang="en-US" sz="3700" b="1" dirty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3. Chọn a hoặc b.</a:t>
            </a:r>
          </a:p>
        </p:txBody>
      </p:sp>
      <p:sp>
        <p:nvSpPr>
          <p:cNvPr id="6" name="Rectangles 5"/>
          <p:cNvSpPr/>
          <p:nvPr/>
        </p:nvSpPr>
        <p:spPr>
          <a:xfrm>
            <a:off x="1207347" y="1802554"/>
            <a:ext cx="472440" cy="38692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en-US"/>
          </a:p>
        </p:txBody>
      </p:sp>
      <p:sp>
        <p:nvSpPr>
          <p:cNvPr id="8" name="Rectangles 7"/>
          <p:cNvSpPr/>
          <p:nvPr/>
        </p:nvSpPr>
        <p:spPr>
          <a:xfrm>
            <a:off x="2085340" y="3187066"/>
            <a:ext cx="472440" cy="38692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en-US"/>
          </a:p>
        </p:txBody>
      </p:sp>
      <p:sp>
        <p:nvSpPr>
          <p:cNvPr id="9" name="Rectangles 8"/>
          <p:cNvSpPr/>
          <p:nvPr/>
        </p:nvSpPr>
        <p:spPr>
          <a:xfrm>
            <a:off x="5063067" y="3858686"/>
            <a:ext cx="472440" cy="38692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en-US"/>
          </a:p>
        </p:txBody>
      </p:sp>
      <p:sp>
        <p:nvSpPr>
          <p:cNvPr id="10" name="Rectangles 9"/>
          <p:cNvSpPr/>
          <p:nvPr/>
        </p:nvSpPr>
        <p:spPr>
          <a:xfrm>
            <a:off x="2665307" y="4864101"/>
            <a:ext cx="671407" cy="38692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en-US"/>
          </a:p>
        </p:txBody>
      </p:sp>
      <p:sp>
        <p:nvSpPr>
          <p:cNvPr id="11" name="Rectangles 10"/>
          <p:cNvSpPr/>
          <p:nvPr/>
        </p:nvSpPr>
        <p:spPr>
          <a:xfrm>
            <a:off x="4423833" y="5548208"/>
            <a:ext cx="699347" cy="40047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en-US"/>
          </a:p>
        </p:txBody>
      </p:sp>
      <p:sp>
        <p:nvSpPr>
          <p:cNvPr id="12" name="Rectangles 11"/>
          <p:cNvSpPr/>
          <p:nvPr/>
        </p:nvSpPr>
        <p:spPr>
          <a:xfrm>
            <a:off x="758614" y="6279727"/>
            <a:ext cx="671407" cy="38692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74996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ldLvl="0" animBg="1"/>
      <p:bldP spid="4" grpId="0" animBg="1"/>
      <p:bldP spid="3" grpId="0" bldLvl="0" animBg="1"/>
      <p:bldP spid="6" grpId="0" animBg="1"/>
      <p:bldP spid="6" grpId="1" animBg="1"/>
      <p:bldP spid="8" grpId="0" bldLvl="0" animBg="1"/>
      <p:bldP spid="8" grpId="1" animBg="1"/>
      <p:bldP spid="9" grpId="0" bldLvl="0" animBg="1"/>
      <p:bldP spid="9" grpId="1" animBg="1"/>
      <p:bldP spid="10" grpId="0" bldLvl="0" animBg="1"/>
      <p:bldP spid="10" grpId="1" animBg="1"/>
      <p:bldP spid="11" grpId="0" bldLvl="0" animBg="1"/>
      <p:bldP spid="11" grpId="1" animBg="1"/>
      <p:bldP spid="12" grpId="0" bldLvl="0" animBg="1"/>
      <p:bldP spid="12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300</Words>
  <Application>Microsoft Office PowerPoint</Application>
  <PresentationFormat>On-screen Show (4:3)</PresentationFormat>
  <Paragraphs>64</Paragraphs>
  <Slides>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HP001 4 hàng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Kim Long</dc:creator>
  <cp:lastModifiedBy>STD_DELL</cp:lastModifiedBy>
  <cp:revision>17</cp:revision>
  <dcterms:created xsi:type="dcterms:W3CDTF">2023-02-27T06:54:34Z</dcterms:created>
  <dcterms:modified xsi:type="dcterms:W3CDTF">2026-02-28T08:20:35Z</dcterms:modified>
</cp:coreProperties>
</file>