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368" r:id="rId2"/>
    <p:sldId id="369" r:id="rId3"/>
    <p:sldId id="462" r:id="rId4"/>
    <p:sldId id="371" r:id="rId5"/>
    <p:sldId id="463" r:id="rId6"/>
    <p:sldId id="465" r:id="rId7"/>
    <p:sldId id="464" r:id="rId8"/>
    <p:sldId id="466" r:id="rId9"/>
    <p:sldId id="467" r:id="rId10"/>
  </p:sldIdLst>
  <p:sldSz cx="6858000" cy="5143500"/>
  <p:notesSz cx="6858000" cy="9144000"/>
  <p:embeddedFontLst>
    <p:embeddedFont>
      <p:font typeface="HP001 4 hàng" panose="020B0604020202020204" charset="0"/>
      <p:regular r:id="rId12"/>
      <p:bold r:id="rId13"/>
    </p:embeddedFont>
    <p:embeddedFont>
      <p:font typeface="Kalam" panose="020B0604020202020204" charset="0"/>
      <p:regular r:id="rId14"/>
    </p:embeddedFont>
    <p:embeddedFont>
      <p:font typeface="Montserrat" panose="00000500000000000000" pitchFamily="2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182C4"/>
    <a:srgbClr val="7EA131"/>
    <a:srgbClr val="B7D574"/>
    <a:srgbClr val="FFCC00"/>
    <a:srgbClr val="FACD94"/>
    <a:srgbClr val="CC7500"/>
    <a:srgbClr val="1E5CC1"/>
    <a:srgbClr val="FB5B53"/>
    <a:srgbClr val="FB4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88" autoAdjust="0"/>
    <p:restoredTop sz="94364" autoAdjust="0"/>
  </p:normalViewPr>
  <p:slideViewPr>
    <p:cSldViewPr snapToGrid="0">
      <p:cViewPr varScale="1">
        <p:scale>
          <a:sx n="83" d="100"/>
          <a:sy n="83" d="100"/>
        </p:scale>
        <p:origin x="11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  <a:endParaRPr lang="vi-VN" alt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Mail: phanthanhutgh1994@gmail.com</a:t>
            </a:r>
            <a:endParaRPr lang="vi-VN" alt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526725" y="605225"/>
            <a:ext cx="5818725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048009" y="1999025"/>
            <a:ext cx="2079746" cy="12141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 panose="02000000000000000000"/>
              <a:buNone/>
              <a:defRPr sz="2800" b="1">
                <a:solidFill>
                  <a:schemeClr val="dk1"/>
                </a:solidFill>
                <a:latin typeface="Kalam" panose="02000000000000000000"/>
                <a:ea typeface="Kalam" panose="02000000000000000000"/>
                <a:cs typeface="Kalam" panose="02000000000000000000"/>
                <a:sym typeface="Kalam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 panose="00000500000000000000"/>
              <a:buChar char="●"/>
              <a:defRPr sz="180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○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■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●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○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■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●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○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 panose="00000500000000000000"/>
              <a:buChar char="■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495425" y="3307080"/>
            <a:ext cx="3405505" cy="1592580"/>
            <a:chOff x="1417547" y="1264224"/>
            <a:chExt cx="4405927" cy="331827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110744" y="2987239"/>
              <a:ext cx="1699769" cy="153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vi-VN" altLang="en-US" sz="28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iết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98297" y="2379764"/>
              <a:ext cx="3041009" cy="1087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0" y="612140"/>
            <a:ext cx="678497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altLang="en-US" sz="2800" b="1" dirty="0">
                <a:latin typeface="HP001 4 hàng" panose="020B0603050302020204" charset="0"/>
                <a:cs typeface="HP001 4 hàng" panose="020B0603050302020204" charset="0"/>
              </a:rPr>
              <a:t>Tiếng Việt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73025" y="1823085"/>
            <a:ext cx="6784975" cy="129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vi-VN" altLang="en-US" sz="2800" b="1">
                <a:latin typeface="HP001 4 hàng" panose="020B0603050302020204" charset="0"/>
                <a:cs typeface="HP001 4 hàng" panose="020B0603050302020204" charset="0"/>
              </a:rPr>
              <a:t>Bài 14: Nghe-viết: Cỏ non cười rồi.</a:t>
            </a:r>
          </a:p>
          <a:p>
            <a:pPr algn="ctr">
              <a:lnSpc>
                <a:spcPct val="140000"/>
              </a:lnSpc>
            </a:pPr>
            <a:r>
              <a:rPr lang="vi-VN" altLang="en-US" sz="2800" b="1">
                <a:latin typeface="HP001 4 hàng" panose="020B0603050302020204" charset="0"/>
                <a:cs typeface="HP001 4 hàng" panose="020B0603050302020204" charset="0"/>
              </a:rPr>
              <a:t>Phân biệt: ng/ngh, tr/ch, êt/êch.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7687" y="350524"/>
            <a:ext cx="463553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Cỏ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non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cười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rồi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587" y="279250"/>
            <a:ext cx="199775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84300" y="1325880"/>
            <a:ext cx="5361940" cy="329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 </a:t>
            </a:r>
            <a:r>
              <a:rPr lang="vi-VN" alt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Én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nâu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gọi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các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bạn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của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mình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.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Suốt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đêm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,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cả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đàn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đi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tìm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cỏ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khô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tết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thành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dòng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chữ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“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Không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giẫm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chân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lên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cỏ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!”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đặt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bên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cạnh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bãi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cỏ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.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Xong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việc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,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én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nâu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tươi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cười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bảo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cỏ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non:</a:t>
            </a:r>
          </a:p>
          <a:p>
            <a:pPr algn="l">
              <a:lnSpc>
                <a:spcPct val="100000"/>
              </a:lnSpc>
            </a:pP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  </a:t>
            </a:r>
            <a:r>
              <a:rPr lang="vi-VN" alt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-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Từ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nay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em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yên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tâm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rồi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.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Không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còn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ai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giẫm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lên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em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nữa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đâu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1625" y="988695"/>
            <a:ext cx="1166495" cy="3444875"/>
            <a:chOff x="343" y="1374"/>
            <a:chExt cx="1837" cy="5425"/>
          </a:xfrm>
        </p:grpSpPr>
        <p:sp>
          <p:nvSpPr>
            <p:cNvPr id="7" name="Text Box 6"/>
            <p:cNvSpPr txBox="1"/>
            <p:nvPr/>
          </p:nvSpPr>
          <p:spPr>
            <a:xfrm>
              <a:off x="343" y="1374"/>
              <a:ext cx="183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2400" b="1">
                  <a:solidFill>
                    <a:schemeClr val="accent2"/>
                  </a:solidFill>
                  <a:latin typeface="HP001 4 hàng" panose="020B0603050302020204" charset="0"/>
                  <a:cs typeface="HP001 4 hàng" panose="020B0603050302020204" charset="0"/>
                </a:rPr>
                <a:t>Sửa lỗi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82" y="1902"/>
              <a:ext cx="1548" cy="4897"/>
              <a:chOff x="398" y="1712"/>
              <a:chExt cx="1548" cy="4897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398" y="1712"/>
                <a:ext cx="1534" cy="3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 flipV="1">
                <a:off x="1932" y="1715"/>
                <a:ext cx="14" cy="4894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/>
          <p:cNvSpPr/>
          <p:nvPr/>
        </p:nvSpPr>
        <p:spPr>
          <a:xfrm>
            <a:off x="1159193" y="804704"/>
            <a:ext cx="1010126" cy="3857149"/>
          </a:xfrm>
          <a:prstGeom prst="arc">
            <a:avLst>
              <a:gd name="adj1" fmla="val 16664397"/>
              <a:gd name="adj2" fmla="val 496290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Diamond 2"/>
          <p:cNvSpPr/>
          <p:nvPr/>
        </p:nvSpPr>
        <p:spPr>
          <a:xfrm rot="20760000">
            <a:off x="1520825" y="896620"/>
            <a:ext cx="877570" cy="925830"/>
          </a:xfrm>
          <a:prstGeom prst="diamon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Oval 3"/>
          <p:cNvSpPr/>
          <p:nvPr/>
        </p:nvSpPr>
        <p:spPr>
          <a:xfrm>
            <a:off x="1664970" y="2278380"/>
            <a:ext cx="835660" cy="82677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Diamond 4"/>
          <p:cNvSpPr/>
          <p:nvPr/>
        </p:nvSpPr>
        <p:spPr>
          <a:xfrm rot="900000">
            <a:off x="1525270" y="3566160"/>
            <a:ext cx="871855" cy="914400"/>
          </a:xfrm>
          <a:prstGeom prst="diamon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4625340" y="349250"/>
            <a:ext cx="1916430" cy="1765300"/>
          </a:xfrm>
          <a:prstGeom prst="cloudCallout">
            <a:avLst>
              <a:gd name="adj1" fmla="val 11456"/>
              <a:gd name="adj2" fmla="val 81618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viết từ khó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2562225" y="1059815"/>
            <a:ext cx="1871345" cy="5988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alt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suốt đêm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2562225" y="2392045"/>
            <a:ext cx="2268855" cy="5988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alt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giẫm chân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2489676" y="3723958"/>
            <a:ext cx="2130743" cy="5988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altLang="en-US" sz="3300">
                <a:latin typeface="Times New Roman" panose="02020603050405020304" pitchFamily="18" charset="0"/>
                <a:cs typeface="Times New Roman" panose="02020603050405020304" pitchFamily="18" charset="0"/>
              </a:rPr>
              <a:t>bãi cỏ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  <p:bldP spid="8" grpId="0" bldLvl="0" animBg="1"/>
      <p:bldP spid="9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 l="-3000" t="-6000" r="-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4365" y="1816100"/>
            <a:ext cx="557974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nghe - viết bài vào vở ô li.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680" y="2239645"/>
            <a:ext cx="3079115" cy="259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7687" y="350524"/>
            <a:ext cx="463553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Cỏ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non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cười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rồi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587" y="279250"/>
            <a:ext cx="199775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84300" y="1325880"/>
            <a:ext cx="5361940" cy="329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 </a:t>
            </a:r>
            <a:r>
              <a:rPr lang="vi-VN" alt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Én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nâu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gọi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các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bạn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của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mình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.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Suốt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đêm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,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cả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đàn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đi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tìm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cỏ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khô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tết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thành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dòng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chữ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“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Không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giẫm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chân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lên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cỏ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!”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đặt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bên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cạnh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bãi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cỏ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.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Xong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việc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,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én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nâu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tươi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cười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bảo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cỏ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non:</a:t>
            </a:r>
          </a:p>
          <a:p>
            <a:pPr algn="l">
              <a:lnSpc>
                <a:spcPct val="100000"/>
              </a:lnSpc>
            </a:pP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  </a:t>
            </a:r>
            <a:r>
              <a:rPr lang="vi-VN" alt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-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Từ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nay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em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yên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tâm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rồi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.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Không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còn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ai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giẫm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lên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em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nữa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đâu</a:t>
            </a:r>
            <a:r>
              <a:rPr lang="en-US" sz="26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85445" y="988695"/>
            <a:ext cx="1166495" cy="3433445"/>
            <a:chOff x="343" y="1374"/>
            <a:chExt cx="1837" cy="5407"/>
          </a:xfrm>
        </p:grpSpPr>
        <p:sp>
          <p:nvSpPr>
            <p:cNvPr id="7" name="Text Box 6"/>
            <p:cNvSpPr txBox="1"/>
            <p:nvPr/>
          </p:nvSpPr>
          <p:spPr>
            <a:xfrm>
              <a:off x="343" y="1374"/>
              <a:ext cx="183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2400" b="1">
                  <a:solidFill>
                    <a:schemeClr val="accent2"/>
                  </a:solidFill>
                  <a:latin typeface="HP001 4 hàng" panose="020B0603050302020204" charset="0"/>
                  <a:cs typeface="HP001 4 hàng" panose="020B0603050302020204" charset="0"/>
                </a:rPr>
                <a:t>Sửa lỗi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82" y="1902"/>
              <a:ext cx="1534" cy="4879"/>
              <a:chOff x="398" y="1712"/>
              <a:chExt cx="1534" cy="4879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398" y="1712"/>
                <a:ext cx="1534" cy="3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1898" y="1715"/>
                <a:ext cx="34" cy="487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3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84785" y="99695"/>
            <a:ext cx="6487795" cy="68199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vi-VN" altLang="en-US" sz="3200" i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vi-VN" altLang="en-US" sz="3200" i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thay cho ô vuông.</a:t>
            </a:r>
          </a:p>
        </p:txBody>
      </p:sp>
      <p:pic>
        <p:nvPicPr>
          <p:cNvPr id="3" name="Picture 2" descr="GIỌT SƯƠ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5" y="2803525"/>
            <a:ext cx="3178175" cy="2256790"/>
          </a:xfrm>
          <a:prstGeom prst="rect">
            <a:avLst/>
          </a:prstGeom>
        </p:spPr>
      </p:pic>
      <p:pic>
        <p:nvPicPr>
          <p:cNvPr id="4" name="Picture 3" descr="anh-giot-suong-dep_10352508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6295" y="2803525"/>
            <a:ext cx="3409315" cy="2256155"/>
          </a:xfrm>
          <a:prstGeom prst="rect">
            <a:avLst/>
          </a:prstGeom>
        </p:spPr>
      </p:pic>
      <p:sp>
        <p:nvSpPr>
          <p:cNvPr id="6" name="Plaque 5"/>
          <p:cNvSpPr/>
          <p:nvPr/>
        </p:nvSpPr>
        <p:spPr>
          <a:xfrm>
            <a:off x="184785" y="993140"/>
            <a:ext cx="6487160" cy="1584325"/>
          </a:xfrm>
          <a:prstGeom prst="plaque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Buổi sớm, muôn </a:t>
            </a:r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 giọt sương đọng trên những </a:t>
            </a:r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ọn cỏ, lóng lánh như </a:t>
            </a:r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552825" y="1148715"/>
            <a:ext cx="631825" cy="36830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800"/>
          </a:p>
        </p:txBody>
      </p:sp>
      <p:sp>
        <p:nvSpPr>
          <p:cNvPr id="8" name="Text Box 7"/>
          <p:cNvSpPr txBox="1"/>
          <p:nvPr/>
        </p:nvSpPr>
        <p:spPr>
          <a:xfrm>
            <a:off x="3183890" y="1684655"/>
            <a:ext cx="488950" cy="36830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800"/>
          </a:p>
        </p:txBody>
      </p:sp>
      <p:sp>
        <p:nvSpPr>
          <p:cNvPr id="9" name="Text Box 8"/>
          <p:cNvSpPr txBox="1"/>
          <p:nvPr/>
        </p:nvSpPr>
        <p:spPr>
          <a:xfrm>
            <a:off x="1179195" y="2136775"/>
            <a:ext cx="428625" cy="36830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ldLvl="0" animBg="1"/>
      <p:bldP spid="7" grpId="0" bldLvl="0" animBg="1"/>
      <p:bldP spid="7" grpId="1" bldLvl="0" animBg="1"/>
      <p:bldP spid="8" grpId="0" bldLvl="0" animBg="1"/>
      <p:bldP spid="8" grpId="1" bldLvl="0" animBg="1"/>
      <p:bldP spid="9" grpId="0" bldLvl="0" animBg="1"/>
      <p:bldP spid="9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3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1619885" y="0"/>
            <a:ext cx="3189605" cy="5835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Chọn a hoặc b.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356235" y="655320"/>
            <a:ext cx="6284595" cy="583565"/>
          </a:xfrm>
          <a:prstGeom prst="rect">
            <a:avLst/>
          </a:prstGeom>
          <a:solidFill>
            <a:schemeClr val="accent6">
              <a:lumMod val="20000"/>
              <a:lumOff val="80000"/>
              <a:alpha val="98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a. Chọn </a:t>
            </a:r>
            <a:r>
              <a:rPr lang="vi-VN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vi-VN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thay cho ô vuông.</a:t>
            </a:r>
          </a:p>
        </p:txBody>
      </p:sp>
      <p:pic>
        <p:nvPicPr>
          <p:cNvPr id="2" name="Picture 1" descr="B7"/>
          <p:cNvPicPr>
            <a:picLocks noChangeAspect="1"/>
          </p:cNvPicPr>
          <p:nvPr/>
        </p:nvPicPr>
        <p:blipFill>
          <a:blip r:embed="rId4"/>
          <a:srcRect l="54747" t="31747" r="4000" b="41488"/>
          <a:stretch>
            <a:fillRect/>
          </a:stretch>
        </p:blipFill>
        <p:spPr>
          <a:xfrm>
            <a:off x="2085340" y="1009650"/>
            <a:ext cx="2723515" cy="1367790"/>
          </a:xfrm>
          <a:prstGeom prst="rect">
            <a:avLst/>
          </a:prstGeom>
        </p:spPr>
      </p:pic>
      <p:pic>
        <p:nvPicPr>
          <p:cNvPr id="5" name="Picture 4" descr="B7"/>
          <p:cNvPicPr>
            <a:picLocks noChangeAspect="1"/>
          </p:cNvPicPr>
          <p:nvPr/>
        </p:nvPicPr>
        <p:blipFill>
          <a:blip r:embed="rId4"/>
          <a:srcRect l="54747" t="78043" r="4000" b="14000"/>
          <a:stretch>
            <a:fillRect/>
          </a:stretch>
        </p:blipFill>
        <p:spPr>
          <a:xfrm>
            <a:off x="1328420" y="4619625"/>
            <a:ext cx="3629660" cy="52387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356235" y="2377440"/>
            <a:ext cx="6147435" cy="2330450"/>
          </a:xfrm>
          <a:prstGeom prst="rect">
            <a:avLst/>
          </a:prstGeom>
          <a:solidFill>
            <a:schemeClr val="accent2"/>
          </a:solidFill>
          <a:ln w="104775">
            <a:solidFill>
              <a:srgbClr val="CC75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Đồng làng vương </a:t>
            </a:r>
            <a:r>
              <a:rPr lang="vi-V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út heo may</a:t>
            </a:r>
          </a:p>
          <a:p>
            <a:pPr algn="ctr">
              <a:lnSpc>
                <a:spcPct val="130000"/>
              </a:lnSpc>
            </a:pP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Mầm cây tỉnh giấc, vườn đầy tiếng </a:t>
            </a:r>
            <a:r>
              <a:rPr lang="vi-V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</a:p>
          <a:p>
            <a:pPr algn="ctr">
              <a:lnSpc>
                <a:spcPct val="130000"/>
              </a:lnSpc>
            </a:pP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Hạt mưa mải miết  </a:t>
            </a:r>
            <a:r>
              <a:rPr lang="vi-V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ốn tìm</a:t>
            </a:r>
          </a:p>
          <a:p>
            <a:pPr algn="ctr">
              <a:lnSpc>
                <a:spcPct val="130000"/>
              </a:lnSpc>
            </a:pP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Cây đào </a:t>
            </a:r>
            <a:r>
              <a:rPr lang="vi-V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ước cửa lim dim mắt cười.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779520" y="2576830"/>
            <a:ext cx="309880" cy="306705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5608955" y="3155950"/>
            <a:ext cx="309880" cy="306705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4161155" y="3691890"/>
            <a:ext cx="309880" cy="306705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 flipH="1">
            <a:off x="2013585" y="4236085"/>
            <a:ext cx="274955" cy="306705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animBg="1"/>
      <p:bldP spid="7" grpId="1" animBg="1"/>
      <p:bldP spid="8" grpId="0" animBg="1"/>
      <p:bldP spid="8" grpId="1" animBg="1"/>
      <p:bldP spid="9" grpId="0" bldLvl="0" animBg="1"/>
      <p:bldP spid="9" grpId="1" bldLvl="0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99085" y="0"/>
            <a:ext cx="6475095" cy="583565"/>
          </a:xfrm>
          <a:prstGeom prst="rect">
            <a:avLst/>
          </a:prstGeom>
          <a:solidFill>
            <a:schemeClr val="accent6">
              <a:lumMod val="20000"/>
              <a:lumOff val="80000"/>
              <a:alpha val="98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b. Chọn </a:t>
            </a:r>
            <a:r>
              <a:rPr lang="vi-VN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êt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vi-VN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êch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thay cho ô vuông.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31487" y="1948815"/>
            <a:ext cx="6643591" cy="1534160"/>
            <a:chOff x="151" y="3182"/>
            <a:chExt cx="10244" cy="2416"/>
          </a:xfrm>
        </p:grpSpPr>
        <p:pic>
          <p:nvPicPr>
            <p:cNvPr id="14" name="Picture 13" descr="B3"/>
            <p:cNvPicPr>
              <a:picLocks noChangeAspect="1"/>
            </p:cNvPicPr>
            <p:nvPr/>
          </p:nvPicPr>
          <p:blipFill>
            <a:blip r:embed="rId4"/>
            <a:srcRect l="130" r="69082" b="64344"/>
            <a:stretch>
              <a:fillRect/>
            </a:stretch>
          </p:blipFill>
          <p:spPr>
            <a:xfrm>
              <a:off x="4258" y="3182"/>
              <a:ext cx="3064" cy="1283"/>
            </a:xfrm>
            <a:prstGeom prst="rect">
              <a:avLst/>
            </a:prstGeom>
          </p:spPr>
        </p:pic>
        <p:pic>
          <p:nvPicPr>
            <p:cNvPr id="15" name="Picture 14" descr="B3"/>
            <p:cNvPicPr>
              <a:picLocks noChangeAspect="1"/>
            </p:cNvPicPr>
            <p:nvPr/>
          </p:nvPicPr>
          <p:blipFill>
            <a:blip r:embed="rId4"/>
            <a:srcRect l="1256" t="35129" r="70971" b="3557"/>
            <a:stretch>
              <a:fillRect/>
            </a:stretch>
          </p:blipFill>
          <p:spPr>
            <a:xfrm rot="16200000">
              <a:off x="4707" y="-90"/>
              <a:ext cx="1132" cy="10244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32715" y="3470275"/>
            <a:ext cx="6641465" cy="1537335"/>
            <a:chOff x="267" y="5680"/>
            <a:chExt cx="10459" cy="2421"/>
          </a:xfrm>
        </p:grpSpPr>
        <p:pic>
          <p:nvPicPr>
            <p:cNvPr id="21" name="Picture 20" descr="B3"/>
            <p:cNvPicPr>
              <a:picLocks noChangeAspect="1"/>
            </p:cNvPicPr>
            <p:nvPr/>
          </p:nvPicPr>
          <p:blipFill>
            <a:blip r:embed="rId4"/>
            <a:srcRect l="71534" t="35129" r="1627" b="4187"/>
            <a:stretch>
              <a:fillRect/>
            </a:stretch>
          </p:blipFill>
          <p:spPr>
            <a:xfrm rot="16200000">
              <a:off x="4943" y="2318"/>
              <a:ext cx="1107" cy="10459"/>
            </a:xfrm>
            <a:prstGeom prst="rect">
              <a:avLst/>
            </a:prstGeom>
          </p:spPr>
        </p:pic>
        <p:pic>
          <p:nvPicPr>
            <p:cNvPr id="22" name="Picture 21" descr="B3"/>
            <p:cNvPicPr>
              <a:picLocks noChangeAspect="1"/>
            </p:cNvPicPr>
            <p:nvPr/>
          </p:nvPicPr>
          <p:blipFill>
            <a:blip r:embed="rId4"/>
            <a:srcRect l="69273" t="-800" r="-61" b="64344"/>
            <a:stretch>
              <a:fillRect/>
            </a:stretch>
          </p:blipFill>
          <p:spPr>
            <a:xfrm>
              <a:off x="4319" y="5680"/>
              <a:ext cx="3128" cy="1313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204595" y="447040"/>
            <a:ext cx="4241800" cy="1461770"/>
            <a:chOff x="2040" y="2487"/>
            <a:chExt cx="6680" cy="2302"/>
          </a:xfrm>
        </p:grpSpPr>
        <p:pic>
          <p:nvPicPr>
            <p:cNvPr id="8" name="Picture 7" descr="B3"/>
            <p:cNvPicPr>
              <a:picLocks noChangeAspect="1"/>
            </p:cNvPicPr>
            <p:nvPr/>
          </p:nvPicPr>
          <p:blipFill>
            <a:blip r:embed="rId4"/>
            <a:srcRect l="34606" r="34606" b="64723"/>
            <a:stretch>
              <a:fillRect/>
            </a:stretch>
          </p:blipFill>
          <p:spPr>
            <a:xfrm>
              <a:off x="4392" y="2487"/>
              <a:ext cx="3140" cy="1226"/>
            </a:xfrm>
            <a:prstGeom prst="rect">
              <a:avLst/>
            </a:prstGeom>
          </p:spPr>
        </p:pic>
        <p:pic>
          <p:nvPicPr>
            <p:cNvPr id="9" name="Picture 8" descr="B3"/>
            <p:cNvPicPr>
              <a:picLocks noChangeAspect="1"/>
            </p:cNvPicPr>
            <p:nvPr/>
          </p:nvPicPr>
          <p:blipFill>
            <a:blip r:embed="rId4"/>
            <a:srcRect l="33497" t="35108" r="31945" b="3702"/>
            <a:stretch>
              <a:fillRect/>
            </a:stretch>
          </p:blipFill>
          <p:spPr>
            <a:xfrm rot="16200000">
              <a:off x="4766" y="835"/>
              <a:ext cx="1227" cy="6680"/>
            </a:xfrm>
            <a:prstGeom prst="rect">
              <a:avLst/>
            </a:prstGeom>
          </p:spPr>
        </p:pic>
      </p:grpSp>
      <p:sp>
        <p:nvSpPr>
          <p:cNvPr id="24" name="Text Box 23"/>
          <p:cNvSpPr txBox="1"/>
          <p:nvPr/>
        </p:nvSpPr>
        <p:spPr>
          <a:xfrm>
            <a:off x="1935480" y="1275080"/>
            <a:ext cx="28467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 Vui như t</a:t>
            </a:r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3922395" y="1335405"/>
            <a:ext cx="356870" cy="368300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800"/>
          </a:p>
        </p:txBody>
      </p:sp>
      <p:sp>
        <p:nvSpPr>
          <p:cNvPr id="25" name="Text Box 24"/>
          <p:cNvSpPr txBox="1"/>
          <p:nvPr/>
        </p:nvSpPr>
        <p:spPr>
          <a:xfrm>
            <a:off x="299085" y="2833370"/>
            <a:ext cx="66427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vi-VN" alt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vi-VN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kêu uôm uôm, ao chuôm đầy nước.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668020" y="2901950"/>
            <a:ext cx="680720" cy="398780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2000"/>
          </a:p>
        </p:txBody>
      </p:sp>
      <p:sp>
        <p:nvSpPr>
          <p:cNvPr id="26" name="Text Box 25"/>
          <p:cNvSpPr txBox="1"/>
          <p:nvPr/>
        </p:nvSpPr>
        <p:spPr>
          <a:xfrm>
            <a:off x="90170" y="4340860"/>
            <a:ext cx="63265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 Ánh trăng chênh ch</a:t>
            </a:r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đầu làng.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3717290" y="4387850"/>
            <a:ext cx="561975" cy="398780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20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4" grpId="0"/>
      <p:bldP spid="28" grpId="0" animBg="1"/>
      <p:bldP spid="28" grpId="1" animBg="1"/>
      <p:bldP spid="25" grpId="0"/>
      <p:bldP spid="29" grpId="0" animBg="1"/>
      <p:bldP spid="29" grpId="1" animBg="1"/>
      <p:bldP spid="26" grpId="0"/>
      <p:bldP spid="30" grpId="0" animBg="1"/>
      <p:bldP spid="3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7000" t="-2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327785" y="3255010"/>
            <a:ext cx="4439285" cy="42989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vi-VN" altLang="en-US" sz="2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ĐẾN ĐÂY KẾT THÚC.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327785" y="393700"/>
            <a:ext cx="468947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vi-VN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vi-VN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492</Words>
  <Application>Microsoft Office PowerPoint</Application>
  <PresentationFormat>Custom</PresentationFormat>
  <Paragraphs>47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Wingdings</vt:lpstr>
      <vt:lpstr>Times New Roman</vt:lpstr>
      <vt:lpstr>HP001 4 hàng</vt:lpstr>
      <vt:lpstr>Kalam</vt:lpstr>
      <vt:lpstr>Arial</vt:lpstr>
      <vt:lpstr>Montserrat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STD_DELL</cp:lastModifiedBy>
  <cp:revision>129</cp:revision>
  <dcterms:created xsi:type="dcterms:W3CDTF">2022-03-18T04:30:00Z</dcterms:created>
  <dcterms:modified xsi:type="dcterms:W3CDTF">2026-03-14T07:42:15Z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68AA605CAA164BCCABFB2B25CC2324D6</vt:lpwstr>
  </property>
  <property fmtid="{D5CDD505-2E9C-101B-9397-08002B2CF9AE}" pid="3" name="KSOProductBuildVer">
    <vt:lpwstr>1033-11.2.0.11029</vt:lpwstr>
  </property>
</Properties>
</file>