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99FE-D136-45E9-B4D0-AE5F815F828E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99749-6940-40DA-90EF-81F0A10D4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9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5" y="3904279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7" y="4010424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96;p14"/>
          <p:cNvSpPr/>
          <p:nvPr/>
        </p:nvSpPr>
        <p:spPr>
          <a:xfrm>
            <a:off x="419772" y="269439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9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0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6512-2954-4D49-8C03-CEC28C849F09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6836-6434-4239-82FB-C83B7E63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947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5372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SGK/94 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045494" y="2362200"/>
            <a:ext cx="822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 </a:t>
            </a:r>
            <a:r>
              <a:rPr lang="vi-VN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CƠ QUAN BÀI TIẾT NƯỚC TIỂU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7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D77CA9D-934B-4A58-20A0-A81ACA2F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26" y="-1731"/>
            <a:ext cx="7448315" cy="6859731"/>
          </a:xfrm>
          <a:prstGeom prst="rect">
            <a:avLst/>
          </a:prstGeom>
        </p:spPr>
      </p:pic>
      <p:sp>
        <p:nvSpPr>
          <p:cNvPr id="5" name="Google Shape;355;p29">
            <a:extLst>
              <a:ext uri="{FF2B5EF4-FFF2-40B4-BE49-F238E27FC236}">
                <a16:creationId xmlns:a16="http://schemas.microsoft.com/office/drawing/2014/main" id="{8F540217-76B8-E104-0FD5-DB6AEC293B69}"/>
              </a:ext>
            </a:extLst>
          </p:cNvPr>
          <p:cNvSpPr/>
          <p:nvPr/>
        </p:nvSpPr>
        <p:spPr>
          <a:xfrm rot="21470825">
            <a:off x="1566067" y="347225"/>
            <a:ext cx="4226421" cy="2319009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342900">
              <a:defRPr/>
            </a:pPr>
            <a:endParaRPr>
              <a:solidFill>
                <a:srgbClr val="003849"/>
              </a:solidFill>
              <a:latin typeface="Arial"/>
            </a:endParaRPr>
          </a:p>
        </p:txBody>
      </p:sp>
      <p:sp>
        <p:nvSpPr>
          <p:cNvPr id="6" name="Google Shape;356;p29">
            <a:extLst>
              <a:ext uri="{FF2B5EF4-FFF2-40B4-BE49-F238E27FC236}">
                <a16:creationId xmlns:a16="http://schemas.microsoft.com/office/drawing/2014/main" id="{67F4A882-A0F8-7CC9-555A-FF61E5ECDDA0}"/>
              </a:ext>
            </a:extLst>
          </p:cNvPr>
          <p:cNvSpPr/>
          <p:nvPr/>
        </p:nvSpPr>
        <p:spPr>
          <a:xfrm rot="21470825">
            <a:off x="1604114" y="345790"/>
            <a:ext cx="4149776" cy="2305877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342900">
              <a:defRPr/>
            </a:pPr>
            <a:endParaRPr>
              <a:solidFill>
                <a:srgbClr val="003849"/>
              </a:solidFill>
              <a:latin typeface="Arial"/>
            </a:endParaRPr>
          </a:p>
        </p:txBody>
      </p:sp>
      <p:sp>
        <p:nvSpPr>
          <p:cNvPr id="8" name="Google Shape;359;p29">
            <a:extLst>
              <a:ext uri="{FF2B5EF4-FFF2-40B4-BE49-F238E27FC236}">
                <a16:creationId xmlns:a16="http://schemas.microsoft.com/office/drawing/2014/main" id="{A14CECCF-9312-6187-0D1F-A48A9663DF43}"/>
              </a:ext>
            </a:extLst>
          </p:cNvPr>
          <p:cNvSpPr/>
          <p:nvPr/>
        </p:nvSpPr>
        <p:spPr>
          <a:xfrm rot="2006702">
            <a:off x="7569758" y="3305915"/>
            <a:ext cx="437403" cy="48208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342900">
              <a:defRPr/>
            </a:pPr>
            <a:endParaRPr>
              <a:solidFill>
                <a:srgbClr val="003849"/>
              </a:solidFill>
              <a:latin typeface="Arial"/>
            </a:endParaRPr>
          </a:p>
        </p:txBody>
      </p:sp>
      <p:sp>
        <p:nvSpPr>
          <p:cNvPr id="9" name="Google Shape;361;p29">
            <a:extLst>
              <a:ext uri="{FF2B5EF4-FFF2-40B4-BE49-F238E27FC236}">
                <a16:creationId xmlns:a16="http://schemas.microsoft.com/office/drawing/2014/main" id="{BD149E38-D767-92BF-606E-D47B601458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17725" y="591577"/>
            <a:ext cx="4164154" cy="16897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vi-VN" dirty="0">
                <a:latin typeface="+mn-lt"/>
              </a:rPr>
              <a:t>KHÁM PHÁ</a:t>
            </a:r>
          </a:p>
          <a:p>
            <a:pPr marL="0" indent="0"/>
            <a:r>
              <a:rPr lang="vi-VN" dirty="0">
                <a:latin typeface="+mn-lt"/>
              </a:rPr>
              <a:t>Quan sát hình, chỉ và nói tên các bộ phận của cơ quan bài tiết nước tiểu</a:t>
            </a:r>
            <a:endParaRPr dirty="0">
              <a:latin typeface="+mn-lt"/>
            </a:endParaRPr>
          </a:p>
        </p:txBody>
      </p:sp>
      <p:grpSp>
        <p:nvGrpSpPr>
          <p:cNvPr id="10" name="Google Shape;362;p29">
            <a:extLst>
              <a:ext uri="{FF2B5EF4-FFF2-40B4-BE49-F238E27FC236}">
                <a16:creationId xmlns:a16="http://schemas.microsoft.com/office/drawing/2014/main" id="{CDE0DD46-2BA2-567E-1F23-277F8D2BFA10}"/>
              </a:ext>
            </a:extLst>
          </p:cNvPr>
          <p:cNvGrpSpPr/>
          <p:nvPr/>
        </p:nvGrpSpPr>
        <p:grpSpPr>
          <a:xfrm>
            <a:off x="1585304" y="-1731"/>
            <a:ext cx="1235969" cy="1036132"/>
            <a:chOff x="3348925" y="3556225"/>
            <a:chExt cx="776300" cy="567650"/>
          </a:xfrm>
        </p:grpSpPr>
        <p:sp>
          <p:nvSpPr>
            <p:cNvPr id="11" name="Google Shape;363;p29">
              <a:extLst>
                <a:ext uri="{FF2B5EF4-FFF2-40B4-BE49-F238E27FC236}">
                  <a16:creationId xmlns:a16="http://schemas.microsoft.com/office/drawing/2014/main" id="{BC8D0809-D9D3-1FAA-F158-26149E6415DF}"/>
                </a:ext>
              </a:extLst>
            </p:cNvPr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2" name="Google Shape;364;p29">
              <a:extLst>
                <a:ext uri="{FF2B5EF4-FFF2-40B4-BE49-F238E27FC236}">
                  <a16:creationId xmlns:a16="http://schemas.microsoft.com/office/drawing/2014/main" id="{FECEC387-69B9-C383-E3FB-90958CD3CEDD}"/>
                </a:ext>
              </a:extLst>
            </p:cNvPr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4" name="Google Shape;365;p29">
              <a:extLst>
                <a:ext uri="{FF2B5EF4-FFF2-40B4-BE49-F238E27FC236}">
                  <a16:creationId xmlns:a16="http://schemas.microsoft.com/office/drawing/2014/main" id="{A2BB4C6B-6FAE-7392-4E28-9E2BBD1D10FF}"/>
                </a:ext>
              </a:extLst>
            </p:cNvPr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5" name="Google Shape;366;p29">
              <a:extLst>
                <a:ext uri="{FF2B5EF4-FFF2-40B4-BE49-F238E27FC236}">
                  <a16:creationId xmlns:a16="http://schemas.microsoft.com/office/drawing/2014/main" id="{DEE47E4C-E9D5-8CBD-98AC-2BF23F11219B}"/>
                </a:ext>
              </a:extLst>
            </p:cNvPr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6" name="Google Shape;367;p29">
              <a:extLst>
                <a:ext uri="{FF2B5EF4-FFF2-40B4-BE49-F238E27FC236}">
                  <a16:creationId xmlns:a16="http://schemas.microsoft.com/office/drawing/2014/main" id="{1A90E49F-7360-C33C-24A0-052DB494B767}"/>
                </a:ext>
              </a:extLst>
            </p:cNvPr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7" name="Google Shape;368;p29">
              <a:extLst>
                <a:ext uri="{FF2B5EF4-FFF2-40B4-BE49-F238E27FC236}">
                  <a16:creationId xmlns:a16="http://schemas.microsoft.com/office/drawing/2014/main" id="{12AE0046-81A1-EA1E-DC52-BC10A7B70197}"/>
                </a:ext>
              </a:extLst>
            </p:cNvPr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8" name="Google Shape;369;p29">
              <a:extLst>
                <a:ext uri="{FF2B5EF4-FFF2-40B4-BE49-F238E27FC236}">
                  <a16:creationId xmlns:a16="http://schemas.microsoft.com/office/drawing/2014/main" id="{4BA0412C-839F-30D3-C78A-F71471ADFE1F}"/>
                </a:ext>
              </a:extLst>
            </p:cNvPr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19" name="Google Shape;370;p29">
              <a:extLst>
                <a:ext uri="{FF2B5EF4-FFF2-40B4-BE49-F238E27FC236}">
                  <a16:creationId xmlns:a16="http://schemas.microsoft.com/office/drawing/2014/main" id="{34D71AE1-3683-80CF-C084-E0EA2A7F9422}"/>
                </a:ext>
              </a:extLst>
            </p:cNvPr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20" name="Google Shape;371;p29">
              <a:extLst>
                <a:ext uri="{FF2B5EF4-FFF2-40B4-BE49-F238E27FC236}">
                  <a16:creationId xmlns:a16="http://schemas.microsoft.com/office/drawing/2014/main" id="{8DE7700D-2A09-A655-5AFC-B54063AC1185}"/>
                </a:ext>
              </a:extLst>
            </p:cNvPr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21" name="Google Shape;372;p29">
              <a:extLst>
                <a:ext uri="{FF2B5EF4-FFF2-40B4-BE49-F238E27FC236}">
                  <a16:creationId xmlns:a16="http://schemas.microsoft.com/office/drawing/2014/main" id="{EC05D37C-9C5C-0D1A-A020-2EA19BF542DD}"/>
                </a:ext>
              </a:extLst>
            </p:cNvPr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  <p:sp>
          <p:nvSpPr>
            <p:cNvPr id="22" name="Google Shape;373;p29">
              <a:extLst>
                <a:ext uri="{FF2B5EF4-FFF2-40B4-BE49-F238E27FC236}">
                  <a16:creationId xmlns:a16="http://schemas.microsoft.com/office/drawing/2014/main" id="{3D2BD4A1-9CDA-09B0-D12A-F18BC6824A9A}"/>
                </a:ext>
              </a:extLst>
            </p:cNvPr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342900">
                <a:defRPr/>
              </a:pPr>
              <a:endParaRPr>
                <a:solidFill>
                  <a:srgbClr val="003849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9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AA4861C-DCCA-560A-1357-93A8F27F8407}"/>
              </a:ext>
            </a:extLst>
          </p:cNvPr>
          <p:cNvSpPr txBox="1"/>
          <p:nvPr/>
        </p:nvSpPr>
        <p:spPr>
          <a:xfrm>
            <a:off x="3048000" y="609600"/>
            <a:ext cx="678180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vi-VN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2: Chức năng của cơ quan bài tiết nước tiểu</a:t>
            </a:r>
            <a:endParaRPr lang="vi-VN" sz="3600" kern="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Video xem tình huống">
            <a:hlinkClick r:id="" action="ppaction://media"/>
            <a:extLst>
              <a:ext uri="{FF2B5EF4-FFF2-40B4-BE49-F238E27FC236}">
                <a16:creationId xmlns:a16="http://schemas.microsoft.com/office/drawing/2014/main" id="{FF3F849F-9B37-3208-9BFB-1CF406601B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0574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Widescreen</PresentationFormat>
  <Paragraphs>7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Pangolin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2026-03-15T12:49:24Z</dcterms:created>
  <dcterms:modified xsi:type="dcterms:W3CDTF">2026-03-15T13:01:00Z</dcterms:modified>
</cp:coreProperties>
</file>