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20" y="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830C5A2-F529-4441-B561-317241BA6896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030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5D2CF8B-8551-438B-89E4-7D9D21A0E87D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D765786-F00F-4D11-8978-7291CFE16B01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audio" Target="../media/media1.wav"/><Relationship Id="rId16" Type="http://schemas.openxmlformats.org/officeDocument/2006/relationships/image" Target="../media/image18.png"/><Relationship Id="rId1" Type="http://schemas.microsoft.com/office/2007/relationships/media" Target="../media/media1.wav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54" name="Rectangle 5"/>
          <p:cNvSpPr/>
          <p:nvPr/>
        </p:nvSpPr>
        <p:spPr>
          <a:xfrm>
            <a:off x="6486480" y="3429000"/>
            <a:ext cx="4181520" cy="60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TIẾT </a:t>
            </a:r>
            <a:r>
              <a:rPr lang="en-US" sz="3200" b="1" strike="noStrike" spc="-1" dirty="0" smtClean="0">
                <a:solidFill>
                  <a:srgbClr val="1713CB"/>
                </a:solidFill>
                <a:latin typeface="Times New Roman"/>
                <a:ea typeface="Times New Roman"/>
              </a:rPr>
              <a:t>26 </a:t>
            </a: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-  CHỦ ĐỀ 6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6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9" descr="D:\GIÁO ÁN 1 2020-2021\HÌNH SOẠN GIÁO ÁN\Học hát\GÀ GÁY\Gà gáy.jpg"/>
          <p:cNvPicPr/>
          <p:nvPr/>
        </p:nvPicPr>
        <p:blipFill>
          <a:blip r:embed="rId2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255744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370044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1771560" y="34290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4700520" y="34290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1557360" y="48578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3700440" y="48578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8629560" y="48578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270036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5057640" y="614376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16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70112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1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201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18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7012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9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629480" y="335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20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129520" y="335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21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629560" y="335772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23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27244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24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48708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25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27212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26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272520" y="47862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2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205740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498636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3129120" y="34052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25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05816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25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2271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155736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25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34332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25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627228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7753320" y="62150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8772480" y="62150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5700600" y="4857840"/>
            <a:ext cx="590760" cy="523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10" descr="Kết quả hình ảnh cho nền powerpoint đẹp"/>
          <p:cNvPicPr/>
          <p:nvPr/>
        </p:nvPicPr>
        <p:blipFill>
          <a:blip r:embed="rId3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6" descr="ag00373_"/>
          <p:cNvPicPr/>
          <p:nvPr/>
        </p:nvPicPr>
        <p:blipFill>
          <a:blip r:embed="rId4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1"/>
          <p:cNvPicPr/>
          <p:nvPr/>
        </p:nvPicPr>
        <p:blipFill>
          <a:blip r:embed="rId5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302" name="Rectangle 1"/>
          <p:cNvSpPr/>
          <p:nvPr/>
        </p:nvSpPr>
        <p:spPr>
          <a:xfrm>
            <a:off x="1200240" y="2362200"/>
            <a:ext cx="8358120" cy="17775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KẾT HỢP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VẬN ĐỘNG</a:t>
            </a:r>
            <a:r>
              <a:rPr lang="en-US" sz="54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54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MINH HỌA</a:t>
            </a:r>
            <a:endParaRPr lang="en-US" sz="5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3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icture 9" descr="D:\GIÁO ÁN 1 2020-2021\HÌNH SOẠN GIÁO ÁN\Học hát\GÀ GÁY\Gà gáy.jpg"/>
          <p:cNvPicPr/>
          <p:nvPr/>
        </p:nvPicPr>
        <p:blipFill>
          <a:blip r:embed="rId2">
            <a:biLevel thresh="50000"/>
          </a:blip>
          <a:srcRect b="6880"/>
          <a:stretch/>
        </p:blipFill>
        <p:spPr>
          <a:xfrm>
            <a:off x="843120" y="0"/>
            <a:ext cx="9072360" cy="685800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1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7" name="Picture 11" descr="D:\GIÁO ÁN 1 2020-2021\HÌNH SOẠN GIÁO ÁN\Nghe nhạc\Nghe nhạc Lí cây bông - Copy (2).jpg"/>
          <p:cNvPicPr/>
          <p:nvPr/>
        </p:nvPicPr>
        <p:blipFill>
          <a:blip r:embed="rId4">
            <a:lum contrast="30000"/>
          </a:blip>
          <a:stretch/>
        </p:blipFill>
        <p:spPr>
          <a:xfrm>
            <a:off x="430200" y="1143000"/>
            <a:ext cx="10144080" cy="4446720"/>
          </a:xfrm>
          <a:prstGeom prst="rect">
            <a:avLst/>
          </a:prstGeom>
          <a:ln w="0">
            <a:noFill/>
          </a:ln>
        </p:spPr>
      </p:pic>
      <p:sp>
        <p:nvSpPr>
          <p:cNvPr id="318" name="Text Box 9"/>
          <p:cNvSpPr/>
          <p:nvPr/>
        </p:nvSpPr>
        <p:spPr>
          <a:xfrm>
            <a:off x="4272120" y="1071720"/>
            <a:ext cx="23572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nhạc: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20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2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23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24" name="Rectangle 14"/>
          <p:cNvSpPr/>
          <p:nvPr/>
        </p:nvSpPr>
        <p:spPr>
          <a:xfrm>
            <a:off x="1285200" y="71280"/>
            <a:ext cx="2478960" cy="70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Nghe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5" name="Picture 10" descr="D:\GIÁO ÁN 1 2020-2021\HÌNH SOẠN GIÁO ÁN\Nghe nhạc\Nghe nhạc Lí cây bông - Copy.jpg"/>
          <p:cNvPicPr/>
          <p:nvPr/>
        </p:nvPicPr>
        <p:blipFill>
          <a:blip r:embed="rId4">
            <a:lum contrast="30000"/>
          </a:blip>
          <a:srcRect l="705"/>
          <a:stretch/>
        </p:blipFill>
        <p:spPr>
          <a:xfrm>
            <a:off x="343080" y="1000080"/>
            <a:ext cx="10231200" cy="4619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9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1" name="Rectangle 14"/>
          <p:cNvSpPr/>
          <p:nvPr/>
        </p:nvSpPr>
        <p:spPr>
          <a:xfrm>
            <a:off x="77400" y="130320"/>
            <a:ext cx="5145840" cy="58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Nghe nhạc kết hợp vận động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32" name="Picture 11" descr="D:\GIÁO ÁN 1 2020-2021\HÌNH SOẠN GIÁO ÁN\Nghe nhạc\Nghe nhạc Lí cây bông - Copy (2).jpg"/>
          <p:cNvPicPr/>
          <p:nvPr/>
        </p:nvPicPr>
        <p:blipFill>
          <a:blip r:embed="rId4">
            <a:lum contrast="30000"/>
          </a:blip>
          <a:stretch/>
        </p:blipFill>
        <p:spPr>
          <a:xfrm>
            <a:off x="430200" y="1071720"/>
            <a:ext cx="10144080" cy="451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6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7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73" name="AutoShape 17"/>
            <p:cNvPicPr/>
            <p:nvPr/>
          </p:nvPicPr>
          <p:blipFill>
            <a:blip r:embed="rId8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Text Box 26"/>
          <p:cNvSpPr/>
          <p:nvPr/>
        </p:nvSpPr>
        <p:spPr>
          <a:xfrm>
            <a:off x="843120" y="271440"/>
            <a:ext cx="9501120" cy="94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Lắng nghe và điền từ còn thiếu vào câu hát sau? 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Và cho biết tên bài hát là gì?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9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9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9163440" y="1545840"/>
                    <a:ext cx="182160" cy="101160"/>
                    <a:chOff x="9163440" y="1545840"/>
                    <a:chExt cx="182160" cy="10116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9163440" y="1545840"/>
                      <a:ext cx="1821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9178200" y="1563840"/>
                      <a:ext cx="15228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803440" y="1545840"/>
                    <a:ext cx="198360" cy="101160"/>
                    <a:chOff x="8803440" y="1545840"/>
                    <a:chExt cx="198360" cy="10116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803440" y="1545840"/>
                      <a:ext cx="1983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822160" y="1563840"/>
                      <a:ext cx="16092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8491680" y="1545840"/>
                    <a:ext cx="178200" cy="101160"/>
                    <a:chOff x="8491680" y="1545840"/>
                    <a:chExt cx="178200" cy="10116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491680" y="1545840"/>
                      <a:ext cx="17820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8506080" y="1563840"/>
                      <a:ext cx="14904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8181360" y="1545840"/>
                    <a:ext cx="196560" cy="101160"/>
                    <a:chOff x="8181360" y="1545840"/>
                    <a:chExt cx="196560" cy="10116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181360" y="1545840"/>
                      <a:ext cx="1965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8199720" y="1563840"/>
                      <a:ext cx="15948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922160" y="1296720"/>
                    <a:ext cx="4431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847280" y="1545840"/>
                    <a:ext cx="183960" cy="101160"/>
                    <a:chOff x="7847280" y="1545840"/>
                    <a:chExt cx="183960" cy="10116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847280" y="1545840"/>
                      <a:ext cx="1839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862040" y="1563840"/>
                      <a:ext cx="15408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7509960" y="1544760"/>
                    <a:ext cx="211320" cy="101880"/>
                    <a:chOff x="7509960" y="1544760"/>
                    <a:chExt cx="211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7509960" y="1544760"/>
                      <a:ext cx="211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7529400" y="1562760"/>
                      <a:ext cx="1717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7265520" y="1293840"/>
                    <a:ext cx="4208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7192800" y="1544760"/>
                    <a:ext cx="169920" cy="101880"/>
                    <a:chOff x="7192800" y="1544760"/>
                    <a:chExt cx="16992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19280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720612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847920" y="1544760"/>
                    <a:ext cx="166320" cy="101880"/>
                    <a:chOff x="6847920" y="1544760"/>
                    <a:chExt cx="1663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84792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86304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6541920" y="1544760"/>
                    <a:ext cx="201600" cy="101880"/>
                    <a:chOff x="6541920" y="1544760"/>
                    <a:chExt cx="20160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541920" y="1544760"/>
                      <a:ext cx="2016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557400" y="1562760"/>
                      <a:ext cx="1684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6287760" y="1293840"/>
                    <a:ext cx="4348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6198840" y="1544760"/>
                    <a:ext cx="220680" cy="101880"/>
                    <a:chOff x="6198840" y="1544760"/>
                    <a:chExt cx="220680" cy="10188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198840" y="1544760"/>
                      <a:ext cx="2206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6218640" y="1562760"/>
                      <a:ext cx="179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963760" y="1293840"/>
                    <a:ext cx="442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876640" y="1544760"/>
                    <a:ext cx="216000" cy="101880"/>
                    <a:chOff x="5876640" y="1544760"/>
                    <a:chExt cx="216000" cy="10188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876640" y="1544760"/>
                      <a:ext cx="2160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893200" y="1562760"/>
                      <a:ext cx="1807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636880" y="1293840"/>
                    <a:ext cx="4125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5598720" y="1544400"/>
                    <a:ext cx="218160" cy="101880"/>
                    <a:chOff x="5598720" y="1544400"/>
                    <a:chExt cx="218160" cy="10188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5598720" y="1544400"/>
                      <a:ext cx="218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5619240" y="156204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5361120" y="1296360"/>
                    <a:ext cx="4395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5295600" y="1544400"/>
                    <a:ext cx="200160" cy="101880"/>
                    <a:chOff x="5295600" y="1544400"/>
                    <a:chExt cx="200160" cy="10188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295600" y="1544400"/>
                      <a:ext cx="200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5311800" y="1562040"/>
                      <a:ext cx="1674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5037120" y="1296360"/>
                    <a:ext cx="38052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977720" y="1544400"/>
                    <a:ext cx="185400" cy="101880"/>
                    <a:chOff x="4977720" y="1544400"/>
                    <a:chExt cx="185400" cy="10188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977720" y="1544400"/>
                      <a:ext cx="185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995000" y="1562040"/>
                      <a:ext cx="1504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707360" y="1296360"/>
                    <a:ext cx="45468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643280" y="1544400"/>
                    <a:ext cx="192600" cy="101880"/>
                    <a:chOff x="4643280" y="1544400"/>
                    <a:chExt cx="192600" cy="10188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643280" y="1544400"/>
                      <a:ext cx="1926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658760" y="1562040"/>
                      <a:ext cx="161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4380120" y="1296360"/>
                    <a:ext cx="410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4312080" y="1544400"/>
                    <a:ext cx="200160" cy="101880"/>
                    <a:chOff x="4312080" y="1544400"/>
                    <a:chExt cx="200160" cy="10188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312080" y="1544400"/>
                      <a:ext cx="200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330440" y="1562040"/>
                      <a:ext cx="1623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4056480" y="1296360"/>
                    <a:ext cx="4158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4000320" y="1543320"/>
                    <a:ext cx="178920" cy="102960"/>
                    <a:chOff x="4000320" y="1543320"/>
                    <a:chExt cx="17892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000320" y="1543320"/>
                      <a:ext cx="1789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4014360" y="1560960"/>
                      <a:ext cx="149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723480" y="1293840"/>
                    <a:ext cx="3686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649320" y="1543320"/>
                    <a:ext cx="203040" cy="102960"/>
                    <a:chOff x="3649320" y="1543320"/>
                    <a:chExt cx="20304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649320" y="1543320"/>
                      <a:ext cx="2030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667680" y="1560960"/>
                      <a:ext cx="1648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3396600" y="1293840"/>
                    <a:ext cx="3949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3330360" y="1543320"/>
                    <a:ext cx="198000" cy="102960"/>
                    <a:chOff x="3330360" y="1543320"/>
                    <a:chExt cx="19800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330360" y="1543320"/>
                      <a:ext cx="1980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34584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3072600" y="1293840"/>
                    <a:ext cx="4046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3019320" y="1543320"/>
                    <a:ext cx="182160" cy="102960"/>
                    <a:chOff x="3019320" y="1543320"/>
                    <a:chExt cx="18216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019320" y="1543320"/>
                      <a:ext cx="1821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3035520" y="1560960"/>
                      <a:ext cx="1479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745720" y="1293840"/>
                    <a:ext cx="4345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3" name="Freeform 149"/>
                  <p:cNvGrpSpPr/>
                  <p:nvPr/>
                </p:nvGrpSpPr>
                <p:grpSpPr>
                  <a:xfrm>
                    <a:off x="2701440" y="1543320"/>
                    <a:ext cx="176040" cy="102960"/>
                    <a:chOff x="2701440" y="1543320"/>
                    <a:chExt cx="176040" cy="102960"/>
                  </a:xfrm>
                </p:grpSpPr>
                <p:pic>
                  <p:nvPicPr>
                    <p:cNvPr id="19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701440" y="1543320"/>
                      <a:ext cx="1760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5" name="Freeform 194"/>
                    <p:cNvSpPr/>
                    <p:nvPr/>
                  </p:nvSpPr>
                  <p:spPr>
                    <a:xfrm>
                      <a:off x="2715120" y="1560960"/>
                      <a:ext cx="1472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6" name="Freeform 191"/>
                  <p:cNvSpPr/>
                  <p:nvPr/>
                </p:nvSpPr>
                <p:spPr>
                  <a:xfrm>
                    <a:off x="2421720" y="1293840"/>
                    <a:ext cx="4381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8" name="Freeform 149"/>
                  <p:cNvGrpSpPr/>
                  <p:nvPr/>
                </p:nvGrpSpPr>
                <p:grpSpPr>
                  <a:xfrm>
                    <a:off x="2361960" y="1543320"/>
                    <a:ext cx="188640" cy="102960"/>
                    <a:chOff x="2361960" y="1543320"/>
                    <a:chExt cx="188640" cy="102960"/>
                  </a:xfrm>
                </p:grpSpPr>
                <p:pic>
                  <p:nvPicPr>
                    <p:cNvPr id="19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2361960" y="1543320"/>
                      <a:ext cx="188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00" name="Freeform 199"/>
                    <p:cNvSpPr/>
                    <p:nvPr/>
                  </p:nvSpPr>
                  <p:spPr>
                    <a:xfrm>
                      <a:off x="2378880" y="1560960"/>
                      <a:ext cx="1530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01" name="Freeform 191"/>
                  <p:cNvSpPr/>
                  <p:nvPr/>
                </p:nvSpPr>
                <p:spPr>
                  <a:xfrm>
                    <a:off x="2094840" y="1293840"/>
                    <a:ext cx="4222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202" name="Picture 13" descr="5"/>
          <p:cNvPicPr/>
          <p:nvPr/>
        </p:nvPicPr>
        <p:blipFill>
          <a:blip r:embed="rId11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2" descr="5"/>
          <p:cNvPicPr/>
          <p:nvPr/>
        </p:nvPicPr>
        <p:blipFill>
          <a:blip r:embed="rId12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12" descr="5"/>
          <p:cNvPicPr/>
          <p:nvPr/>
        </p:nvPicPr>
        <p:blipFill>
          <a:blip r:embed="rId13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3" descr="5"/>
          <p:cNvPicPr/>
          <p:nvPr/>
        </p:nvPicPr>
        <p:blipFill>
          <a:blip r:embed="rId14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1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1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1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1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11" descr="D:\GIÁO ÁN 1 2020-2021\HÌNH SOẠN GIÁO ÁN\Học hát\GÀ GÁY\1.png"/>
          <p:cNvPicPr/>
          <p:nvPr/>
        </p:nvPicPr>
        <p:blipFill>
          <a:blip r:embed="rId16"/>
          <a:stretch/>
        </p:blipFill>
        <p:spPr>
          <a:xfrm>
            <a:off x="1811160" y="1857240"/>
            <a:ext cx="7601040" cy="3643560"/>
          </a:xfrm>
          <a:prstGeom prst="rect">
            <a:avLst/>
          </a:prstGeom>
          <a:ln w="0">
            <a:noFill/>
          </a:ln>
        </p:spPr>
      </p:pic>
      <p:pic>
        <p:nvPicPr>
          <p:cNvPr id="2" name="tro chơi 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235600" y="167991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34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335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6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7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8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9" name="Text Box 9"/>
          <p:cNvSpPr/>
          <p:nvPr/>
        </p:nvSpPr>
        <p:spPr>
          <a:xfrm>
            <a:off x="628560" y="107172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74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3000" b="1" i="0" u="none" strike="noStrike" kern="1200" cap="none" spc="-1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/>
                <a:ea typeface="Times New Roman"/>
              </a:rPr>
              <a:t>Ôn tập bài hát:</a:t>
            </a:r>
            <a:endParaRPr kumimoji="0" lang="en-US" sz="3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40" name="Text Box 10"/>
          <p:cNvSpPr/>
          <p:nvPr/>
        </p:nvSpPr>
        <p:spPr>
          <a:xfrm>
            <a:off x="2343240" y="135720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4400" b="1" i="0" u="none" strike="noStrike" kern="1200" cap="none" spc="-1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</a:rPr>
              <a:t>GÀ GÁY</a:t>
            </a:r>
            <a:endParaRPr kumimoji="0" lang="en-US" sz="4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41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3200" b="1" i="0" u="none" strike="noStrike" kern="1200" cap="none" spc="-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Tiết</a:t>
            </a:r>
            <a:r>
              <a:rPr kumimoji="0" lang="en-US" sz="32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2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26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42" name="Text Box 9"/>
          <p:cNvSpPr/>
          <p:nvPr/>
        </p:nvSpPr>
        <p:spPr>
          <a:xfrm>
            <a:off x="628560" y="207180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74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3000" b="1" i="0" u="none" strike="noStrike" kern="1200" cap="none" spc="-1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/>
                <a:ea typeface="Times New Roman"/>
              </a:rPr>
              <a:t>Nghe nhạc:</a:t>
            </a:r>
            <a:endParaRPr kumimoji="0" lang="en-US" sz="3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43" name="Text Box 10"/>
          <p:cNvSpPr/>
          <p:nvPr/>
        </p:nvSpPr>
        <p:spPr>
          <a:xfrm>
            <a:off x="2343240" y="235728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4400" b="1" i="0" u="none" strike="noStrike" kern="1200" cap="none" spc="-1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</a:rPr>
              <a:t>LÝ CÂY BÔNG</a:t>
            </a:r>
            <a:endParaRPr kumimoji="0" lang="en-US" sz="4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83671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628560" y="107172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10"/>
          <p:cNvSpPr/>
          <p:nvPr/>
        </p:nvSpPr>
        <p:spPr>
          <a:xfrm>
            <a:off x="2343240" y="135720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00"/>
                </a:solidFill>
                <a:latin typeface="Times New Roman"/>
              </a:rPr>
              <a:t>GÀ GÁY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Rectangle 3"/>
          <p:cNvSpPr/>
          <p:nvPr/>
        </p:nvSpPr>
        <p:spPr>
          <a:xfrm>
            <a:off x="6129360" y="2033640"/>
            <a:ext cx="3429000" cy="102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Dân ca Cống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Lời mới: Huy Trân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9" descr="D:\GIÁO ÁN 1 2020-2021\HÌNH SOẠN GIÁO ÁN\Học hát\GÀ GÁY\Gà gáy.jpg"/>
          <p:cNvPicPr/>
          <p:nvPr/>
        </p:nvPicPr>
        <p:blipFill>
          <a:blip r:embed="rId2">
            <a:biLevel thresh="50000"/>
          </a:blip>
          <a:srcRect b="6880"/>
          <a:stretch/>
        </p:blipFill>
        <p:spPr>
          <a:xfrm>
            <a:off x="843120" y="0"/>
            <a:ext cx="9072360" cy="685800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29" name="Rectangle 1"/>
          <p:cNvSpPr/>
          <p:nvPr/>
        </p:nvSpPr>
        <p:spPr>
          <a:xfrm>
            <a:off x="1215360" y="2571840"/>
            <a:ext cx="850716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CÙNG NHẠC ĐỆM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GÕ ĐỆM THEO NHỊP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9" descr="D:\GIÁO ÁN 1 2020-2021\HÌNH SOẠN GIÁO ÁN\Học hát\GÀ GÁY\Gà gáy.jpg"/>
          <p:cNvPicPr/>
          <p:nvPr/>
        </p:nvPicPr>
        <p:blipFill>
          <a:blip r:embed="rId2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2486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9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9863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10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76248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11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55828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1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70028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13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7005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4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755820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5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629560" y="34290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16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55736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1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70120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8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55752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19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5700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20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557360" y="62625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21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2771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2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5057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23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62948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4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624880" y="6238800"/>
            <a:ext cx="504720" cy="476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59" name="Rectangle 1"/>
          <p:cNvSpPr/>
          <p:nvPr/>
        </p:nvSpPr>
        <p:spPr>
          <a:xfrm>
            <a:off x="1173426" y="2133600"/>
            <a:ext cx="8276389" cy="21469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KẾT HỢP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pc="-1" dirty="0">
                <a:solidFill>
                  <a:srgbClr val="0000FF"/>
                </a:solidFill>
                <a:latin typeface="Times New Roman"/>
                <a:ea typeface="Times New Roman"/>
              </a:rPr>
              <a:t>VẬN ĐỘNG </a:t>
            </a: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CƠ THỂ</a:t>
            </a:r>
            <a:endParaRPr lang="en-US" sz="6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7654</TotalTime>
  <Words>96</Words>
  <Application>Microsoft Office PowerPoint</Application>
  <PresentationFormat>Custom</PresentationFormat>
  <Paragraphs>25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TAM</cp:lastModifiedBy>
  <cp:revision>620</cp:revision>
  <dcterms:created xsi:type="dcterms:W3CDTF">2010-04-30T20:19:48Z</dcterms:created>
  <dcterms:modified xsi:type="dcterms:W3CDTF">2026-03-16T13:04:38Z</dcterms:modified>
  <dc:language>en-US</dc:language>
</cp:coreProperties>
</file>