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79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020" y="96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B1527EC-F85E-4315-AE6C-9E624BA525B8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2430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A801A2F-B67E-42FC-AA9D-6390FB34BF81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19AA8DC-37A4-40C6-80E6-F62622C9FB27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9.jpe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8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2.gif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 rot="10800000" flipH="1">
            <a:off x="-31680" y="6756120"/>
            <a:ext cx="1100448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1524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6486480" y="3429000"/>
            <a:ext cx="4105320" cy="60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TIẾT </a:t>
            </a:r>
            <a:r>
              <a:rPr lang="en-US" sz="3200" b="1" strike="noStrike" spc="-1" dirty="0" smtClean="0">
                <a:solidFill>
                  <a:srgbClr val="1713CB"/>
                </a:solidFill>
                <a:latin typeface="Times New Roman"/>
                <a:ea typeface="Times New Roman"/>
              </a:rPr>
              <a:t>27 </a:t>
            </a: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-  CHỦ ĐỀ 7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8109647" y="457200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6"/>
          <a:srcRect l="11783" t="6992" r="31020" b="1254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Rectangle 6"/>
          <p:cNvSpPr/>
          <p:nvPr/>
        </p:nvSpPr>
        <p:spPr>
          <a:xfrm>
            <a:off x="557280" y="17316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3" descr="D:\GIÁO ÁN 1 2020-2021\HÌNH SOẠN GIÁO ÁN\Học hát\CAY GIA ĐÌNH\3.png"/>
          <p:cNvPicPr/>
          <p:nvPr/>
        </p:nvPicPr>
        <p:blipFill>
          <a:blip r:embed="rId7"/>
          <a:stretch/>
        </p:blipFill>
        <p:spPr>
          <a:xfrm>
            <a:off x="5415120" y="3429000"/>
            <a:ext cx="5159160" cy="2389320"/>
          </a:xfrm>
          <a:prstGeom prst="rect">
            <a:avLst/>
          </a:prstGeom>
          <a:ln w="0">
            <a:noFill/>
          </a:ln>
        </p:spPr>
      </p:pic>
      <p:sp>
        <p:nvSpPr>
          <p:cNvPr id="231" name="Rectangle 3"/>
          <p:cNvSpPr/>
          <p:nvPr/>
        </p:nvSpPr>
        <p:spPr>
          <a:xfrm>
            <a:off x="7415280" y="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Câu 1+2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2" name="Picture 9" descr="D:\GIÁO ÁN 1 2020-2021\HÌNH SOẠN GIÁO ÁN\Học hát\CAY GIA ĐÌNH\2.png"/>
          <p:cNvPicPr/>
          <p:nvPr/>
        </p:nvPicPr>
        <p:blipFill>
          <a:blip r:embed="rId8">
            <a:lum contrast="30000"/>
          </a:blip>
          <a:stretch/>
        </p:blipFill>
        <p:spPr>
          <a:xfrm>
            <a:off x="430200" y="3421080"/>
            <a:ext cx="4984920" cy="243684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2" descr="D:\GIÁO ÁN 1 2020-2021\HÌNH SOẠN GIÁO ÁN\Học hát\CAY GIA ĐÌNH\C1,2.jpg"/>
          <p:cNvPicPr/>
          <p:nvPr/>
        </p:nvPicPr>
        <p:blipFill>
          <a:blip r:embed="rId9"/>
          <a:srcRect r="2877" b="14286"/>
          <a:stretch/>
        </p:blipFill>
        <p:spPr>
          <a:xfrm>
            <a:off x="525600" y="928800"/>
            <a:ext cx="9929520" cy="2428920"/>
          </a:xfrm>
          <a:prstGeom prst="rect">
            <a:avLst/>
          </a:prstGeom>
          <a:ln w="0">
            <a:noFill/>
          </a:ln>
        </p:spPr>
      </p:pic>
      <p:sp>
        <p:nvSpPr>
          <p:cNvPr id="234" name="Rectangle 1"/>
          <p:cNvSpPr/>
          <p:nvPr/>
        </p:nvSpPr>
        <p:spPr>
          <a:xfrm>
            <a:off x="10310760" y="2349360"/>
            <a:ext cx="144360" cy="71928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49662" y="31757"/>
            <a:ext cx="609600" cy="609600"/>
          </a:xfrm>
          <a:prstGeom prst="rect">
            <a:avLst/>
          </a:prstGeom>
        </p:spPr>
      </p:pic>
      <p:pic>
        <p:nvPicPr>
          <p:cNvPr id="3" name="1-2">
            <a:hlinkClick r:id="" action="ppaction://media"/>
            <a:extLst>
              <a:ext uri="{FF2B5EF4-FFF2-40B4-BE49-F238E27FC236}">
                <a16:creationId xmlns:a16="http://schemas.microsoft.com/office/drawing/2014/main" id="{6CD58986-5638-BFD8-4607-F588D2C2B4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22138" y="538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icture 11" descr="14"/>
          <p:cNvPicPr/>
          <p:nvPr/>
        </p:nvPicPr>
        <p:blipFill>
          <a:blip r:embed="rId2"/>
          <a:srcRect l="11783" t="6992" r="31020" b="1254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6" name="Rectangle 6"/>
          <p:cNvSpPr/>
          <p:nvPr/>
        </p:nvSpPr>
        <p:spPr>
          <a:xfrm>
            <a:off x="557280" y="17316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7" name="Picture 2" descr="D:\GIÁO ÁN 1 2020-2021\HÌNH SOẠN GIÁO ÁN\Học hát\CAY GIA ĐÌNH\C3.jpg"/>
          <p:cNvPicPr/>
          <p:nvPr/>
        </p:nvPicPr>
        <p:blipFill>
          <a:blip r:embed="rId3"/>
          <a:srcRect r="2784"/>
          <a:stretch/>
        </p:blipFill>
        <p:spPr>
          <a:xfrm>
            <a:off x="485640" y="1214280"/>
            <a:ext cx="9723600" cy="1440000"/>
          </a:xfrm>
          <a:prstGeom prst="rect">
            <a:avLst/>
          </a:prstGeom>
          <a:ln w="0">
            <a:noFill/>
          </a:ln>
        </p:spPr>
      </p:pic>
      <p:sp>
        <p:nvSpPr>
          <p:cNvPr id="238" name="Rectangle 3"/>
          <p:cNvSpPr/>
          <p:nvPr/>
        </p:nvSpPr>
        <p:spPr>
          <a:xfrm>
            <a:off x="4486320" y="71424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9" name="Picture 3" descr="D:\GIÁO ÁN 1 2020-2021\HÌNH SOẠN GIÁO ÁN\Học hát\CAY GIA ĐÌNH\4.png"/>
          <p:cNvPicPr/>
          <p:nvPr/>
        </p:nvPicPr>
        <p:blipFill>
          <a:blip r:embed="rId4"/>
          <a:stretch/>
        </p:blipFill>
        <p:spPr>
          <a:xfrm>
            <a:off x="453960" y="2571840"/>
            <a:ext cx="10120320" cy="3227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1" descr="14"/>
          <p:cNvPicPr/>
          <p:nvPr/>
        </p:nvPicPr>
        <p:blipFill>
          <a:blip r:embed="rId2"/>
          <a:srcRect l="11783" t="6992" r="31020" b="1254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3" descr="D:\GIÁO ÁN 1 2020-2021\HÌNH SOẠN GIÁO ÁN\Học hát\CAY GIA ĐÌNH\5.png"/>
          <p:cNvPicPr/>
          <p:nvPr/>
        </p:nvPicPr>
        <p:blipFill>
          <a:blip r:embed="rId3"/>
          <a:srcRect t="1857" r="28067"/>
          <a:stretch/>
        </p:blipFill>
        <p:spPr>
          <a:xfrm>
            <a:off x="3200400" y="857160"/>
            <a:ext cx="7358040" cy="4913280"/>
          </a:xfrm>
          <a:prstGeom prst="rect">
            <a:avLst/>
          </a:prstGeom>
          <a:ln w="0">
            <a:noFill/>
          </a:ln>
        </p:spPr>
      </p:pic>
      <p:sp>
        <p:nvSpPr>
          <p:cNvPr id="242" name="Rectangle 6"/>
          <p:cNvSpPr/>
          <p:nvPr/>
        </p:nvSpPr>
        <p:spPr>
          <a:xfrm>
            <a:off x="557280" y="17316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3" name="Rectangle 3"/>
          <p:cNvSpPr/>
          <p:nvPr/>
        </p:nvSpPr>
        <p:spPr>
          <a:xfrm>
            <a:off x="4486320" y="71424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4" name="Picture 2" descr="D:\GIÁO ÁN 1 2020-2021\HÌNH SOẠN GIÁO ÁN\Học hát\CAY GIA ĐÌNH\C4.jpg"/>
          <p:cNvPicPr/>
          <p:nvPr/>
        </p:nvPicPr>
        <p:blipFill>
          <a:blip r:embed="rId4"/>
          <a:srcRect t="7995" r="4545" b="15990"/>
          <a:stretch/>
        </p:blipFill>
        <p:spPr>
          <a:xfrm>
            <a:off x="557280" y="1357200"/>
            <a:ext cx="7786800" cy="135756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3" descr="D:\GIÁO ÁN 1 2020-2021\HÌNH SOẠN GIÁO ÁN\Học hát\CAY GIA ĐÌNH\5.png"/>
          <p:cNvPicPr/>
          <p:nvPr/>
        </p:nvPicPr>
        <p:blipFill>
          <a:blip r:embed="rId5"/>
          <a:srcRect t="67803" r="78541"/>
          <a:stretch/>
        </p:blipFill>
        <p:spPr>
          <a:xfrm>
            <a:off x="485640" y="4071960"/>
            <a:ext cx="2714760" cy="1714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11" descr="14"/>
          <p:cNvPicPr/>
          <p:nvPr/>
        </p:nvPicPr>
        <p:blipFill>
          <a:blip r:embed="rId2"/>
          <a:srcRect l="11783" t="6992" r="31020" b="1254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7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Rectangle 6"/>
          <p:cNvSpPr/>
          <p:nvPr/>
        </p:nvSpPr>
        <p:spPr>
          <a:xfrm>
            <a:off x="557280" y="17316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9" name="Rectangle 3"/>
          <p:cNvSpPr/>
          <p:nvPr/>
        </p:nvSpPr>
        <p:spPr>
          <a:xfrm>
            <a:off x="7415280" y="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Câu 3+4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0" name="Picture 2" descr="D:\GIÁO ÁN 1 2020-2021\HÌNH SOẠN GIÁO ÁN\Học hát\CAY GIA ĐÌNH\C3,4.jpg"/>
          <p:cNvPicPr/>
          <p:nvPr/>
        </p:nvPicPr>
        <p:blipFill>
          <a:blip r:embed="rId3"/>
          <a:srcRect r="4444" b="58980"/>
          <a:stretch/>
        </p:blipFill>
        <p:spPr>
          <a:xfrm>
            <a:off x="557280" y="928800"/>
            <a:ext cx="9786960" cy="114300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2" descr="D:\GIÁO ÁN 1 2020-2021\HÌNH SOẠN GIÁO ÁN\Học hát\CAY GIA ĐÌNH\C3,4.jpg"/>
          <p:cNvPicPr/>
          <p:nvPr/>
        </p:nvPicPr>
        <p:blipFill>
          <a:blip r:embed="rId3"/>
          <a:srcRect t="56422" r="4444"/>
          <a:stretch/>
        </p:blipFill>
        <p:spPr>
          <a:xfrm>
            <a:off x="557280" y="2143080"/>
            <a:ext cx="9786960" cy="12146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3" descr="D:\GIÁO ÁN 1 2020-2021\HÌNH SOẠN GIÁO ÁN\Học hát\CAY GIA ĐÌNH\4.png"/>
          <p:cNvPicPr/>
          <p:nvPr/>
        </p:nvPicPr>
        <p:blipFill>
          <a:blip r:embed="rId4"/>
          <a:stretch/>
        </p:blipFill>
        <p:spPr>
          <a:xfrm>
            <a:off x="453960" y="3214800"/>
            <a:ext cx="10120320" cy="2584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5" descr="D:\GIÁO ÁN 1 2020-2021\HÌNH SOẠN GIÁO ÁN\Học hát\CAY GIA ĐÌNH\Cây gia đình - Copy - Copy (2).jpg"/>
          <p:cNvPicPr/>
          <p:nvPr/>
        </p:nvPicPr>
        <p:blipFill>
          <a:blip r:embed="rId2">
            <a:biLevel thresh="50000"/>
          </a:blip>
          <a:srcRect r="3432" b="8175"/>
          <a:stretch/>
        </p:blipFill>
        <p:spPr>
          <a:xfrm>
            <a:off x="98568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254" name="Rectangle 3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58" name="Rectangl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icture 5" descr="D:\GIÁO ÁN 1 2020-2021\HÌNH SOẠN GIÁO ÁN\Học hát\CAY GIA ĐÌNH\Cây gia đình - Copy - Copy (2).jpg"/>
          <p:cNvPicPr/>
          <p:nvPr/>
        </p:nvPicPr>
        <p:blipFill>
          <a:blip r:embed="rId2">
            <a:biLevel thresh="50000"/>
          </a:blip>
          <a:srcRect r="3432" b="8175"/>
          <a:stretch/>
        </p:blipFill>
        <p:spPr>
          <a:xfrm>
            <a:off x="985680" y="0"/>
            <a:ext cx="91440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67" name="Rectangle 1"/>
          <p:cNvSpPr/>
          <p:nvPr/>
        </p:nvSpPr>
        <p:spPr>
          <a:xfrm>
            <a:off x="1969973" y="2286000"/>
            <a:ext cx="6934933" cy="18083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VỖ TAY THEO NHỊP</a:t>
            </a:r>
            <a:endParaRPr lang="en-US" sz="55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5" descr="D:\GIÁO ÁN 1 2020-2021\HÌNH SOẠN GIÁO ÁN\Học hát\CAY GIA ĐÌNH\Cây gia đình - Copy - Copy (2).jpg"/>
          <p:cNvPicPr/>
          <p:nvPr/>
        </p:nvPicPr>
        <p:blipFill>
          <a:blip r:embed="rId2">
            <a:biLevel thresh="50000"/>
          </a:blip>
          <a:srcRect r="3432" b="8175"/>
          <a:stretch/>
        </p:blipFill>
        <p:spPr>
          <a:xfrm>
            <a:off x="985680" y="0"/>
            <a:ext cx="9144000" cy="685800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3843360" y="2286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6200640" y="230976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8272440" y="2286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184320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377208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605808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7843680" y="35719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19861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384336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605808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777240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198612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320040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477216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60580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7486560" y="6381720"/>
            <a:ext cx="505080" cy="476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95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6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GÓC ÂM NHẠC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6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r="63846" b="89091"/>
          <a:stretch/>
        </p:blipFill>
        <p:spPr>
          <a:xfrm>
            <a:off x="485640" y="1643040"/>
            <a:ext cx="4357800" cy="78588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6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16688" t="73618" r="58027" b="12187"/>
          <a:stretch/>
        </p:blipFill>
        <p:spPr>
          <a:xfrm>
            <a:off x="1486080" y="2901960"/>
            <a:ext cx="8072280" cy="2598840"/>
          </a:xfrm>
          <a:prstGeom prst="rect">
            <a:avLst/>
          </a:prstGeom>
          <a:ln w="0">
            <a:noFill/>
          </a:ln>
        </p:spPr>
      </p:pic>
      <p:sp>
        <p:nvSpPr>
          <p:cNvPr id="299" name="Text Box 10"/>
          <p:cNvSpPr/>
          <p:nvPr/>
        </p:nvSpPr>
        <p:spPr>
          <a:xfrm>
            <a:off x="2557440" y="2500200"/>
            <a:ext cx="10717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Ông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0" name="Text Box 10"/>
          <p:cNvSpPr/>
          <p:nvPr/>
        </p:nvSpPr>
        <p:spPr>
          <a:xfrm>
            <a:off x="3700440" y="2954160"/>
            <a:ext cx="10717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Bà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1" name="Text Box 10"/>
          <p:cNvSpPr/>
          <p:nvPr/>
        </p:nvSpPr>
        <p:spPr>
          <a:xfrm>
            <a:off x="5057640" y="3214800"/>
            <a:ext cx="10717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Con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2" name="Text Box 10"/>
          <p:cNvSpPr/>
          <p:nvPr/>
        </p:nvSpPr>
        <p:spPr>
          <a:xfrm>
            <a:off x="6415200" y="2857680"/>
            <a:ext cx="10713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Mẹ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3" name="Text Box 10"/>
          <p:cNvSpPr/>
          <p:nvPr/>
        </p:nvSpPr>
        <p:spPr>
          <a:xfrm>
            <a:off x="7629480" y="2428920"/>
            <a:ext cx="10717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Cha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Effect">
                      <p:stCondLst>
                        <p:cond delay="indefinite"/>
                      </p:stCondLst>
                      <p:childTnLst>
                        <p:par>
                          <p:cTn id="2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Effect">
                      <p:stCondLst>
                        <p:cond delay="indefinite"/>
                      </p:stCondLst>
                      <p:childTnLst>
                        <p:par>
                          <p:cTn id="27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Effect">
                      <p:stCondLst>
                        <p:cond delay="indefinite"/>
                      </p:stCondLst>
                      <p:childTnLst>
                        <p:par>
                          <p:cTn id="33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Effect">
                      <p:stCondLst>
                        <p:cond delay="indefinite"/>
                      </p:stCondLst>
                      <p:childTnLst>
                        <p:par>
                          <p:cTn id="3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Effect">
                      <p:stCondLst>
                        <p:cond delay="indefinite"/>
                      </p:stCondLst>
                      <p:childTnLst>
                        <p:par>
                          <p:cTn id="4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Effect">
                      <p:stCondLst>
                        <p:cond delay="indefinite"/>
                      </p:stCondLst>
                      <p:childTnLst>
                        <p:par>
                          <p:cTn id="5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11" descr="14"/>
          <p:cNvPicPr/>
          <p:nvPr/>
        </p:nvPicPr>
        <p:blipFill>
          <a:blip r:embed="rId2"/>
          <a:srcRect l="11783" t="3337" r="31020" b="15290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6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59062" t="18190" r="33204" b="67884"/>
          <a:stretch/>
        </p:blipFill>
        <p:spPr>
          <a:xfrm>
            <a:off x="2843280" y="1571760"/>
            <a:ext cx="1071360" cy="100008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7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7651" t="23172" r="30679" b="67884"/>
          <a:stretch/>
        </p:blipFill>
        <p:spPr>
          <a:xfrm>
            <a:off x="4200480" y="1928880"/>
            <a:ext cx="3000600" cy="64296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8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1979" t="86846" r="14163" b="6196"/>
          <a:stretch/>
        </p:blipFill>
        <p:spPr>
          <a:xfrm>
            <a:off x="4272120" y="5357880"/>
            <a:ext cx="6072120" cy="50004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9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9135" t="34973" r="30747" b="57071"/>
          <a:stretch/>
        </p:blipFill>
        <p:spPr>
          <a:xfrm>
            <a:off x="4200480" y="2786040"/>
            <a:ext cx="2786040" cy="57168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10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59647" t="31988" r="34165" b="57071"/>
          <a:stretch/>
        </p:blipFill>
        <p:spPr>
          <a:xfrm>
            <a:off x="2986200" y="2500200"/>
            <a:ext cx="857160" cy="78588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11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59129" t="43928" r="32619" b="43144"/>
          <a:stretch/>
        </p:blipFill>
        <p:spPr>
          <a:xfrm>
            <a:off x="2843280" y="3214800"/>
            <a:ext cx="1055520" cy="85716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2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7583" t="48910" r="12686" b="43144"/>
          <a:stretch/>
        </p:blipFill>
        <p:spPr>
          <a:xfrm>
            <a:off x="4272120" y="3643200"/>
            <a:ext cx="5500440" cy="57168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13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30556" t="58853" r="59647" b="27220"/>
          <a:stretch/>
        </p:blipFill>
        <p:spPr>
          <a:xfrm>
            <a:off x="2557440" y="4071960"/>
            <a:ext cx="1357200" cy="1000080"/>
          </a:xfrm>
          <a:prstGeom prst="rect">
            <a:avLst/>
          </a:prstGeom>
          <a:ln w="0">
            <a:noFill/>
          </a:ln>
        </p:spPr>
      </p:pic>
      <p:pic>
        <p:nvPicPr>
          <p:cNvPr id="313" name="Picture 14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53261" t="63835" r="28167" b="29217"/>
          <a:stretch/>
        </p:blipFill>
        <p:spPr>
          <a:xfrm>
            <a:off x="4214880" y="4572000"/>
            <a:ext cx="2571840" cy="50004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15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17138" t="73779" r="58612" b="12295"/>
          <a:stretch/>
        </p:blipFill>
        <p:spPr>
          <a:xfrm>
            <a:off x="985680" y="5000760"/>
            <a:ext cx="3071880" cy="91440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16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66229" t="79888" r="11688" b="14152"/>
          <a:stretch/>
        </p:blipFill>
        <p:spPr>
          <a:xfrm>
            <a:off x="6715080" y="4572000"/>
            <a:ext cx="3057480" cy="428760"/>
          </a:xfrm>
          <a:prstGeom prst="rect">
            <a:avLst/>
          </a:prstGeom>
          <a:ln w="0">
            <a:noFill/>
          </a:ln>
        </p:spPr>
      </p:pic>
      <p:sp>
        <p:nvSpPr>
          <p:cNvPr id="316" name="Text Box 10"/>
          <p:cNvSpPr/>
          <p:nvPr/>
        </p:nvSpPr>
        <p:spPr>
          <a:xfrm>
            <a:off x="4129200" y="1106640"/>
            <a:ext cx="27144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</a:rPr>
              <a:t>SẮM VAI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7" name="Text Box 10"/>
          <p:cNvSpPr/>
          <p:nvPr/>
        </p:nvSpPr>
        <p:spPr>
          <a:xfrm>
            <a:off x="0" y="21420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FF"/>
                </a:solidFill>
                <a:latin typeface="Times New Roman"/>
              </a:rPr>
              <a:t>GÓC ÂM NHẠC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Effect">
                      <p:stCondLst>
                        <p:cond delay="indefinite"/>
                      </p:stCondLst>
                      <p:childTnLst>
                        <p:par>
                          <p:cTn id="2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Effect">
                      <p:stCondLst>
                        <p:cond delay="indefinite"/>
                      </p:stCondLst>
                      <p:childTnLst>
                        <p:par>
                          <p:cTn id="3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Effect">
                      <p:stCondLst>
                        <p:cond delay="indefinite"/>
                      </p:stCondLst>
                      <p:childTnLst>
                        <p:par>
                          <p:cTn id="4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Effect">
                      <p:stCondLst>
                        <p:cond delay="indefinite"/>
                      </p:stCondLst>
                      <p:childTnLst>
                        <p:par>
                          <p:cTn id="4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Effect">
                      <p:stCondLst>
                        <p:cond delay="indefinite"/>
                      </p:stCondLst>
                      <p:childTnLst>
                        <p:par>
                          <p:cTn id="5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9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Effect">
                      <p:stCondLst>
                        <p:cond delay="indefinite"/>
                      </p:stCondLst>
                      <p:childTnLst>
                        <p:par>
                          <p:cTn id="6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5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6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5" descr="D:\GIÁO ÁN 1 2020-2021\HÌNH SOẠN GIÁO ÁN\Học hát\CAY GIA ĐÌNH\Cây gia đình - Copy - Copy (2).jpg"/>
          <p:cNvPicPr/>
          <p:nvPr/>
        </p:nvPicPr>
        <p:blipFill>
          <a:blip r:embed="rId2">
            <a:biLevel thresh="50000"/>
          </a:blip>
          <a:srcRect t="2871" r="3432" b="8175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18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60447" t="19306" r="34362" b="69559"/>
          <a:stretch/>
        </p:blipFill>
        <p:spPr>
          <a:xfrm>
            <a:off x="2271600" y="2128680"/>
            <a:ext cx="435240" cy="48420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21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59647" t="31988" r="34165" b="57071"/>
          <a:stretch/>
        </p:blipFill>
        <p:spPr>
          <a:xfrm>
            <a:off x="7415280" y="2143080"/>
            <a:ext cx="571320" cy="52380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22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59967" t="43928" r="32619" b="43144"/>
          <a:stretch/>
        </p:blipFill>
        <p:spPr>
          <a:xfrm>
            <a:off x="2057400" y="3398760"/>
            <a:ext cx="631800" cy="57168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23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30556" t="58853" r="59647" b="27220"/>
          <a:stretch/>
        </p:blipFill>
        <p:spPr>
          <a:xfrm>
            <a:off x="1914480" y="4786200"/>
            <a:ext cx="905040" cy="57168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24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17138" t="73779" r="58612" b="13927"/>
          <a:stretch/>
        </p:blipFill>
        <p:spPr>
          <a:xfrm>
            <a:off x="1700280" y="6286680"/>
            <a:ext cx="1338120" cy="537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Effect">
                      <p:stCondLst>
                        <p:cond delay="indefinite"/>
                      </p:stCondLst>
                      <p:childTnLst>
                        <p:par>
                          <p:cTn id="2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Picture 11" descr="14"/>
          <p:cNvPicPr/>
          <p:nvPr/>
        </p:nvPicPr>
        <p:blipFill>
          <a:blip r:embed="rId2"/>
          <a:srcRect l="11783" t="7240" r="31020" b="2169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25" name="Text Box 9"/>
          <p:cNvSpPr/>
          <p:nvPr/>
        </p:nvSpPr>
        <p:spPr>
          <a:xfrm>
            <a:off x="819000" y="712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6" name="Text Box 10"/>
          <p:cNvSpPr/>
          <p:nvPr/>
        </p:nvSpPr>
        <p:spPr>
          <a:xfrm>
            <a:off x="6272280" y="108000"/>
            <a:ext cx="371484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FF"/>
                </a:solidFill>
                <a:latin typeface="Times New Roman"/>
              </a:rPr>
              <a:t>GÓC ÂM NHẠC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7" name="AutoShape 7"/>
          <p:cNvSpPr/>
          <p:nvPr/>
        </p:nvSpPr>
        <p:spPr>
          <a:xfrm>
            <a:off x="545616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28" name="Picture 8" descr="D:\GIÁO ÁN 1 2020-2021\HÌNH SOẠN GIÁO ÁN\Vận dụng sáng tạo\Góc âm nhạc\362-3624759_nature-drawing-theatrical-scenery-clip-art-realistic-tree.png"/>
          <p:cNvPicPr/>
          <p:nvPr/>
        </p:nvPicPr>
        <p:blipFill>
          <a:blip r:embed="rId3">
            <a:lum contrast="30000"/>
          </a:blip>
          <a:srcRect l="16576" t="4578" r="17390" b="4578"/>
          <a:stretch/>
        </p:blipFill>
        <p:spPr>
          <a:xfrm>
            <a:off x="1200240" y="928800"/>
            <a:ext cx="8429400" cy="5643360"/>
          </a:xfrm>
          <a:prstGeom prst="rect">
            <a:avLst/>
          </a:prstGeom>
          <a:ln w="0">
            <a:noFill/>
          </a:ln>
        </p:spPr>
      </p:pic>
      <p:sp>
        <p:nvSpPr>
          <p:cNvPr id="329" name="Oval 7"/>
          <p:cNvSpPr/>
          <p:nvPr/>
        </p:nvSpPr>
        <p:spPr>
          <a:xfrm>
            <a:off x="4700520" y="5572080"/>
            <a:ext cx="785880" cy="714600"/>
          </a:xfrm>
          <a:prstGeom prst="ellipse">
            <a:avLst/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Ông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0" name="Oval 9"/>
          <p:cNvSpPr/>
          <p:nvPr/>
        </p:nvSpPr>
        <p:spPr>
          <a:xfrm>
            <a:off x="5486400" y="5572080"/>
            <a:ext cx="785880" cy="714600"/>
          </a:xfrm>
          <a:prstGeom prst="ellipse">
            <a:avLst/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Bà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1" name="Oval 10"/>
          <p:cNvSpPr/>
          <p:nvPr/>
        </p:nvSpPr>
        <p:spPr>
          <a:xfrm>
            <a:off x="4557600" y="4143240"/>
            <a:ext cx="785880" cy="714600"/>
          </a:xfrm>
          <a:prstGeom prst="ellipse">
            <a:avLst/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Cha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Oval 11"/>
          <p:cNvSpPr/>
          <p:nvPr/>
        </p:nvSpPr>
        <p:spPr>
          <a:xfrm>
            <a:off x="5629320" y="4143240"/>
            <a:ext cx="785880" cy="714600"/>
          </a:xfrm>
          <a:prstGeom prst="ellipse">
            <a:avLst/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Mẹ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3" name="Oval 12"/>
          <p:cNvSpPr/>
          <p:nvPr/>
        </p:nvSpPr>
        <p:spPr>
          <a:xfrm>
            <a:off x="2986200" y="3071880"/>
            <a:ext cx="785880" cy="714240"/>
          </a:xfrm>
          <a:prstGeom prst="ellipse">
            <a:avLst/>
          </a:prstGeom>
          <a:solidFill>
            <a:srgbClr val="FBF4D9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Anh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4" name="Oval 13"/>
          <p:cNvSpPr/>
          <p:nvPr/>
        </p:nvSpPr>
        <p:spPr>
          <a:xfrm>
            <a:off x="4343400" y="2357280"/>
            <a:ext cx="785880" cy="714600"/>
          </a:xfrm>
          <a:prstGeom prst="ellipse">
            <a:avLst/>
          </a:prstGeom>
          <a:solidFill>
            <a:srgbClr val="FBF4D9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Chị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5" name="Oval 14"/>
          <p:cNvSpPr/>
          <p:nvPr/>
        </p:nvSpPr>
        <p:spPr>
          <a:xfrm>
            <a:off x="6129360" y="2286000"/>
            <a:ext cx="785880" cy="714240"/>
          </a:xfrm>
          <a:prstGeom prst="ellipse">
            <a:avLst/>
          </a:prstGeom>
          <a:solidFill>
            <a:srgbClr val="FBF4D9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Tôi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6" name="Oval 15"/>
          <p:cNvSpPr/>
          <p:nvPr/>
        </p:nvSpPr>
        <p:spPr>
          <a:xfrm>
            <a:off x="7343640" y="2857680"/>
            <a:ext cx="785880" cy="714240"/>
          </a:xfrm>
          <a:prstGeom prst="ellipse">
            <a:avLst/>
          </a:prstGeom>
          <a:solidFill>
            <a:srgbClr val="FBF4D9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em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Effect">
                      <p:stCondLst>
                        <p:cond delay="indefinite"/>
                      </p:stCondLst>
                      <p:childTnLst>
                        <p:par>
                          <p:cTn id="2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/>
        </p:blipFill>
        <p:spPr>
          <a:xfrm>
            <a:off x="4041720" y="5888160"/>
            <a:ext cx="3194280" cy="860400"/>
          </a:xfrm>
          <a:prstGeom prst="rect">
            <a:avLst/>
          </a:prstGeom>
          <a:ln w="0">
            <a:noFill/>
          </a:ln>
        </p:spPr>
      </p:pic>
      <p:grpSp>
        <p:nvGrpSpPr>
          <p:cNvPr id="71" name="AutoShape 17"/>
          <p:cNvGrpSpPr/>
          <p:nvPr/>
        </p:nvGrpSpPr>
        <p:grpSpPr>
          <a:xfrm>
            <a:off x="542880" y="-49320"/>
            <a:ext cx="9996480" cy="1384560"/>
            <a:chOff x="542880" y="-49320"/>
            <a:chExt cx="999648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/>
          </p:blipFill>
          <p:spPr>
            <a:xfrm>
              <a:off x="542880" y="-49320"/>
              <a:ext cx="999648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3" name="Freeform 72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Text Box 26"/>
          <p:cNvSpPr/>
          <p:nvPr/>
        </p:nvSpPr>
        <p:spPr>
          <a:xfrm>
            <a:off x="985680" y="201600"/>
            <a:ext cx="9109080" cy="703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Điền từ còn thiếu vào câu hát sau?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Freeform 149"/>
                  <p:cNvGrpSpPr/>
                  <p:nvPr/>
                </p:nvGrpSpPr>
                <p:grpSpPr>
                  <a:xfrm>
                    <a:off x="9173520" y="1553760"/>
                    <a:ext cx="173880" cy="93240"/>
                    <a:chOff x="9173520" y="1553760"/>
                    <a:chExt cx="173880" cy="9324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9173520" y="1553760"/>
                      <a:ext cx="17388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3" name="Freeform 82"/>
                    <p:cNvSpPr/>
                    <p:nvPr/>
                  </p:nvSpPr>
                  <p:spPr>
                    <a:xfrm>
                      <a:off x="9183240" y="1566360"/>
                      <a:ext cx="15480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Freeform 191"/>
                  <p:cNvSpPr/>
                  <p:nvPr/>
                </p:nvSpPr>
                <p:spPr>
                  <a:xfrm>
                    <a:off x="8903160" y="1296720"/>
                    <a:ext cx="45576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Freeform 149"/>
                  <p:cNvGrpSpPr/>
                  <p:nvPr/>
                </p:nvGrpSpPr>
                <p:grpSpPr>
                  <a:xfrm>
                    <a:off x="8813160" y="1553760"/>
                    <a:ext cx="183600" cy="93240"/>
                    <a:chOff x="8813160" y="1553760"/>
                    <a:chExt cx="183600" cy="9324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813160" y="1553760"/>
                      <a:ext cx="1836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8825760" y="1566360"/>
                      <a:ext cx="15840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Freeform 191"/>
                  <p:cNvSpPr/>
                  <p:nvPr/>
                </p:nvSpPr>
                <p:spPr>
                  <a:xfrm>
                    <a:off x="8579160" y="1296720"/>
                    <a:ext cx="45864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Freeform 149"/>
                  <p:cNvGrpSpPr/>
                  <p:nvPr/>
                </p:nvGrpSpPr>
                <p:grpSpPr>
                  <a:xfrm>
                    <a:off x="8504280" y="1553760"/>
                    <a:ext cx="167400" cy="93240"/>
                    <a:chOff x="8504280" y="1553760"/>
                    <a:chExt cx="167400" cy="9324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504280" y="1553760"/>
                      <a:ext cx="1674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8513280" y="1566360"/>
                      <a:ext cx="1490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Freeform 191"/>
                  <p:cNvSpPr/>
                  <p:nvPr/>
                </p:nvSpPr>
                <p:spPr>
                  <a:xfrm>
                    <a:off x="8249400" y="1296720"/>
                    <a:ext cx="45576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Freeform 149"/>
                  <p:cNvGrpSpPr/>
                  <p:nvPr/>
                </p:nvGrpSpPr>
                <p:grpSpPr>
                  <a:xfrm>
                    <a:off x="8193600" y="1553760"/>
                    <a:ext cx="184320" cy="93240"/>
                    <a:chOff x="8193600" y="1553760"/>
                    <a:chExt cx="184320" cy="9324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193600" y="1553760"/>
                      <a:ext cx="18432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8205840" y="1566360"/>
                      <a:ext cx="159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Freeform 191"/>
                  <p:cNvSpPr/>
                  <p:nvPr/>
                </p:nvSpPr>
                <p:spPr>
                  <a:xfrm>
                    <a:off x="7922160" y="1296720"/>
                    <a:ext cx="44136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Freeform 149"/>
                  <p:cNvGrpSpPr/>
                  <p:nvPr/>
                </p:nvGrpSpPr>
                <p:grpSpPr>
                  <a:xfrm>
                    <a:off x="7860240" y="1553760"/>
                    <a:ext cx="172800" cy="93240"/>
                    <a:chOff x="7860240" y="1553760"/>
                    <a:chExt cx="172800" cy="9324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860240" y="1553760"/>
                      <a:ext cx="1728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3" name="Freeform 102"/>
                    <p:cNvSpPr/>
                    <p:nvPr/>
                  </p:nvSpPr>
                  <p:spPr>
                    <a:xfrm>
                      <a:off x="7869240" y="1566360"/>
                      <a:ext cx="15408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Freeform 191"/>
                  <p:cNvSpPr/>
                  <p:nvPr/>
                </p:nvSpPr>
                <p:spPr>
                  <a:xfrm>
                    <a:off x="7598520" y="1296720"/>
                    <a:ext cx="45576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Freeform 149"/>
                  <p:cNvGrpSpPr/>
                  <p:nvPr/>
                </p:nvGrpSpPr>
                <p:grpSpPr>
                  <a:xfrm>
                    <a:off x="7523280" y="1554840"/>
                    <a:ext cx="198000" cy="91800"/>
                    <a:chOff x="7523280" y="1554840"/>
                    <a:chExt cx="198000" cy="9180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7523280" y="1554840"/>
                      <a:ext cx="1980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8" name="Freeform 107"/>
                    <p:cNvSpPr/>
                    <p:nvPr/>
                  </p:nvSpPr>
                  <p:spPr>
                    <a:xfrm>
                      <a:off x="7536240" y="1567440"/>
                      <a:ext cx="171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Freeform 191"/>
                  <p:cNvSpPr/>
                  <p:nvPr/>
                </p:nvSpPr>
                <p:spPr>
                  <a:xfrm>
                    <a:off x="7265520" y="1293840"/>
                    <a:ext cx="4194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Freeform 149"/>
                  <p:cNvGrpSpPr/>
                  <p:nvPr/>
                </p:nvGrpSpPr>
                <p:grpSpPr>
                  <a:xfrm>
                    <a:off x="7204680" y="1554840"/>
                    <a:ext cx="159480" cy="91800"/>
                    <a:chOff x="7204680" y="1554840"/>
                    <a:chExt cx="159480" cy="9180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20468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3" name="Freeform 112"/>
                    <p:cNvSpPr/>
                    <p:nvPr/>
                  </p:nvSpPr>
                  <p:spPr>
                    <a:xfrm>
                      <a:off x="721296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Freeform 149"/>
                  <p:cNvGrpSpPr/>
                  <p:nvPr/>
                </p:nvGrpSpPr>
                <p:grpSpPr>
                  <a:xfrm>
                    <a:off x="6859080" y="1554840"/>
                    <a:ext cx="156240" cy="91800"/>
                    <a:chOff x="6859080" y="1554840"/>
                    <a:chExt cx="156240" cy="9180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85908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8" name="Freeform 117"/>
                    <p:cNvSpPr/>
                    <p:nvPr/>
                  </p:nvSpPr>
                  <p:spPr>
                    <a:xfrm>
                      <a:off x="686916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Freeform 149"/>
                  <p:cNvGrpSpPr/>
                  <p:nvPr/>
                </p:nvGrpSpPr>
                <p:grpSpPr>
                  <a:xfrm>
                    <a:off x="6558120" y="1554840"/>
                    <a:ext cx="185400" cy="91800"/>
                    <a:chOff x="6558120" y="1554840"/>
                    <a:chExt cx="185400" cy="9180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558120" y="1554840"/>
                      <a:ext cx="185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3" name="Freeform 122"/>
                    <p:cNvSpPr/>
                    <p:nvPr/>
                  </p:nvSpPr>
                  <p:spPr>
                    <a:xfrm>
                      <a:off x="6567480" y="1567440"/>
                      <a:ext cx="1652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Freeform 191"/>
                  <p:cNvSpPr/>
                  <p:nvPr/>
                </p:nvSpPr>
                <p:spPr>
                  <a:xfrm>
                    <a:off x="6287760" y="1293840"/>
                    <a:ext cx="4334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Freeform 149"/>
                  <p:cNvGrpSpPr/>
                  <p:nvPr/>
                </p:nvGrpSpPr>
                <p:grpSpPr>
                  <a:xfrm>
                    <a:off x="6212880" y="1554840"/>
                    <a:ext cx="206640" cy="91800"/>
                    <a:chOff x="6212880" y="1554840"/>
                    <a:chExt cx="206640" cy="9180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212880" y="1554840"/>
                      <a:ext cx="2066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6226200" y="1567440"/>
                      <a:ext cx="178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Freeform 191"/>
                  <p:cNvSpPr/>
                  <p:nvPr/>
                </p:nvSpPr>
                <p:spPr>
                  <a:xfrm>
                    <a:off x="5963760" y="1293840"/>
                    <a:ext cx="4410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Freeform 149"/>
                  <p:cNvGrpSpPr/>
                  <p:nvPr/>
                </p:nvGrpSpPr>
                <p:grpSpPr>
                  <a:xfrm>
                    <a:off x="5890680" y="1554840"/>
                    <a:ext cx="201960" cy="91800"/>
                    <a:chOff x="5890680" y="1554840"/>
                    <a:chExt cx="201960" cy="9180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890680" y="1554840"/>
                      <a:ext cx="2019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3" name="Freeform 132"/>
                    <p:cNvSpPr/>
                    <p:nvPr/>
                  </p:nvSpPr>
                  <p:spPr>
                    <a:xfrm>
                      <a:off x="5900760" y="1567440"/>
                      <a:ext cx="180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Freeform 191"/>
                  <p:cNvSpPr/>
                  <p:nvPr/>
                </p:nvSpPr>
                <p:spPr>
                  <a:xfrm>
                    <a:off x="5636880" y="1293840"/>
                    <a:ext cx="4021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5608800" y="1552320"/>
                    <a:ext cx="208080" cy="93960"/>
                    <a:chOff x="5608800" y="1552320"/>
                    <a:chExt cx="208080" cy="9396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5608800" y="1552320"/>
                      <a:ext cx="20808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5623200" y="1564560"/>
                      <a:ext cx="17964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361120" y="1296360"/>
                    <a:ext cx="4374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308560" y="1552320"/>
                    <a:ext cx="187200" cy="93960"/>
                    <a:chOff x="5308560" y="1552320"/>
                    <a:chExt cx="187200" cy="9396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308560" y="1552320"/>
                      <a:ext cx="18720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318640" y="1564560"/>
                      <a:ext cx="16668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037120" y="1296360"/>
                    <a:ext cx="3790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Freeform 149"/>
                  <p:cNvGrpSpPr/>
                  <p:nvPr/>
                </p:nvGrpSpPr>
                <p:grpSpPr>
                  <a:xfrm>
                    <a:off x="4989240" y="1552320"/>
                    <a:ext cx="173880" cy="93960"/>
                    <a:chOff x="4989240" y="1552320"/>
                    <a:chExt cx="173880" cy="9396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989240" y="1552320"/>
                      <a:ext cx="17388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9" name="Freeform 148"/>
                    <p:cNvSpPr/>
                    <p:nvPr/>
                  </p:nvSpPr>
                  <p:spPr>
                    <a:xfrm>
                      <a:off x="5001120" y="1564560"/>
                      <a:ext cx="15012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Freeform 191"/>
                  <p:cNvSpPr/>
                  <p:nvPr/>
                </p:nvSpPr>
                <p:spPr>
                  <a:xfrm>
                    <a:off x="4707360" y="1296360"/>
                    <a:ext cx="4528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Freeform 149"/>
                  <p:cNvGrpSpPr/>
                  <p:nvPr/>
                </p:nvGrpSpPr>
                <p:grpSpPr>
                  <a:xfrm>
                    <a:off x="4655520" y="1552320"/>
                    <a:ext cx="180360" cy="93960"/>
                    <a:chOff x="4655520" y="1552320"/>
                    <a:chExt cx="180360" cy="9396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655520" y="1552320"/>
                      <a:ext cx="18036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4" name="Freeform 153"/>
                    <p:cNvSpPr/>
                    <p:nvPr/>
                  </p:nvSpPr>
                  <p:spPr>
                    <a:xfrm>
                      <a:off x="4665240" y="1564560"/>
                      <a:ext cx="16056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Freeform 191"/>
                  <p:cNvSpPr/>
                  <p:nvPr/>
                </p:nvSpPr>
                <p:spPr>
                  <a:xfrm>
                    <a:off x="4380120" y="1296360"/>
                    <a:ext cx="4093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Freeform 149"/>
                  <p:cNvGrpSpPr/>
                  <p:nvPr/>
                </p:nvGrpSpPr>
                <p:grpSpPr>
                  <a:xfrm>
                    <a:off x="4324320" y="1552320"/>
                    <a:ext cx="187920" cy="93960"/>
                    <a:chOff x="4324320" y="1552320"/>
                    <a:chExt cx="187920" cy="9396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324320" y="1552320"/>
                      <a:ext cx="18792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9" name="Freeform 158"/>
                    <p:cNvSpPr/>
                    <p:nvPr/>
                  </p:nvSpPr>
                  <p:spPr>
                    <a:xfrm>
                      <a:off x="4336920" y="1564560"/>
                      <a:ext cx="16200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Freeform 191"/>
                  <p:cNvSpPr/>
                  <p:nvPr/>
                </p:nvSpPr>
                <p:spPr>
                  <a:xfrm>
                    <a:off x="4056480" y="1296360"/>
                    <a:ext cx="4143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Freeform 149"/>
                  <p:cNvGrpSpPr/>
                  <p:nvPr/>
                </p:nvGrpSpPr>
                <p:grpSpPr>
                  <a:xfrm>
                    <a:off x="4011840" y="1553400"/>
                    <a:ext cx="167400" cy="92880"/>
                    <a:chOff x="4011840" y="1553400"/>
                    <a:chExt cx="167400" cy="9288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011840" y="1553400"/>
                      <a:ext cx="1674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4" name="Freeform 163"/>
                    <p:cNvSpPr/>
                    <p:nvPr/>
                  </p:nvSpPr>
                  <p:spPr>
                    <a:xfrm>
                      <a:off x="4020480" y="1565640"/>
                      <a:ext cx="1490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Freeform 191"/>
                  <p:cNvSpPr/>
                  <p:nvPr/>
                </p:nvSpPr>
                <p:spPr>
                  <a:xfrm>
                    <a:off x="3723480" y="1293840"/>
                    <a:ext cx="3675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Freeform 149"/>
                  <p:cNvGrpSpPr/>
                  <p:nvPr/>
                </p:nvGrpSpPr>
                <p:grpSpPr>
                  <a:xfrm>
                    <a:off x="3662280" y="1553400"/>
                    <a:ext cx="190080" cy="92880"/>
                    <a:chOff x="3662280" y="1553400"/>
                    <a:chExt cx="190080" cy="9288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662280" y="1553400"/>
                      <a:ext cx="190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9" name="Freeform 168"/>
                    <p:cNvSpPr/>
                    <p:nvPr/>
                  </p:nvSpPr>
                  <p:spPr>
                    <a:xfrm>
                      <a:off x="3674880" y="1565640"/>
                      <a:ext cx="1641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Freeform 191"/>
                  <p:cNvSpPr/>
                  <p:nvPr/>
                </p:nvSpPr>
                <p:spPr>
                  <a:xfrm>
                    <a:off x="3396600" y="1293840"/>
                    <a:ext cx="393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Freeform 149"/>
                  <p:cNvGrpSpPr/>
                  <p:nvPr/>
                </p:nvGrpSpPr>
                <p:grpSpPr>
                  <a:xfrm>
                    <a:off x="3343320" y="1553400"/>
                    <a:ext cx="185040" cy="92880"/>
                    <a:chOff x="3343320" y="1553400"/>
                    <a:chExt cx="185040" cy="9288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343320" y="1553400"/>
                      <a:ext cx="1850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4" name="Freeform 173"/>
                    <p:cNvSpPr/>
                    <p:nvPr/>
                  </p:nvSpPr>
                  <p:spPr>
                    <a:xfrm>
                      <a:off x="3352680" y="1565640"/>
                      <a:ext cx="1648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Freeform 191"/>
                  <p:cNvSpPr/>
                  <p:nvPr/>
                </p:nvSpPr>
                <p:spPr>
                  <a:xfrm>
                    <a:off x="3072600" y="1293840"/>
                    <a:ext cx="4032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Freeform 149"/>
                  <p:cNvGrpSpPr/>
                  <p:nvPr/>
                </p:nvGrpSpPr>
                <p:grpSpPr>
                  <a:xfrm>
                    <a:off x="3033000" y="1553400"/>
                    <a:ext cx="168480" cy="92880"/>
                    <a:chOff x="3033000" y="1553400"/>
                    <a:chExt cx="168480" cy="9288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033000" y="1553400"/>
                      <a:ext cx="168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9" name="Freeform 178"/>
                    <p:cNvSpPr/>
                    <p:nvPr/>
                  </p:nvSpPr>
                  <p:spPr>
                    <a:xfrm>
                      <a:off x="3043800" y="1565640"/>
                      <a:ext cx="1454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Freeform 191"/>
                  <p:cNvSpPr/>
                  <p:nvPr/>
                </p:nvSpPr>
                <p:spPr>
                  <a:xfrm>
                    <a:off x="2745720" y="1293840"/>
                    <a:ext cx="4334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Freeform 149"/>
                  <p:cNvGrpSpPr/>
                  <p:nvPr/>
                </p:nvGrpSpPr>
                <p:grpSpPr>
                  <a:xfrm>
                    <a:off x="2715120" y="1553400"/>
                    <a:ext cx="162360" cy="92880"/>
                    <a:chOff x="2715120" y="1553400"/>
                    <a:chExt cx="162360" cy="9288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715120" y="1553400"/>
                      <a:ext cx="1623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4" name="Freeform 183"/>
                    <p:cNvSpPr/>
                    <p:nvPr/>
                  </p:nvSpPr>
                  <p:spPr>
                    <a:xfrm>
                      <a:off x="2723040" y="1565640"/>
                      <a:ext cx="144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Freeform 191"/>
                  <p:cNvSpPr/>
                  <p:nvPr/>
                </p:nvSpPr>
                <p:spPr>
                  <a:xfrm>
                    <a:off x="2421720" y="1293840"/>
                    <a:ext cx="4366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Freeform 149"/>
                  <p:cNvGrpSpPr/>
                  <p:nvPr/>
                </p:nvGrpSpPr>
                <p:grpSpPr>
                  <a:xfrm>
                    <a:off x="2373840" y="1553400"/>
                    <a:ext cx="176760" cy="92880"/>
                    <a:chOff x="2373840" y="1553400"/>
                    <a:chExt cx="176760" cy="9288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2373840" y="1553400"/>
                      <a:ext cx="1767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9" name="Freeform 188"/>
                    <p:cNvSpPr/>
                    <p:nvPr/>
                  </p:nvSpPr>
                  <p:spPr>
                    <a:xfrm>
                      <a:off x="2385000" y="1565640"/>
                      <a:ext cx="1526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Freeform 191"/>
                  <p:cNvSpPr/>
                  <p:nvPr/>
                </p:nvSpPr>
                <p:spPr>
                  <a:xfrm>
                    <a:off x="2094840" y="1293840"/>
                    <a:ext cx="4132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99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0" name="Text Box 26"/>
          <p:cNvSpPr/>
          <p:nvPr/>
        </p:nvSpPr>
        <p:spPr>
          <a:xfrm>
            <a:off x="1986120" y="2438400"/>
            <a:ext cx="7358040" cy="228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Ba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cây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nến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vàng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Mẹ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cây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nến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xanh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, con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cây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nến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hồng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ba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ngọn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nến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lung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linh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thắp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sáng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một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“................”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tro chơi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111400" y="167649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30200" y="1047600"/>
            <a:ext cx="10144080" cy="457200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43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Tiết</a:t>
            </a:r>
            <a:r>
              <a:rPr kumimoji="0" lang="en-US" sz="32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2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27</a:t>
            </a:r>
            <a:endParaRPr kumimoji="0" lang="en-US" sz="3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44" name="Text Box 9"/>
          <p:cNvSpPr/>
          <p:nvPr/>
        </p:nvSpPr>
        <p:spPr>
          <a:xfrm>
            <a:off x="557280" y="1071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1" i="0" u="none" strike="noStrike" kern="1200" cap="none" spc="-1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Học hát:</a:t>
            </a: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45" name="Text Box 10"/>
          <p:cNvSpPr/>
          <p:nvPr/>
        </p:nvSpPr>
        <p:spPr>
          <a:xfrm>
            <a:off x="1128600" y="1428840"/>
            <a:ext cx="45007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749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CÂY GIA ĐÌNH</a:t>
            </a:r>
            <a:endParaRPr kumimoji="0" lang="en-US" sz="2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46" name="Text Box 9"/>
          <p:cNvSpPr/>
          <p:nvPr/>
        </p:nvSpPr>
        <p:spPr>
          <a:xfrm>
            <a:off x="557280" y="192888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1" i="0" u="none" strike="noStrike" kern="1200" cap="none" spc="-1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Vận dụng sáng tạo:</a:t>
            </a: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47" name="Text Box 10"/>
          <p:cNvSpPr/>
          <p:nvPr/>
        </p:nvSpPr>
        <p:spPr>
          <a:xfrm>
            <a:off x="985680" y="2428920"/>
            <a:ext cx="492948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749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GÓC ÂM NHẠC</a:t>
            </a:r>
            <a:endParaRPr kumimoji="0" lang="en-US" sz="2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8307134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30200" y="1047600"/>
            <a:ext cx="10144080" cy="4572000"/>
          </a:xfrm>
          <a:prstGeom prst="rect">
            <a:avLst/>
          </a:prstGeom>
          <a:ln w="0">
            <a:noFill/>
          </a:ln>
        </p:spPr>
      </p:pic>
      <p:sp>
        <p:nvSpPr>
          <p:cNvPr id="203" name="Text Box 9"/>
          <p:cNvSpPr/>
          <p:nvPr/>
        </p:nvSpPr>
        <p:spPr>
          <a:xfrm>
            <a:off x="1914480" y="142920"/>
            <a:ext cx="14288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Hát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4" name="Text Box 10"/>
          <p:cNvSpPr/>
          <p:nvPr/>
        </p:nvSpPr>
        <p:spPr>
          <a:xfrm>
            <a:off x="1057320" y="114300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CÂY GIA ĐÌNH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5" name="Rectangle 3"/>
          <p:cNvSpPr/>
          <p:nvPr/>
        </p:nvSpPr>
        <p:spPr>
          <a:xfrm>
            <a:off x="4629240" y="1785960"/>
            <a:ext cx="328608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Quỳnh Hợp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 thơ: Nguyễn Thị Mai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5" descr="D:\GIÁO ÁN 1 2020-2021\HÌNH SOẠN GIÁO ÁN\Học hát\CAY GIA ĐÌNH\Cây gia đình - Copy - Copy (2).jpg"/>
          <p:cNvPicPr/>
          <p:nvPr/>
        </p:nvPicPr>
        <p:blipFill>
          <a:blip r:embed="rId2">
            <a:biLevel thresh="50000"/>
          </a:blip>
          <a:srcRect r="3432" b="8175"/>
          <a:stretch/>
        </p:blipFill>
        <p:spPr>
          <a:xfrm>
            <a:off x="98568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207" name="Rectangle 3"/>
          <p:cNvSpPr/>
          <p:nvPr/>
        </p:nvSpPr>
        <p:spPr>
          <a:xfrm>
            <a:off x="55728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Rectangle 3"/>
          <p:cNvSpPr/>
          <p:nvPr/>
        </p:nvSpPr>
        <p:spPr>
          <a:xfrm>
            <a:off x="55728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Rectangle 4"/>
          <p:cNvSpPr/>
          <p:nvPr/>
        </p:nvSpPr>
        <p:spPr>
          <a:xfrm>
            <a:off x="700200" y="2071800"/>
            <a:ext cx="9783720" cy="422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Hoa thơm là mẹ. Quả ngọt là con.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Lá cành là bố đan che bóng tròn.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Ông bà là gốc. Rễ ôm đất lành.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Rễ bền gốc vững. Cây đời thêm xanh.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7"/>
          <p:cNvSpPr/>
          <p:nvPr/>
        </p:nvSpPr>
        <p:spPr>
          <a:xfrm>
            <a:off x="3529233" y="714240"/>
            <a:ext cx="3858898" cy="7311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CÂY GIA ĐÌNH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Rectangle 10"/>
          <p:cNvSpPr/>
          <p:nvPr/>
        </p:nvSpPr>
        <p:spPr>
          <a:xfrm>
            <a:off x="6179400" y="1285920"/>
            <a:ext cx="3370320" cy="119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Quỳnh Hợp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 thơ: Nguyễn Thị Mai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11" descr="14"/>
          <p:cNvPicPr/>
          <p:nvPr/>
        </p:nvPicPr>
        <p:blipFill>
          <a:blip r:embed="rId2"/>
          <a:srcRect l="11783" t="6992" r="31020" b="1254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9" descr="D:\GIÁO ÁN 1 2020-2021\HÌNH SOẠN GIÁO ÁN\Học hát\CAY GIA ĐÌNH\2.png"/>
          <p:cNvPicPr/>
          <p:nvPr/>
        </p:nvPicPr>
        <p:blipFill>
          <a:blip r:embed="rId3">
            <a:lum contrast="30000"/>
          </a:blip>
          <a:stretch/>
        </p:blipFill>
        <p:spPr>
          <a:xfrm>
            <a:off x="430200" y="2714760"/>
            <a:ext cx="10144080" cy="3143160"/>
          </a:xfrm>
          <a:prstGeom prst="rect">
            <a:avLst/>
          </a:prstGeom>
          <a:ln w="0">
            <a:noFill/>
          </a:ln>
        </p:spPr>
      </p:pic>
      <p:sp>
        <p:nvSpPr>
          <p:cNvPr id="217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8" name="Rectangle 6"/>
          <p:cNvSpPr/>
          <p:nvPr/>
        </p:nvSpPr>
        <p:spPr>
          <a:xfrm>
            <a:off x="557280" y="17316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9" name="Picture 8" descr="D:\GIÁO ÁN 1 2020-2021\HÌNH SOẠN GIÁO ÁN\Học hát\CAY GIA ĐÌNH\C1.jpg"/>
          <p:cNvPicPr/>
          <p:nvPr/>
        </p:nvPicPr>
        <p:blipFill>
          <a:blip r:embed="rId4"/>
          <a:srcRect r="3836" b="16764"/>
          <a:stretch/>
        </p:blipFill>
        <p:spPr>
          <a:xfrm>
            <a:off x="628560" y="1214280"/>
            <a:ext cx="9620280" cy="1428840"/>
          </a:xfrm>
          <a:prstGeom prst="rect">
            <a:avLst/>
          </a:prstGeom>
          <a:ln w="0">
            <a:noFill/>
          </a:ln>
        </p:spPr>
      </p:pic>
      <p:sp>
        <p:nvSpPr>
          <p:cNvPr id="220" name="Rectangle 3"/>
          <p:cNvSpPr/>
          <p:nvPr/>
        </p:nvSpPr>
        <p:spPr>
          <a:xfrm>
            <a:off x="4486320" y="71424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11" descr="14"/>
          <p:cNvPicPr/>
          <p:nvPr/>
        </p:nvPicPr>
        <p:blipFill>
          <a:blip r:embed="rId2"/>
          <a:srcRect l="11783" t="6992" r="31020" b="1254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Rectangle 6"/>
          <p:cNvSpPr/>
          <p:nvPr/>
        </p:nvSpPr>
        <p:spPr>
          <a:xfrm>
            <a:off x="557280" y="17316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4" name="Picture 3" descr="D:\GIÁO ÁN 1 2020-2021\HÌNH SOẠN GIÁO ÁN\Học hát\CAY GIA ĐÌNH\3.png"/>
          <p:cNvPicPr/>
          <p:nvPr/>
        </p:nvPicPr>
        <p:blipFill>
          <a:blip r:embed="rId3"/>
          <a:stretch/>
        </p:blipFill>
        <p:spPr>
          <a:xfrm>
            <a:off x="430200" y="2643120"/>
            <a:ext cx="10144080" cy="317520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2" descr="D:\GIÁO ÁN 1 2020-2021\HÌNH SOẠN GIÁO ÁN\Học hát\CAY GIA ĐÌNH\C2.jpg"/>
          <p:cNvPicPr/>
          <p:nvPr/>
        </p:nvPicPr>
        <p:blipFill>
          <a:blip r:embed="rId4"/>
          <a:srcRect r="2691" b="11755"/>
          <a:stretch/>
        </p:blipFill>
        <p:spPr>
          <a:xfrm>
            <a:off x="628560" y="1214280"/>
            <a:ext cx="9523440" cy="1357560"/>
          </a:xfrm>
          <a:prstGeom prst="rect">
            <a:avLst/>
          </a:prstGeom>
          <a:ln w="0">
            <a:noFill/>
          </a:ln>
        </p:spPr>
      </p:pic>
      <p:sp>
        <p:nvSpPr>
          <p:cNvPr id="226" name="Rectangle 3"/>
          <p:cNvSpPr/>
          <p:nvPr/>
        </p:nvSpPr>
        <p:spPr>
          <a:xfrm>
            <a:off x="4486320" y="71424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7510</TotalTime>
  <Words>222</Words>
  <Application>Microsoft Office PowerPoint</Application>
  <PresentationFormat>Custom</PresentationFormat>
  <Paragraphs>61</Paragraphs>
  <Slides>22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TAM</cp:lastModifiedBy>
  <cp:revision>643</cp:revision>
  <dcterms:created xsi:type="dcterms:W3CDTF">2010-04-30T20:19:48Z</dcterms:created>
  <dcterms:modified xsi:type="dcterms:W3CDTF">2026-03-16T13:07:22Z</dcterms:modified>
  <dc:language>en-US</dc:language>
</cp:coreProperties>
</file>