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1028" r:id="rId2"/>
    <p:sldId id="1029" r:id="rId3"/>
    <p:sldId id="1030" r:id="rId4"/>
    <p:sldId id="1031" r:id="rId5"/>
    <p:sldId id="1034" r:id="rId6"/>
    <p:sldId id="1010" r:id="rId7"/>
    <p:sldId id="1011" r:id="rId8"/>
    <p:sldId id="1019" r:id="rId9"/>
    <p:sldId id="1009" r:id="rId10"/>
    <p:sldId id="1014" r:id="rId11"/>
    <p:sldId id="1015" r:id="rId12"/>
    <p:sldId id="1016" r:id="rId13"/>
    <p:sldId id="1017" r:id="rId14"/>
    <p:sldId id="1035" r:id="rId15"/>
    <p:sldId id="1020" r:id="rId16"/>
    <p:sldId id="103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672F6F-271A-4E29-BA66-AE72DB5D2072}">
          <p14:sldIdLst/>
        </p14:section>
        <p14:section name="Default Section" id="{3FE2EB0F-6D2D-48D0-8D5F-778B15A80266}">
          <p14:sldIdLst/>
        </p14:section>
        <p14:section name="Untitled Section" id="{684F6D74-326A-40AB-B802-30D745D1CEE6}">
          <p14:sldIdLst/>
        </p14:section>
        <p14:section name="Default Section" id="{CFA19AB3-1120-468B-AA53-7F97E5B4F4CE}">
          <p14:sldIdLst/>
        </p14:section>
        <p14:section name="Untitled Section" id="{17E31E07-B5FF-4E3B-8A15-1A88423F3265}">
          <p14:sldIdLst/>
        </p14:section>
        <p14:section name="Default Section" id="{EF6C8ACC-E268-46E4-B294-A36AC2C20210}">
          <p14:sldIdLst>
            <p14:sldId id="1028"/>
            <p14:sldId id="1029"/>
            <p14:sldId id="1030"/>
            <p14:sldId id="1031"/>
            <p14:sldId id="1034"/>
            <p14:sldId id="1010"/>
            <p14:sldId id="1011"/>
            <p14:sldId id="1019"/>
            <p14:sldId id="1009"/>
            <p14:sldId id="1014"/>
            <p14:sldId id="1015"/>
            <p14:sldId id="1016"/>
            <p14:sldId id="1017"/>
            <p14:sldId id="1035"/>
            <p14:sldId id="1020"/>
            <p14:sldId id="1036"/>
          </p14:sldIdLst>
        </p14:section>
        <p14:section name="Untitled Section" id="{2A04DA18-30A7-47A8-A315-BC153F2EAAA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3" d="100"/>
          <a:sy n="63" d="100"/>
        </p:scale>
        <p:origin x="732"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9BD4A7-2905-4260-823A-1F72D1C344A1}" type="datetimeFigureOut">
              <a:rPr lang="en-US" smtClean="0"/>
              <a:t>3/28/2026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5F6746-DBA5-4537-89D4-6C155067BFE7}" type="slidenum">
              <a:rPr lang="en-US" smtClean="0"/>
              <a:t>‹#›</a:t>
            </a:fld>
            <a:endParaRPr lang="en-US"/>
          </a:p>
        </p:txBody>
      </p:sp>
    </p:spTree>
    <p:extLst>
      <p:ext uri="{BB962C8B-B14F-4D97-AF65-F5344CB8AC3E}">
        <p14:creationId xmlns:p14="http://schemas.microsoft.com/office/powerpoint/2010/main" val="278059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134520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10</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12</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14</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16</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6</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353455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7D09-0806-4397-BC56-0F38CF9AFE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497766-B0EA-4D7C-8E55-41125A5A5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08DF99-228A-4A14-BF6D-8283B05CFB66}"/>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5" name="Footer Placeholder 4">
            <a:extLst>
              <a:ext uri="{FF2B5EF4-FFF2-40B4-BE49-F238E27FC236}">
                <a16:creationId xmlns:a16="http://schemas.microsoft.com/office/drawing/2014/main" id="{8AE43F6B-7977-45C1-A093-273BBA5AB8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86FC9F-78CF-4B84-A7FA-45FE84CBA5A5}"/>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1258303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BEFF8-998A-4036-92EF-4FB8E2E5F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E25E14-94C5-4DB2-AFCD-CC019A8984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27E84E-A35C-40E4-9902-0ACCF6EDEDDD}"/>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5" name="Footer Placeholder 4">
            <a:extLst>
              <a:ext uri="{FF2B5EF4-FFF2-40B4-BE49-F238E27FC236}">
                <a16:creationId xmlns:a16="http://schemas.microsoft.com/office/drawing/2014/main" id="{55F634AA-4BD9-4354-AAE8-61B71C42FA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31ABB5-FF42-499B-A105-D1A45A37A562}"/>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579856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82CA53-FCD2-42A9-A5E3-65B6AEE469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0CD34A-0277-46EB-8FD4-B5C85EEA0E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A405E2-0487-4FB4-9CC6-37FD14C07B68}"/>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5" name="Footer Placeholder 4">
            <a:extLst>
              <a:ext uri="{FF2B5EF4-FFF2-40B4-BE49-F238E27FC236}">
                <a16:creationId xmlns:a16="http://schemas.microsoft.com/office/drawing/2014/main" id="{CDEE523C-561A-4723-859A-A7085344C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47379-B71F-4FBC-BA2A-FF9A0C7E16FB}"/>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242035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48B3-F6C0-42BC-A89F-A2693A16B7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AD11D-EB49-4222-91C2-C75A6AE6CA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0EDA96-29BB-4258-8184-D9E1C167908F}"/>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5" name="Footer Placeholder 4">
            <a:extLst>
              <a:ext uri="{FF2B5EF4-FFF2-40B4-BE49-F238E27FC236}">
                <a16:creationId xmlns:a16="http://schemas.microsoft.com/office/drawing/2014/main" id="{DB15D211-D27F-4EB8-B676-A727A6F4F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D3EFE-8E7A-4AB6-B9F1-5D43C3F72B50}"/>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7882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C7FA4-FA4C-46DE-9E2A-77E8690468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BD02B-78B6-4E86-830F-F1230AEB0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D014E7-7620-4269-9393-B08FF82B0311}"/>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5" name="Footer Placeholder 4">
            <a:extLst>
              <a:ext uri="{FF2B5EF4-FFF2-40B4-BE49-F238E27FC236}">
                <a16:creationId xmlns:a16="http://schemas.microsoft.com/office/drawing/2014/main" id="{2802DB69-4E58-49D3-9C56-FC81C72C2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0B4EA7-CF35-4090-933B-E4DD7C0CBF90}"/>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160693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E6224-BE82-4A1C-BEE5-44D934256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E2965-2346-42F8-A068-85596BC313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DBBB0-E237-441E-AD57-B81657DEA1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38CD93-F004-4884-88BC-B64242E3CF58}"/>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6" name="Footer Placeholder 5">
            <a:extLst>
              <a:ext uri="{FF2B5EF4-FFF2-40B4-BE49-F238E27FC236}">
                <a16:creationId xmlns:a16="http://schemas.microsoft.com/office/drawing/2014/main" id="{35583D01-BE3F-4BD8-8C4E-D5B55F4CE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7DE8A-14FE-4C07-BCAB-4BDA69662046}"/>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13861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84E8-86C3-4B18-8ECA-C0C3199CE6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DDA317-444B-4661-ABBB-F04F1FBAB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A19A3-51C3-46E7-AC75-96231A1ACD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BF408D-E268-43FA-83B6-6A7E2EBBC6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AB3A39-A2BA-4E24-AABF-75B544923C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F6330D-9CFB-4B6C-81D8-3746E3329255}"/>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8" name="Footer Placeholder 7">
            <a:extLst>
              <a:ext uri="{FF2B5EF4-FFF2-40B4-BE49-F238E27FC236}">
                <a16:creationId xmlns:a16="http://schemas.microsoft.com/office/drawing/2014/main" id="{AE1022C3-0CBA-4B41-9FEB-23049526F0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860DE5-25EA-4672-B171-1D20B15F2051}"/>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183409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EFD2-BC04-460C-B51D-D1D6EA1CCB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106C84-92C1-4545-B917-0A8C5E22E063}"/>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4" name="Footer Placeholder 3">
            <a:extLst>
              <a:ext uri="{FF2B5EF4-FFF2-40B4-BE49-F238E27FC236}">
                <a16:creationId xmlns:a16="http://schemas.microsoft.com/office/drawing/2014/main" id="{042A1385-E537-44C7-B21B-23F153E7DD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8A8553-3817-4E60-81F2-0A389C1831FE}"/>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194116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3B286-6E0D-40ED-A76C-099365A263F6}"/>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3" name="Footer Placeholder 2">
            <a:extLst>
              <a:ext uri="{FF2B5EF4-FFF2-40B4-BE49-F238E27FC236}">
                <a16:creationId xmlns:a16="http://schemas.microsoft.com/office/drawing/2014/main" id="{915C13EE-3639-4193-9D48-CD6CBF9B31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2CDE25-6A37-4D8A-973B-9199F6D3A6C1}"/>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538985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A1C6-8BC8-4EB9-85E5-142BC9A324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2CA725-54B5-41E4-8BE3-27D6B85DFB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51CB08-930B-4B18-8AB1-3458DB48E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B006A3-E49A-4490-A27B-623A085B0C8E}"/>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6" name="Footer Placeholder 5">
            <a:extLst>
              <a:ext uri="{FF2B5EF4-FFF2-40B4-BE49-F238E27FC236}">
                <a16:creationId xmlns:a16="http://schemas.microsoft.com/office/drawing/2014/main" id="{E92A6AE0-E39E-430C-BF26-EFACAFC083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2829F5-AA1B-4BFD-B7CC-9EA834B2A92D}"/>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3169983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94DC-9ED7-405A-9320-BDBA40E3DB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2AB3E4-0288-4855-B9D3-3DBA361D2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E6C949-3092-49CB-9175-77DCF59178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E8A2C0-C65B-4B88-87FD-26207800E778}"/>
              </a:ext>
            </a:extLst>
          </p:cNvPr>
          <p:cNvSpPr>
            <a:spLocks noGrp="1"/>
          </p:cNvSpPr>
          <p:nvPr>
            <p:ph type="dt" sz="half" idx="10"/>
          </p:nvPr>
        </p:nvSpPr>
        <p:spPr/>
        <p:txBody>
          <a:bodyPr/>
          <a:lstStyle/>
          <a:p>
            <a:fld id="{58BA6488-757A-4366-9D77-D57C9F1D4CB3}" type="datetimeFigureOut">
              <a:rPr lang="en-US" smtClean="0"/>
              <a:t>3/28/2026</a:t>
            </a:fld>
            <a:endParaRPr lang="en-US"/>
          </a:p>
        </p:txBody>
      </p:sp>
      <p:sp>
        <p:nvSpPr>
          <p:cNvPr id="6" name="Footer Placeholder 5">
            <a:extLst>
              <a:ext uri="{FF2B5EF4-FFF2-40B4-BE49-F238E27FC236}">
                <a16:creationId xmlns:a16="http://schemas.microsoft.com/office/drawing/2014/main" id="{058A9B1E-C807-45C8-A964-D0CEC1BA4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0F3A71-5C63-4400-A01B-43994B7B671D}"/>
              </a:ext>
            </a:extLst>
          </p:cNvPr>
          <p:cNvSpPr>
            <a:spLocks noGrp="1"/>
          </p:cNvSpPr>
          <p:nvPr>
            <p:ph type="sldNum" sz="quarter" idx="12"/>
          </p:nvPr>
        </p:nvSpPr>
        <p:spPr/>
        <p:txBody>
          <a:bodyPr/>
          <a:lstStyle/>
          <a:p>
            <a:fld id="{2861D994-F09D-49EF-A576-14A34D58175D}" type="slidenum">
              <a:rPr lang="en-US" smtClean="0"/>
              <a:t>‹#›</a:t>
            </a:fld>
            <a:endParaRPr lang="en-US"/>
          </a:p>
        </p:txBody>
      </p:sp>
    </p:spTree>
    <p:extLst>
      <p:ext uri="{BB962C8B-B14F-4D97-AF65-F5344CB8AC3E}">
        <p14:creationId xmlns:p14="http://schemas.microsoft.com/office/powerpoint/2010/main" val="155574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04BF7-981A-4070-9025-22568F380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7F9636-6255-4FB3-831D-725661918C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B20D2-1715-4466-9AB8-2B45178E6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A6488-757A-4366-9D77-D57C9F1D4CB3}" type="datetimeFigureOut">
              <a:rPr lang="en-US" smtClean="0"/>
              <a:t>3/28/2026</a:t>
            </a:fld>
            <a:endParaRPr lang="en-US"/>
          </a:p>
        </p:txBody>
      </p:sp>
      <p:sp>
        <p:nvSpPr>
          <p:cNvPr id="5" name="Footer Placeholder 4">
            <a:extLst>
              <a:ext uri="{FF2B5EF4-FFF2-40B4-BE49-F238E27FC236}">
                <a16:creationId xmlns:a16="http://schemas.microsoft.com/office/drawing/2014/main" id="{6AFD718A-8D7F-4126-A061-187C8E65D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08CC12-1B5B-4F92-8E78-51212A500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1D994-F09D-49EF-A576-14A34D58175D}" type="slidenum">
              <a:rPr lang="en-US" smtClean="0"/>
              <a:t>‹#›</a:t>
            </a:fld>
            <a:endParaRPr lang="en-US"/>
          </a:p>
        </p:txBody>
      </p:sp>
    </p:spTree>
    <p:extLst>
      <p:ext uri="{BB962C8B-B14F-4D97-AF65-F5344CB8AC3E}">
        <p14:creationId xmlns:p14="http://schemas.microsoft.com/office/powerpoint/2010/main" val="4035860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g"/><Relationship Id="rId10" Type="http://schemas.openxmlformats.org/officeDocument/2006/relationships/image" Target="../media/image21.jpeg"/><Relationship Id="rId4" Type="http://schemas.openxmlformats.org/officeDocument/2006/relationships/image" Target="../media/image2.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g"/><Relationship Id="rId4" Type="http://schemas.openxmlformats.org/officeDocument/2006/relationships/image" Target="../media/image2.jpeg"/><Relationship Id="rId9"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eg"/><Relationship Id="rId7"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3.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3.jp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536621" y="1290427"/>
            <a:ext cx="6191560" cy="1562509"/>
          </a:xfrm>
          <a:prstGeom prst="rect">
            <a:avLst/>
          </a:prstGeom>
          <a:solidFill>
            <a:srgbClr val="D5E9C9"/>
          </a:solidFill>
          <a:ln>
            <a:solidFill>
              <a:srgbClr val="F36C00"/>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en-US" sz="2400"/>
          </a:p>
        </p:txBody>
      </p:sp>
      <p:sp>
        <p:nvSpPr>
          <p:cNvPr id="2" name="Rectangle 1"/>
          <p:cNvSpPr/>
          <p:nvPr/>
        </p:nvSpPr>
        <p:spPr>
          <a:xfrm>
            <a:off x="-5384" y="0"/>
            <a:ext cx="1421203" cy="6885384"/>
          </a:xfrm>
          <a:prstGeom prst="rect">
            <a:avLst/>
          </a:prstGeom>
          <a:gradFill flip="none" rotWithShape="1">
            <a:gsLst>
              <a:gs pos="0">
                <a:srgbClr val="B7E185">
                  <a:shade val="30000"/>
                  <a:satMod val="115000"/>
                </a:srgbClr>
              </a:gs>
              <a:gs pos="50000">
                <a:srgbClr val="B7E185">
                  <a:shade val="67500"/>
                  <a:satMod val="115000"/>
                </a:srgbClr>
              </a:gs>
              <a:gs pos="100000">
                <a:srgbClr val="B7E185">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en-US" sz="2400">
              <a:solidFill>
                <a:srgbClr val="E8F3E1"/>
              </a:solidFill>
            </a:endParaRPr>
          </a:p>
        </p:txBody>
      </p:sp>
      <p:grpSp>
        <p:nvGrpSpPr>
          <p:cNvPr id="3" name="Group 2"/>
          <p:cNvGrpSpPr/>
          <p:nvPr/>
        </p:nvGrpSpPr>
        <p:grpSpPr>
          <a:xfrm>
            <a:off x="1698303" y="-1169"/>
            <a:ext cx="12462596" cy="1137041"/>
            <a:chOff x="1116257" y="1851670"/>
            <a:chExt cx="8352287" cy="1020674"/>
          </a:xfrm>
        </p:grpSpPr>
        <p:grpSp>
          <p:nvGrpSpPr>
            <p:cNvPr id="30" name="Group 29"/>
            <p:cNvGrpSpPr/>
            <p:nvPr/>
          </p:nvGrpSpPr>
          <p:grpSpPr>
            <a:xfrm>
              <a:off x="1116257" y="1851670"/>
              <a:ext cx="6985084" cy="1020674"/>
              <a:chOff x="2177480" y="1255068"/>
              <a:chExt cx="6066928" cy="1282918"/>
            </a:xfrm>
          </p:grpSpPr>
          <p:sp>
            <p:nvSpPr>
              <p:cNvPr id="31" name="Rounded Rectangle 30"/>
              <p:cNvSpPr/>
              <p:nvPr/>
            </p:nvSpPr>
            <p:spPr>
              <a:xfrm>
                <a:off x="2177480" y="1255068"/>
                <a:ext cx="6066928" cy="128291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Rounded Rectangle 31"/>
              <p:cNvSpPr/>
              <p:nvPr/>
            </p:nvSpPr>
            <p:spPr>
              <a:xfrm>
                <a:off x="2294620" y="1347614"/>
                <a:ext cx="5832648" cy="1080120"/>
              </a:xfrm>
              <a:prstGeom prst="round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3" name="TextBox 32"/>
            <p:cNvSpPr txBox="1"/>
            <p:nvPr/>
          </p:nvSpPr>
          <p:spPr>
            <a:xfrm>
              <a:off x="1385839" y="2059895"/>
              <a:ext cx="8082705" cy="598546"/>
            </a:xfrm>
            <a:prstGeom prst="rect">
              <a:avLst/>
            </a:prstGeom>
            <a:noFill/>
          </p:spPr>
          <p:txBody>
            <a:bodyPr wrap="square" rtlCol="0">
              <a:spAutoFit/>
            </a:bodyPr>
            <a:lstStyle/>
            <a:p>
              <a:r>
                <a:rPr lang="en-US" sz="3733" b="1">
                  <a:solidFill>
                    <a:srgbClr val="002060"/>
                  </a:solidFill>
                  <a:latin typeface="Arial" pitchFamily="34" charset="0"/>
                  <a:cs typeface="Arial" pitchFamily="34" charset="0"/>
                </a:rPr>
                <a:t>              Mục tiêu cần đạt</a:t>
              </a:r>
            </a:p>
          </p:txBody>
        </p:sp>
      </p:grpSp>
      <p:grpSp>
        <p:nvGrpSpPr>
          <p:cNvPr id="48" name="Group 47"/>
          <p:cNvGrpSpPr/>
          <p:nvPr/>
        </p:nvGrpSpPr>
        <p:grpSpPr>
          <a:xfrm>
            <a:off x="3" y="-230189"/>
            <a:ext cx="2831636" cy="2348645"/>
            <a:chOff x="1913866" y="2727774"/>
            <a:chExt cx="1909119" cy="1356144"/>
          </a:xfrm>
        </p:grpSpPr>
        <p:sp>
          <p:nvSpPr>
            <p:cNvPr id="46" name="Freeform 45"/>
            <p:cNvSpPr/>
            <p:nvPr/>
          </p:nvSpPr>
          <p:spPr>
            <a:xfrm>
              <a:off x="1913866" y="2727774"/>
              <a:ext cx="1909119" cy="932935"/>
            </a:xfrm>
            <a:custGeom>
              <a:avLst/>
              <a:gdLst>
                <a:gd name="connsiteX0" fmla="*/ 0 w 1909119"/>
                <a:gd name="connsiteY0" fmla="*/ 926756 h 932935"/>
                <a:gd name="connsiteX1" fmla="*/ 0 w 1909119"/>
                <a:gd name="connsiteY1" fmla="*/ 117389 h 932935"/>
                <a:gd name="connsiteX2" fmla="*/ 148281 w 1909119"/>
                <a:gd name="connsiteY2" fmla="*/ 105032 h 932935"/>
                <a:gd name="connsiteX3" fmla="*/ 296562 w 1909119"/>
                <a:gd name="connsiteY3" fmla="*/ 123567 h 932935"/>
                <a:gd name="connsiteX4" fmla="*/ 438665 w 1909119"/>
                <a:gd name="connsiteY4" fmla="*/ 160637 h 932935"/>
                <a:gd name="connsiteX5" fmla="*/ 543697 w 1909119"/>
                <a:gd name="connsiteY5" fmla="*/ 203886 h 932935"/>
                <a:gd name="connsiteX6" fmla="*/ 654908 w 1909119"/>
                <a:gd name="connsiteY6" fmla="*/ 148281 h 932935"/>
                <a:gd name="connsiteX7" fmla="*/ 840259 w 1909119"/>
                <a:gd name="connsiteY7" fmla="*/ 86497 h 932935"/>
                <a:gd name="connsiteX8" fmla="*/ 1000897 w 1909119"/>
                <a:gd name="connsiteY8" fmla="*/ 55605 h 932935"/>
                <a:gd name="connsiteX9" fmla="*/ 1192427 w 1909119"/>
                <a:gd name="connsiteY9" fmla="*/ 18535 h 932935"/>
                <a:gd name="connsiteX10" fmla="*/ 1451919 w 1909119"/>
                <a:gd name="connsiteY10" fmla="*/ 0 h 932935"/>
                <a:gd name="connsiteX11" fmla="*/ 1655805 w 1909119"/>
                <a:gd name="connsiteY11" fmla="*/ 12356 h 932935"/>
                <a:gd name="connsiteX12" fmla="*/ 1847335 w 1909119"/>
                <a:gd name="connsiteY12" fmla="*/ 30891 h 932935"/>
                <a:gd name="connsiteX13" fmla="*/ 1909119 w 1909119"/>
                <a:gd name="connsiteY13" fmla="*/ 30891 h 932935"/>
                <a:gd name="connsiteX14" fmla="*/ 1810265 w 1909119"/>
                <a:gd name="connsiteY14" fmla="*/ 846437 h 932935"/>
                <a:gd name="connsiteX15" fmla="*/ 1421027 w 1909119"/>
                <a:gd name="connsiteY15" fmla="*/ 784654 h 932935"/>
                <a:gd name="connsiteX16" fmla="*/ 1229497 w 1909119"/>
                <a:gd name="connsiteY16" fmla="*/ 797010 h 932935"/>
                <a:gd name="connsiteX17" fmla="*/ 1081216 w 1909119"/>
                <a:gd name="connsiteY17" fmla="*/ 797010 h 932935"/>
                <a:gd name="connsiteX18" fmla="*/ 908221 w 1909119"/>
                <a:gd name="connsiteY18" fmla="*/ 827902 h 932935"/>
                <a:gd name="connsiteX19" fmla="*/ 753762 w 1909119"/>
                <a:gd name="connsiteY19" fmla="*/ 883508 h 932935"/>
                <a:gd name="connsiteX20" fmla="*/ 648730 w 1909119"/>
                <a:gd name="connsiteY20" fmla="*/ 932935 h 932935"/>
                <a:gd name="connsiteX21" fmla="*/ 537519 w 1909119"/>
                <a:gd name="connsiteY21" fmla="*/ 889686 h 932935"/>
                <a:gd name="connsiteX22" fmla="*/ 284205 w 1909119"/>
                <a:gd name="connsiteY22" fmla="*/ 871151 h 932935"/>
                <a:gd name="connsiteX23" fmla="*/ 154459 w 1909119"/>
                <a:gd name="connsiteY23" fmla="*/ 889686 h 932935"/>
                <a:gd name="connsiteX24" fmla="*/ 0 w 1909119"/>
                <a:gd name="connsiteY24" fmla="*/ 926756 h 93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9119" h="932935">
                  <a:moveTo>
                    <a:pt x="0" y="926756"/>
                  </a:moveTo>
                  <a:lnTo>
                    <a:pt x="0" y="117389"/>
                  </a:lnTo>
                  <a:lnTo>
                    <a:pt x="148281" y="105032"/>
                  </a:lnTo>
                  <a:lnTo>
                    <a:pt x="296562" y="123567"/>
                  </a:lnTo>
                  <a:lnTo>
                    <a:pt x="438665" y="160637"/>
                  </a:lnTo>
                  <a:lnTo>
                    <a:pt x="543697" y="203886"/>
                  </a:lnTo>
                  <a:lnTo>
                    <a:pt x="654908" y="148281"/>
                  </a:lnTo>
                  <a:lnTo>
                    <a:pt x="840259" y="86497"/>
                  </a:lnTo>
                  <a:lnTo>
                    <a:pt x="1000897" y="55605"/>
                  </a:lnTo>
                  <a:lnTo>
                    <a:pt x="1192427" y="18535"/>
                  </a:lnTo>
                  <a:lnTo>
                    <a:pt x="1451919" y="0"/>
                  </a:lnTo>
                  <a:lnTo>
                    <a:pt x="1655805" y="12356"/>
                  </a:lnTo>
                  <a:lnTo>
                    <a:pt x="1847335" y="30891"/>
                  </a:lnTo>
                  <a:lnTo>
                    <a:pt x="1909119" y="30891"/>
                  </a:lnTo>
                  <a:lnTo>
                    <a:pt x="1810265" y="846437"/>
                  </a:lnTo>
                  <a:lnTo>
                    <a:pt x="1421027" y="784654"/>
                  </a:lnTo>
                  <a:lnTo>
                    <a:pt x="1229497" y="797010"/>
                  </a:lnTo>
                  <a:lnTo>
                    <a:pt x="1081216" y="797010"/>
                  </a:lnTo>
                  <a:lnTo>
                    <a:pt x="908221" y="827902"/>
                  </a:lnTo>
                  <a:lnTo>
                    <a:pt x="753762" y="883508"/>
                  </a:lnTo>
                  <a:lnTo>
                    <a:pt x="648730" y="932935"/>
                  </a:lnTo>
                  <a:lnTo>
                    <a:pt x="537519" y="889686"/>
                  </a:lnTo>
                  <a:lnTo>
                    <a:pt x="284205" y="871151"/>
                  </a:lnTo>
                  <a:lnTo>
                    <a:pt x="154459" y="889686"/>
                  </a:lnTo>
                  <a:lnTo>
                    <a:pt x="0" y="926756"/>
                  </a:lnTo>
                  <a:close/>
                </a:path>
              </a:pathLst>
            </a:custGeom>
            <a:solidFill>
              <a:srgbClr val="456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56A2C"/>
                </a:solidFill>
              </a:endParaRPr>
            </a:p>
          </p:txBody>
        </p:sp>
        <p:sp>
          <p:nvSpPr>
            <p:cNvPr id="53" name="Rectangle 52"/>
            <p:cNvSpPr/>
            <p:nvPr/>
          </p:nvSpPr>
          <p:spPr>
            <a:xfrm>
              <a:off x="2267744" y="3219822"/>
              <a:ext cx="1296144" cy="864096"/>
            </a:xfrm>
            <a:prstGeom prst="rect">
              <a:avLst/>
            </a:prstGeom>
            <a:noFill/>
          </p:spPr>
          <p:txBody>
            <a:bodyPr spcFirstLastPara="1" wrap="none" lIns="121920" tIns="60960" rIns="121920" bIns="60960" numCol="1">
              <a:prstTxWarp prst="textArchUp">
                <a:avLst>
                  <a:gd name="adj" fmla="val 6915246"/>
                </a:avLst>
              </a:prstTxWarp>
              <a:spAutoFit/>
            </a:bodyPr>
            <a:lstStyle/>
            <a:p>
              <a:pPr algn="ctr"/>
              <a:r>
                <a:rPr lang="en-US" sz="4667" b="1">
                  <a:ln w="12700">
                    <a:noFill/>
                    <a:prstDash val="solid"/>
                  </a:ln>
                  <a:solidFill>
                    <a:schemeClr val="bg1"/>
                  </a:solidFill>
                  <a:effectLst>
                    <a:outerShdw blurRad="41275" dist="20320" dir="1800000" algn="tl" rotWithShape="0">
                      <a:srgbClr val="000000">
                        <a:alpha val="40000"/>
                      </a:srgbClr>
                    </a:outerShdw>
                  </a:effectLst>
                  <a:latin typeface="Arial" pitchFamily="34" charset="0"/>
                  <a:cs typeface="Arial" pitchFamily="34" charset="0"/>
                </a:rPr>
                <a:t>Bài 18</a:t>
              </a:r>
            </a:p>
          </p:txBody>
        </p:sp>
      </p:grpSp>
      <p:sp>
        <p:nvSpPr>
          <p:cNvPr id="29" name="Rectangle 7"/>
          <p:cNvSpPr/>
          <p:nvPr/>
        </p:nvSpPr>
        <p:spPr>
          <a:xfrm rot="10800000" flipH="1">
            <a:off x="7536160" y="5184575"/>
            <a:ext cx="4653720" cy="1700808"/>
          </a:xfrm>
          <a:custGeom>
            <a:avLst/>
            <a:gdLst/>
            <a:ahLst/>
            <a:cxnLst/>
            <a:rect l="l" t="t" r="r" b="b"/>
            <a:pathLst>
              <a:path w="3131840" h="1275606">
                <a:moveTo>
                  <a:pt x="0" y="0"/>
                </a:moveTo>
                <a:lnTo>
                  <a:pt x="3131840" y="0"/>
                </a:lnTo>
                <a:lnTo>
                  <a:pt x="3131840" y="1275606"/>
                </a:lnTo>
                <a:cubicBezTo>
                  <a:pt x="3131840" y="576642"/>
                  <a:pt x="1816488" y="10019"/>
                  <a:pt x="193918" y="10019"/>
                </a:cubicBezTo>
                <a:cubicBezTo>
                  <a:pt x="128747" y="10019"/>
                  <a:pt x="64072" y="10933"/>
                  <a:pt x="0" y="14237"/>
                </a:cubicBezTo>
                <a:close/>
              </a:path>
            </a:pathLst>
          </a:custGeom>
          <a:solidFill>
            <a:srgbClr val="D5E9C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en-US" sz="2400"/>
          </a:p>
        </p:txBody>
      </p:sp>
      <p:sp>
        <p:nvSpPr>
          <p:cNvPr id="5" name="Rectangle 4"/>
          <p:cNvSpPr/>
          <p:nvPr/>
        </p:nvSpPr>
        <p:spPr>
          <a:xfrm>
            <a:off x="1487488" y="3009634"/>
            <a:ext cx="6191560" cy="3686052"/>
          </a:xfrm>
          <a:prstGeom prst="rect">
            <a:avLst/>
          </a:prstGeom>
          <a:solidFill>
            <a:srgbClr val="FFFFCC"/>
          </a:solidFill>
          <a:ln>
            <a:solidFill>
              <a:srgbClr val="F36C00"/>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en-US" sz="2400"/>
          </a:p>
        </p:txBody>
      </p:sp>
      <p:sp>
        <p:nvSpPr>
          <p:cNvPr id="22" name="Rectangle 21"/>
          <p:cNvSpPr/>
          <p:nvPr/>
        </p:nvSpPr>
        <p:spPr>
          <a:xfrm>
            <a:off x="7920210" y="1253090"/>
            <a:ext cx="4200665" cy="5440279"/>
          </a:xfrm>
          <a:prstGeom prst="rect">
            <a:avLst/>
          </a:prstGeom>
          <a:solidFill>
            <a:schemeClr val="accent4">
              <a:lumMod val="20000"/>
              <a:lumOff val="80000"/>
            </a:schemeClr>
          </a:solidFill>
          <a:ln>
            <a:solidFill>
              <a:srgbClr val="F36C00"/>
            </a:solidFill>
          </a:ln>
        </p:spPr>
        <p:style>
          <a:lnRef idx="2">
            <a:schemeClr val="accent1">
              <a:shade val="50000"/>
            </a:schemeClr>
          </a:lnRef>
          <a:fillRef idx="1">
            <a:schemeClr val="accent1"/>
          </a:fillRef>
          <a:effectRef idx="0">
            <a:schemeClr val="accent1"/>
          </a:effectRef>
          <a:fontRef idx="minor">
            <a:schemeClr val="lt1"/>
          </a:fontRef>
        </p:style>
        <p:txBody>
          <a:bodyPr lIns="121907" tIns="60953" rIns="121907" bIns="60953" rtlCol="0" anchor="ctr"/>
          <a:lstStyle/>
          <a:p>
            <a:pPr algn="ctr"/>
            <a:endParaRPr lang="en-US" sz="2400"/>
          </a:p>
        </p:txBody>
      </p:sp>
      <p:sp>
        <p:nvSpPr>
          <p:cNvPr id="23" name="Text Box 2"/>
          <p:cNvSpPr txBox="1">
            <a:spLocks noChangeArrowheads="1"/>
          </p:cNvSpPr>
          <p:nvPr/>
        </p:nvSpPr>
        <p:spPr bwMode="auto">
          <a:xfrm>
            <a:off x="1583499" y="1375622"/>
            <a:ext cx="6144683" cy="1477122"/>
          </a:xfrm>
          <a:prstGeom prst="rect">
            <a:avLst/>
          </a:prstGeom>
          <a:noFill/>
          <a:ln w="9525">
            <a:noFill/>
            <a:miter lim="800000"/>
            <a:headEnd/>
            <a:tailEnd/>
          </a:ln>
          <a:effectLst/>
        </p:spPr>
        <p:txBody>
          <a:bodyPr wrap="square" lIns="121907" tIns="60953" rIns="121907" bIns="60953">
            <a:spAutoFit/>
          </a:bodyPr>
          <a:lstStyle/>
          <a:p>
            <a:pPr algn="l">
              <a:spcBef>
                <a:spcPct val="50000"/>
              </a:spcBef>
            </a:pPr>
            <a:r>
              <a:rPr lang="nl-NL" sz="2933" b="1">
                <a:solidFill>
                  <a:srgbClr val="800000"/>
                </a:solidFill>
                <a:latin typeface="Arial" pitchFamily="34" charset="0"/>
                <a:cs typeface="Arial" pitchFamily="34" charset="0"/>
              </a:rPr>
              <a:t>Bài 18: </a:t>
            </a:r>
            <a:r>
              <a:rPr lang="nl-NL" sz="2933" b="1" i="1">
                <a:solidFill>
                  <a:srgbClr val="00589A"/>
                </a:solidFill>
                <a:latin typeface="Arial" pitchFamily="34" charset="0"/>
                <a:cs typeface="Arial" pitchFamily="34" charset="0"/>
              </a:rPr>
              <a:t>Luyện viết đoạn: </a:t>
            </a:r>
            <a:r>
              <a:rPr lang="nl-NL" sz="2933" b="1">
                <a:solidFill>
                  <a:srgbClr val="800000"/>
                </a:solidFill>
                <a:latin typeface="Arial" pitchFamily="34" charset="0"/>
                <a:cs typeface="Arial" pitchFamily="34" charset="0"/>
              </a:rPr>
              <a:t>Giới thiệu đồ dùng học tập  </a:t>
            </a:r>
            <a:r>
              <a:rPr lang="en-US" sz="2933">
                <a:latin typeface="Arial" pitchFamily="34" charset="0"/>
                <a:cs typeface="Arial" pitchFamily="34" charset="0"/>
              </a:rPr>
              <a:t>Tiết 4 (trang  83 sgk TV 2)</a:t>
            </a:r>
            <a:endParaRPr lang="vi-VN" sz="2933">
              <a:latin typeface="Arial" pitchFamily="34" charset="0"/>
              <a:cs typeface="Arial" pitchFamily="34" charset="0"/>
            </a:endParaRPr>
          </a:p>
        </p:txBody>
      </p:sp>
      <p:sp>
        <p:nvSpPr>
          <p:cNvPr id="24" name="Text Box 11"/>
          <p:cNvSpPr txBox="1">
            <a:spLocks noChangeArrowheads="1"/>
          </p:cNvSpPr>
          <p:nvPr/>
        </p:nvSpPr>
        <p:spPr bwMode="auto">
          <a:xfrm>
            <a:off x="1415819" y="3009634"/>
            <a:ext cx="5952661" cy="3741138"/>
          </a:xfrm>
          <a:prstGeom prst="rect">
            <a:avLst/>
          </a:prstGeom>
          <a:noFill/>
          <a:ln>
            <a:noFill/>
          </a:ln>
          <a:effectLst/>
        </p:spPr>
        <p:txBody>
          <a:bodyPr wrap="square" lIns="121907" tIns="60953" rIns="121907" bIns="60953">
            <a:spAutoFit/>
          </a:bodyPr>
          <a:lstStyle/>
          <a:p>
            <a:pPr marL="457189" indent="-457189" algn="just">
              <a:lnSpc>
                <a:spcPct val="150000"/>
              </a:lnSpc>
              <a:buFontTx/>
              <a:buChar char="-"/>
            </a:pPr>
            <a:r>
              <a:rPr lang="en-US" sz="2667" b="1">
                <a:latin typeface="Arial (Body)"/>
              </a:rPr>
              <a:t>Biết giới thiệu được một đồ dùng học tập quen thuộc.</a:t>
            </a:r>
            <a:endParaRPr lang="vi-VN" sz="2667" b="1">
              <a:latin typeface="Arial (Body)"/>
            </a:endParaRPr>
          </a:p>
          <a:p>
            <a:pPr marL="457189" indent="-457189" algn="just">
              <a:lnSpc>
                <a:spcPct val="150000"/>
              </a:lnSpc>
              <a:buFontTx/>
              <a:buChar char="-"/>
            </a:pPr>
            <a:r>
              <a:rPr lang="vi-VN" sz="2667" b="1">
                <a:latin typeface="Arial (Body)"/>
              </a:rPr>
              <a:t>Biết viết đoạn văn giới thiệu về một đồ dùng học tập.</a:t>
            </a:r>
            <a:endParaRPr lang="en-US" sz="2667" b="1">
              <a:latin typeface="Arial (Body)"/>
            </a:endParaRPr>
          </a:p>
          <a:p>
            <a:pPr algn="just">
              <a:lnSpc>
                <a:spcPct val="150000"/>
              </a:lnSpc>
            </a:pPr>
            <a:r>
              <a:rPr lang="en-US" sz="2667" b="1">
                <a:latin typeface="Arial (Body)"/>
              </a:rPr>
              <a:t>- Biết trao đổi về  đoạn văn vừa viết.</a:t>
            </a:r>
          </a:p>
        </p:txBody>
      </p:sp>
      <p:pic>
        <p:nvPicPr>
          <p:cNvPr id="40962" name="Picture 2" descr="C:\Users\Administrator\Application Data\Zamaan's Software\psc\screensh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224" y="1395896"/>
            <a:ext cx="3786357" cy="529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8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3" name="click.wav"/>
                                        </p:tgtEl>
                                      </p:cMediaNode>
                                    </p:audio>
                                  </p:subTnLst>
                                </p:cTn>
                              </p:par>
                              <p:par>
                                <p:cTn id="12" presetID="22" presetClass="entr" presetSubtype="8"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checkerboard(across)">
                                      <p:cBhvr>
                                        <p:cTn id="22" dur="1000"/>
                                        <p:tgtEl>
                                          <p:spTgt spid="23"/>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6" presetClass="entr" presetSubtype="32" fill="hold" nodeType="withEffect">
                                  <p:stCondLst>
                                    <p:cond delay="0"/>
                                  </p:stCondLst>
                                  <p:childTnLst>
                                    <p:set>
                                      <p:cBhvr>
                                        <p:cTn id="30" dur="1" fill="hold">
                                          <p:stCondLst>
                                            <p:cond delay="0"/>
                                          </p:stCondLst>
                                        </p:cTn>
                                        <p:tgtEl>
                                          <p:spTgt spid="40962"/>
                                        </p:tgtEl>
                                        <p:attrNameLst>
                                          <p:attrName>style.visibility</p:attrName>
                                        </p:attrNameLst>
                                      </p:cBhvr>
                                      <p:to>
                                        <p:strVal val="visible"/>
                                      </p:to>
                                    </p:set>
                                    <p:animEffect transition="in" filter="circle(out)">
                                      <p:cBhvr>
                                        <p:cTn id="31" dur="1000"/>
                                        <p:tgtEl>
                                          <p:spTgt spid="4096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wipe(left)">
                                      <p:cBhvr>
                                        <p:cTn id="36" dur="500"/>
                                        <p:tgtEl>
                                          <p:spTgt spid="24">
                                            <p:txEl>
                                              <p:pRg st="0" end="0"/>
                                            </p:tx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righ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4">
                                            <p:txEl>
                                              <p:pRg st="1" end="1"/>
                                            </p:txEl>
                                          </p:spTgt>
                                        </p:tgtEl>
                                        <p:attrNameLst>
                                          <p:attrName>style.visibility</p:attrName>
                                        </p:attrNameLst>
                                      </p:cBhvr>
                                      <p:to>
                                        <p:strVal val="visible"/>
                                      </p:to>
                                    </p:set>
                                    <p:animEffect transition="in" filter="wipe(left)">
                                      <p:cBhvr>
                                        <p:cTn id="44" dur="500"/>
                                        <p:tgtEl>
                                          <p:spTgt spid="24">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xEl>
                                              <p:pRg st="2" end="2"/>
                                            </p:txEl>
                                          </p:spTgt>
                                        </p:tgtEl>
                                        <p:attrNameLst>
                                          <p:attrName>style.visibility</p:attrName>
                                        </p:attrNameLst>
                                      </p:cBhvr>
                                      <p:to>
                                        <p:strVal val="visible"/>
                                      </p:to>
                                    </p:set>
                                    <p:animEffect transition="in" filter="wipe(left)">
                                      <p:cBhvr>
                                        <p:cTn id="49"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 grpId="0" animBg="1"/>
      <p:bldP spid="29" grpId="0" animBg="1"/>
      <p:bldP spid="5" grpId="0" animBg="1"/>
      <p:bldP spid="22"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1" y="-27382"/>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sp>
        <p:nvSpPr>
          <p:cNvPr id="25" name="Rounded Rectangle 24"/>
          <p:cNvSpPr/>
          <p:nvPr/>
        </p:nvSpPr>
        <p:spPr>
          <a:xfrm>
            <a:off x="335360" y="1499659"/>
            <a:ext cx="11638537" cy="778772"/>
          </a:xfrm>
          <a:prstGeom prst="roundRect">
            <a:avLst/>
          </a:prstGeom>
          <a:solidFill>
            <a:srgbClr val="FFE79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26" name="TextBox 25"/>
          <p:cNvSpPr txBox="1"/>
          <p:nvPr/>
        </p:nvSpPr>
        <p:spPr>
          <a:xfrm>
            <a:off x="435470" y="1648943"/>
            <a:ext cx="11647335"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2. </a:t>
            </a:r>
            <a:r>
              <a:rPr lang="vi-VN" sz="2667">
                <a:latin typeface="UTM Avo" pitchFamily="18" charset="0"/>
              </a:rPr>
              <a:t>Viết 4 – 5 câu giới thiệu về </a:t>
            </a:r>
            <a:r>
              <a:rPr lang="en-US" sz="2667" b="1">
                <a:solidFill>
                  <a:srgbClr val="C00000"/>
                </a:solidFill>
                <a:latin typeface="UTM Avo" pitchFamily="18" charset="0"/>
              </a:rPr>
              <a:t>cái bút máy.</a:t>
            </a:r>
            <a:endParaRPr lang="vi-VN" sz="2667" b="1">
              <a:solidFill>
                <a:srgbClr val="C00000"/>
              </a:solidFill>
              <a:latin typeface="UTM Avo" pitchFamily="18" charset="0"/>
            </a:endParaRPr>
          </a:p>
        </p:txBody>
      </p:sp>
      <p:grpSp>
        <p:nvGrpSpPr>
          <p:cNvPr id="31" name="Group 30"/>
          <p:cNvGrpSpPr/>
          <p:nvPr/>
        </p:nvGrpSpPr>
        <p:grpSpPr>
          <a:xfrm>
            <a:off x="-40251" y="646249"/>
            <a:ext cx="12204492" cy="718872"/>
            <a:chOff x="2489068" y="520428"/>
            <a:chExt cx="4963251" cy="539154"/>
          </a:xfrm>
          <a:solidFill>
            <a:srgbClr val="FFC000"/>
          </a:solidFill>
        </p:grpSpPr>
        <p:sp>
          <p:nvSpPr>
            <p:cNvPr id="34" name="Rectangle 33"/>
            <p:cNvSpPr/>
            <p:nvPr/>
          </p:nvSpPr>
          <p:spPr>
            <a:xfrm>
              <a:off x="2489068" y="520428"/>
              <a:ext cx="4963251" cy="539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p:cNvSpPr txBox="1"/>
            <p:nvPr/>
          </p:nvSpPr>
          <p:spPr>
            <a:xfrm>
              <a:off x="3293896" y="587466"/>
              <a:ext cx="3670235" cy="400157"/>
            </a:xfrm>
            <a:prstGeom prst="rect">
              <a:avLst/>
            </a:prstGeom>
            <a:grpFill/>
          </p:spPr>
          <p:txBody>
            <a:bodyPr wrap="square" lIns="121917" tIns="60959" rIns="121917" bIns="60959" rtlCol="0">
              <a:spAutoFit/>
            </a:bodyPr>
            <a:lstStyle/>
            <a:p>
              <a:pPr algn="ctr">
                <a:spcBef>
                  <a:spcPct val="50000"/>
                </a:spcBef>
              </a:pPr>
              <a:r>
                <a:rPr lang="vi-VN" sz="2667" b="1">
                  <a:solidFill>
                    <a:srgbClr val="002060"/>
                  </a:solidFill>
                </a:rPr>
                <a:t>LUYỆN VIẾT ĐOẠN</a:t>
              </a:r>
            </a:p>
          </p:txBody>
        </p:sp>
      </p:grpSp>
      <p:pic>
        <p:nvPicPr>
          <p:cNvPr id="36" name="Picture 4" descr="C:\Users\Administrator\Application Data\Zamaan's Software\psc\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23" y="655379"/>
            <a:ext cx="843925" cy="8534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rotWithShape="1">
          <a:blip r:embed="rId7">
            <a:duotone>
              <a:schemeClr val="accent1">
                <a:shade val="45000"/>
                <a:satMod val="135000"/>
              </a:schemeClr>
              <a:prstClr val="white"/>
            </a:duotone>
          </a:blip>
          <a:srcRect b="9759"/>
          <a:stretch>
            <a:fillRect/>
          </a:stretch>
        </p:blipFill>
        <p:spPr bwMode="auto">
          <a:xfrm>
            <a:off x="35340" y="2564904"/>
            <a:ext cx="11478485" cy="3168352"/>
          </a:xfrm>
          <a:prstGeom prst="rect">
            <a:avLst/>
          </a:prstGeom>
          <a:noFill/>
          <a:ln>
            <a:noFill/>
          </a:ln>
        </p:spPr>
      </p:pic>
      <p:sp>
        <p:nvSpPr>
          <p:cNvPr id="45" name="TextBox 44"/>
          <p:cNvSpPr txBox="1"/>
          <p:nvPr/>
        </p:nvSpPr>
        <p:spPr>
          <a:xfrm>
            <a:off x="195445" y="2682594"/>
            <a:ext cx="9260929" cy="2896175"/>
          </a:xfrm>
          <a:prstGeom prst="rect">
            <a:avLst/>
          </a:prstGeom>
          <a:noFill/>
        </p:spPr>
        <p:txBody>
          <a:bodyPr wrap="square" lIns="121917" tIns="60959" rIns="121917" bIns="60959" rtlCol="0">
            <a:spAutoFit/>
          </a:bodyPr>
          <a:lstStyle/>
          <a:p>
            <a:pPr algn="ctr">
              <a:lnSpc>
                <a:spcPct val="150000"/>
              </a:lnSpc>
            </a:pPr>
            <a:r>
              <a:rPr lang="en-US" sz="3067" b="1">
                <a:latin typeface="HP001 5H" pitchFamily="34" charset="0"/>
                <a:cs typeface="HP001 5H" pitchFamily="34" charset="0"/>
              </a:rPr>
              <a:t>Bài làm</a:t>
            </a:r>
          </a:p>
          <a:p>
            <a:pPr algn="just">
              <a:lnSpc>
                <a:spcPct val="150000"/>
              </a:lnSpc>
            </a:pPr>
            <a:r>
              <a:rPr lang="en-US" sz="3067" b="1">
                <a:latin typeface="HP001 5H" pitchFamily="34" charset="0"/>
                <a:cs typeface="HP001 5H" pitchFamily="34" charset="0"/>
              </a:rPr>
              <a:t>     Cái bút máy của em là bút Nét hoa. Nó mãu đỏ đậm. Ngòi bút viết rất trơn. Bút rất dễ bơm mực. Nhớ nó, em có nhiều bài viết đẹp.</a:t>
            </a:r>
            <a:endParaRPr lang="en-US" sz="3067">
              <a:latin typeface="HP001 5H" pitchFamily="34" charset="0"/>
              <a:cs typeface="HP001 5H" pitchFamily="34" charset="0"/>
            </a:endParaRPr>
          </a:p>
        </p:txBody>
      </p:sp>
      <p:pic>
        <p:nvPicPr>
          <p:cNvPr id="22" name="Picture 21"/>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38595"/>
          <a:stretch/>
        </p:blipFill>
        <p:spPr bwMode="auto">
          <a:xfrm>
            <a:off x="7536160" y="1885015"/>
            <a:ext cx="4724400" cy="4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b="21257"/>
          <a:stretch/>
        </p:blipFill>
        <p:spPr bwMode="auto">
          <a:xfrm>
            <a:off x="969304" y="1826582"/>
            <a:ext cx="5481995" cy="431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62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1000"/>
                                        <p:tgtEl>
                                          <p:spTgt spid="22"/>
                                        </p:tgtEl>
                                      </p:cBhvr>
                                    </p:animEffect>
                                  </p:childTnLst>
                                </p:cTn>
                              </p:par>
                              <p:par>
                                <p:cTn id="21" presetID="6" presetClass="entr" presetSubtype="32"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out)">
                                      <p:cBhvr>
                                        <p:cTn id="23" dur="1000"/>
                                        <p:tgtEl>
                                          <p:spTgt spid="10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xEl>
                                              <p:pRg st="0" end="0"/>
                                            </p:txEl>
                                          </p:spTgt>
                                        </p:tgtEl>
                                        <p:attrNameLst>
                                          <p:attrName>style.visibility</p:attrName>
                                        </p:attrNameLst>
                                      </p:cBhvr>
                                      <p:to>
                                        <p:strVal val="visible"/>
                                      </p:to>
                                    </p:set>
                                    <p:animEffect transition="in" filter="wipe(left)">
                                      <p:cBhvr>
                                        <p:cTn id="28" dur="1000"/>
                                        <p:tgtEl>
                                          <p:spTgt spid="45">
                                            <p:txEl>
                                              <p:pRg st="0" end="0"/>
                                            </p:txEl>
                                          </p:spTgt>
                                        </p:tgtEl>
                                      </p:cBhvr>
                                    </p:animEffect>
                                  </p:childTnLst>
                                </p:cTn>
                              </p:par>
                              <p:par>
                                <p:cTn id="29" presetID="16" presetClass="entr" presetSubtype="37"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arn(outVertical)">
                                      <p:cBhvr>
                                        <p:cTn id="31" dur="1000"/>
                                        <p:tgtEl>
                                          <p:spTgt spid="44"/>
                                        </p:tgtEl>
                                      </p:cBhvr>
                                    </p:animEffect>
                                  </p:childTnLst>
                                </p:cTn>
                              </p:par>
                              <p:par>
                                <p:cTn id="32" presetID="16" presetClass="exit" presetSubtype="21" fill="hold" nodeType="withEffect">
                                  <p:stCondLst>
                                    <p:cond delay="0"/>
                                  </p:stCondLst>
                                  <p:childTnLst>
                                    <p:animEffect transition="out" filter="barn(inVertical)">
                                      <p:cBhvr>
                                        <p:cTn id="33" dur="500"/>
                                        <p:tgtEl>
                                          <p:spTgt spid="1026"/>
                                        </p:tgtEl>
                                      </p:cBhvr>
                                    </p:animEffect>
                                    <p:set>
                                      <p:cBhvr>
                                        <p:cTn id="34" dur="1" fill="hold">
                                          <p:stCondLst>
                                            <p:cond delay="499"/>
                                          </p:stCondLst>
                                        </p:cTn>
                                        <p:tgtEl>
                                          <p:spTgt spid="102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5">
                                            <p:txEl>
                                              <p:pRg st="1" end="1"/>
                                            </p:txEl>
                                          </p:spTgt>
                                        </p:tgtEl>
                                        <p:attrNameLst>
                                          <p:attrName>style.visibility</p:attrName>
                                        </p:attrNameLst>
                                      </p:cBhvr>
                                      <p:to>
                                        <p:strVal val="visible"/>
                                      </p:to>
                                    </p:set>
                                    <p:animEffect transition="in" filter="wipe(left)">
                                      <p:cBhvr>
                                        <p:cTn id="39" dur="10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1" y="-27382"/>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sp>
        <p:nvSpPr>
          <p:cNvPr id="25" name="Rounded Rectangle 24"/>
          <p:cNvSpPr/>
          <p:nvPr/>
        </p:nvSpPr>
        <p:spPr>
          <a:xfrm>
            <a:off x="335360" y="1499659"/>
            <a:ext cx="11638537" cy="778772"/>
          </a:xfrm>
          <a:prstGeom prst="roundRect">
            <a:avLst/>
          </a:prstGeom>
          <a:solidFill>
            <a:srgbClr val="FFE79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26" name="TextBox 25"/>
          <p:cNvSpPr txBox="1"/>
          <p:nvPr/>
        </p:nvSpPr>
        <p:spPr>
          <a:xfrm>
            <a:off x="435470" y="1648943"/>
            <a:ext cx="11647335"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2. </a:t>
            </a:r>
            <a:r>
              <a:rPr lang="vi-VN" sz="2667">
                <a:latin typeface="UTM Avo" pitchFamily="18" charset="0"/>
              </a:rPr>
              <a:t>Viết 4 – 5 câu giới thiệu về </a:t>
            </a:r>
            <a:r>
              <a:rPr lang="en-US" sz="2667">
                <a:latin typeface="UTM Avo" pitchFamily="18" charset="0"/>
              </a:rPr>
              <a:t> </a:t>
            </a:r>
            <a:r>
              <a:rPr lang="en-US" sz="2667" b="1">
                <a:solidFill>
                  <a:srgbClr val="C00000"/>
                </a:solidFill>
                <a:latin typeface="UTM Avo" pitchFamily="18" charset="0"/>
              </a:rPr>
              <a:t>quyển sách Tiếng Việt.</a:t>
            </a:r>
            <a:endParaRPr lang="vi-VN" sz="2667" b="1">
              <a:solidFill>
                <a:srgbClr val="C00000"/>
              </a:solidFill>
              <a:latin typeface="UTM Avo" pitchFamily="18" charset="0"/>
            </a:endParaRPr>
          </a:p>
        </p:txBody>
      </p:sp>
      <p:grpSp>
        <p:nvGrpSpPr>
          <p:cNvPr id="31" name="Group 30"/>
          <p:cNvGrpSpPr/>
          <p:nvPr/>
        </p:nvGrpSpPr>
        <p:grpSpPr>
          <a:xfrm>
            <a:off x="-40251" y="646249"/>
            <a:ext cx="12204492" cy="718872"/>
            <a:chOff x="2489068" y="520428"/>
            <a:chExt cx="4963251" cy="539154"/>
          </a:xfrm>
          <a:solidFill>
            <a:srgbClr val="FFC000"/>
          </a:solidFill>
        </p:grpSpPr>
        <p:sp>
          <p:nvSpPr>
            <p:cNvPr id="34" name="Rectangle 33"/>
            <p:cNvSpPr/>
            <p:nvPr/>
          </p:nvSpPr>
          <p:spPr>
            <a:xfrm>
              <a:off x="2489068" y="520428"/>
              <a:ext cx="4963251" cy="539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p:cNvSpPr txBox="1"/>
            <p:nvPr/>
          </p:nvSpPr>
          <p:spPr>
            <a:xfrm>
              <a:off x="3293896" y="587466"/>
              <a:ext cx="3670235" cy="400157"/>
            </a:xfrm>
            <a:prstGeom prst="rect">
              <a:avLst/>
            </a:prstGeom>
            <a:grpFill/>
          </p:spPr>
          <p:txBody>
            <a:bodyPr wrap="square" lIns="121917" tIns="60959" rIns="121917" bIns="60959" rtlCol="0">
              <a:spAutoFit/>
            </a:bodyPr>
            <a:lstStyle/>
            <a:p>
              <a:pPr algn="ctr">
                <a:spcBef>
                  <a:spcPct val="50000"/>
                </a:spcBef>
              </a:pPr>
              <a:r>
                <a:rPr lang="vi-VN" sz="2667" b="1">
                  <a:solidFill>
                    <a:srgbClr val="002060"/>
                  </a:solidFill>
                </a:rPr>
                <a:t>LUYỆN VIẾT ĐOẠN</a:t>
              </a:r>
            </a:p>
          </p:txBody>
        </p:sp>
      </p:grpSp>
      <p:pic>
        <p:nvPicPr>
          <p:cNvPr id="36" name="Picture 4" descr="C:\Users\Administrator\Application Data\Zamaan's Software\psc\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23" y="655379"/>
            <a:ext cx="843925" cy="8534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rotWithShape="1">
          <a:blip r:embed="rId7">
            <a:duotone>
              <a:schemeClr val="accent1">
                <a:shade val="45000"/>
                <a:satMod val="135000"/>
              </a:schemeClr>
              <a:prstClr val="white"/>
            </a:duotone>
          </a:blip>
          <a:srcRect b="9759"/>
          <a:stretch>
            <a:fillRect/>
          </a:stretch>
        </p:blipFill>
        <p:spPr bwMode="auto">
          <a:xfrm>
            <a:off x="712056" y="2571537"/>
            <a:ext cx="11478485" cy="3168352"/>
          </a:xfrm>
          <a:prstGeom prst="rect">
            <a:avLst/>
          </a:prstGeom>
          <a:noFill/>
          <a:ln>
            <a:noFill/>
          </a:ln>
        </p:spPr>
      </p:pic>
      <p:sp>
        <p:nvSpPr>
          <p:cNvPr id="45" name="TextBox 44"/>
          <p:cNvSpPr txBox="1"/>
          <p:nvPr/>
        </p:nvSpPr>
        <p:spPr>
          <a:xfrm>
            <a:off x="3503712" y="2660915"/>
            <a:ext cx="8640960" cy="3604190"/>
          </a:xfrm>
          <a:prstGeom prst="rect">
            <a:avLst/>
          </a:prstGeom>
          <a:noFill/>
        </p:spPr>
        <p:txBody>
          <a:bodyPr wrap="square" lIns="121917" tIns="60959" rIns="121917" bIns="60959" rtlCol="0">
            <a:spAutoFit/>
          </a:bodyPr>
          <a:lstStyle/>
          <a:p>
            <a:pPr algn="ctr">
              <a:lnSpc>
                <a:spcPct val="150000"/>
              </a:lnSpc>
            </a:pPr>
            <a:r>
              <a:rPr lang="en-US" sz="3067" b="1">
                <a:latin typeface="HP001 5H" pitchFamily="34" charset="0"/>
                <a:cs typeface="HP001 5H" pitchFamily="34" charset="0"/>
              </a:rPr>
              <a:t>Bài làm</a:t>
            </a:r>
          </a:p>
          <a:p>
            <a:pPr algn="just">
              <a:lnSpc>
                <a:spcPct val="150000"/>
              </a:lnSpc>
            </a:pPr>
            <a:r>
              <a:rPr lang="en-US" sz="3067" b="1">
                <a:latin typeface="HP001 5H" pitchFamily="34" charset="0"/>
                <a:cs typeface="HP001 5H" pitchFamily="34" charset="0"/>
              </a:rPr>
              <a:t>     Quyển sách Tiếng Việt của em đẹp lắm! Nó to hơn quyển vở ô li nhưng thật dày. Giấy bóng láng. Sách có nhiều tranh vẽ đẹp và bài đọc hay. Em rất  thích nó.</a:t>
            </a:r>
            <a:endParaRPr lang="en-US" sz="3067">
              <a:latin typeface="HP001 5H" pitchFamily="34" charset="0"/>
              <a:cs typeface="HP001 5H" pitchFamily="34" charset="0"/>
            </a:endParaRPr>
          </a:p>
        </p:txBody>
      </p:sp>
      <p:pic>
        <p:nvPicPr>
          <p:cNvPr id="19" name="Picture 7" descr="Free Girl Writing Vectors, 1,000+ Images in AI, EPS format"/>
          <p:cNvPicPr>
            <a:picLocks noChangeAspect="1" noChangeArrowheads="1"/>
          </p:cNvPicPr>
          <p:nvPr/>
        </p:nvPicPr>
        <p:blipFill rotWithShape="1">
          <a:blip r:embed="rId8">
            <a:clrChange>
              <a:clrFrom>
                <a:srgbClr val="FEFEFE"/>
              </a:clrFrom>
              <a:clrTo>
                <a:srgbClr val="FEFEFE">
                  <a:alpha val="0"/>
                </a:srgbClr>
              </a:clrTo>
            </a:clrChange>
            <a:extLst>
              <a:ext uri="{28A0092B-C50C-407E-A947-70E740481C1C}">
                <a14:useLocalDpi xmlns:a14="http://schemas.microsoft.com/office/drawing/2010/main" val="0"/>
              </a:ext>
            </a:extLst>
          </a:blip>
          <a:srcRect l="15487" r="21942" b="4945"/>
          <a:stretch/>
        </p:blipFill>
        <p:spPr bwMode="auto">
          <a:xfrm>
            <a:off x="0" y="2076902"/>
            <a:ext cx="3503712" cy="413229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Administrator\Application Data\Zamaan's Software\psc\screenshot.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4412354">
            <a:off x="2518082" y="5238599"/>
            <a:ext cx="731317" cy="91493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istrator\Application Data\Zamaan's Software\psc\screensho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2515" y="2136597"/>
            <a:ext cx="3233243" cy="404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50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1000"/>
                                        <p:tgtEl>
                                          <p:spTgt spid="19"/>
                                        </p:tgtEl>
                                      </p:cBhvr>
                                    </p:animEffect>
                                  </p:childTnLst>
                                </p:cTn>
                              </p:par>
                              <p:par>
                                <p:cTn id="21" presetID="2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10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wipe(down)">
                                      <p:cBhvr>
                                        <p:cTn id="26" dur="10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5">
                                            <p:txEl>
                                              <p:pRg st="0" end="0"/>
                                            </p:txEl>
                                          </p:spTgt>
                                        </p:tgtEl>
                                        <p:attrNameLst>
                                          <p:attrName>style.visibility</p:attrName>
                                        </p:attrNameLst>
                                      </p:cBhvr>
                                      <p:to>
                                        <p:strVal val="visible"/>
                                      </p:to>
                                    </p:set>
                                    <p:animEffect transition="in" filter="wipe(left)">
                                      <p:cBhvr>
                                        <p:cTn id="31" dur="1000"/>
                                        <p:tgtEl>
                                          <p:spTgt spid="45">
                                            <p:txEl>
                                              <p:pRg st="0" end="0"/>
                                            </p:txEl>
                                          </p:spTgt>
                                        </p:tgtEl>
                                      </p:cBhvr>
                                    </p:animEffect>
                                  </p:childTnLst>
                                </p:cTn>
                              </p:par>
                              <p:par>
                                <p:cTn id="32" presetID="16" presetClass="exit" presetSubtype="21" fill="hold" nodeType="withEffect">
                                  <p:stCondLst>
                                    <p:cond delay="0"/>
                                  </p:stCondLst>
                                  <p:childTnLst>
                                    <p:animEffect transition="out" filter="barn(inVertical)">
                                      <p:cBhvr>
                                        <p:cTn id="33" dur="1000"/>
                                        <p:tgtEl>
                                          <p:spTgt spid="2050"/>
                                        </p:tgtEl>
                                      </p:cBhvr>
                                    </p:animEffect>
                                    <p:set>
                                      <p:cBhvr>
                                        <p:cTn id="34" dur="1" fill="hold">
                                          <p:stCondLst>
                                            <p:cond delay="999"/>
                                          </p:stCondLst>
                                        </p:cTn>
                                        <p:tgtEl>
                                          <p:spTgt spid="2050"/>
                                        </p:tgtEl>
                                        <p:attrNameLst>
                                          <p:attrName>style.visibility</p:attrName>
                                        </p:attrNameLst>
                                      </p:cBhvr>
                                      <p:to>
                                        <p:strVal val="hidden"/>
                                      </p:to>
                                    </p:set>
                                  </p:childTnLst>
                                </p:cTn>
                              </p:par>
                              <p:par>
                                <p:cTn id="35" presetID="16" presetClass="entr" presetSubtype="37"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arn(outVertical)">
                                      <p:cBhvr>
                                        <p:cTn id="37" dur="10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xEl>
                                              <p:pRg st="1" end="1"/>
                                            </p:txEl>
                                          </p:spTgt>
                                        </p:tgtEl>
                                        <p:attrNameLst>
                                          <p:attrName>style.visibility</p:attrName>
                                        </p:attrNameLst>
                                      </p:cBhvr>
                                      <p:to>
                                        <p:strVal val="visible"/>
                                      </p:to>
                                    </p:set>
                                    <p:animEffect transition="in" filter="wipe(left)">
                                      <p:cBhvr>
                                        <p:cTn id="42" dur="1000"/>
                                        <p:tgtEl>
                                          <p:spTgt spid="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1" y="-27382"/>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sp>
        <p:nvSpPr>
          <p:cNvPr id="25" name="Rounded Rectangle 24"/>
          <p:cNvSpPr/>
          <p:nvPr/>
        </p:nvSpPr>
        <p:spPr>
          <a:xfrm>
            <a:off x="335360" y="1499659"/>
            <a:ext cx="8352929" cy="778772"/>
          </a:xfrm>
          <a:prstGeom prst="roundRect">
            <a:avLst/>
          </a:prstGeom>
          <a:solidFill>
            <a:srgbClr val="FFE79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26" name="TextBox 25"/>
          <p:cNvSpPr txBox="1"/>
          <p:nvPr/>
        </p:nvSpPr>
        <p:spPr>
          <a:xfrm>
            <a:off x="435470" y="1648943"/>
            <a:ext cx="11647335"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2. </a:t>
            </a:r>
            <a:r>
              <a:rPr lang="vi-VN" sz="2667">
                <a:latin typeface="UTM Avo" pitchFamily="18" charset="0"/>
              </a:rPr>
              <a:t>Viết 4 – 5 câu giới thiệu về </a:t>
            </a:r>
            <a:r>
              <a:rPr lang="en-US" sz="2667">
                <a:latin typeface="UTM Avo" pitchFamily="18" charset="0"/>
              </a:rPr>
              <a:t> </a:t>
            </a:r>
            <a:r>
              <a:rPr lang="en-US" sz="2667" b="1">
                <a:solidFill>
                  <a:srgbClr val="C00000"/>
                </a:solidFill>
                <a:latin typeface="UTM Avo" pitchFamily="18" charset="0"/>
              </a:rPr>
              <a:t>cái cặp sách.</a:t>
            </a:r>
            <a:endParaRPr lang="vi-VN" sz="2667" b="1">
              <a:solidFill>
                <a:srgbClr val="C00000"/>
              </a:solidFill>
              <a:latin typeface="UTM Avo" pitchFamily="18" charset="0"/>
            </a:endParaRPr>
          </a:p>
        </p:txBody>
      </p:sp>
      <p:grpSp>
        <p:nvGrpSpPr>
          <p:cNvPr id="31" name="Group 30"/>
          <p:cNvGrpSpPr/>
          <p:nvPr/>
        </p:nvGrpSpPr>
        <p:grpSpPr>
          <a:xfrm>
            <a:off x="-40251" y="646249"/>
            <a:ext cx="12204492" cy="718872"/>
            <a:chOff x="2489068" y="520428"/>
            <a:chExt cx="4963251" cy="539154"/>
          </a:xfrm>
          <a:solidFill>
            <a:srgbClr val="FFC000"/>
          </a:solidFill>
        </p:grpSpPr>
        <p:sp>
          <p:nvSpPr>
            <p:cNvPr id="34" name="Rectangle 33"/>
            <p:cNvSpPr/>
            <p:nvPr/>
          </p:nvSpPr>
          <p:spPr>
            <a:xfrm>
              <a:off x="2489068" y="520428"/>
              <a:ext cx="4963251" cy="539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p:cNvSpPr txBox="1"/>
            <p:nvPr/>
          </p:nvSpPr>
          <p:spPr>
            <a:xfrm>
              <a:off x="3293896" y="587466"/>
              <a:ext cx="3670235" cy="400157"/>
            </a:xfrm>
            <a:prstGeom prst="rect">
              <a:avLst/>
            </a:prstGeom>
            <a:grpFill/>
          </p:spPr>
          <p:txBody>
            <a:bodyPr wrap="square" lIns="121917" tIns="60959" rIns="121917" bIns="60959" rtlCol="0">
              <a:spAutoFit/>
            </a:bodyPr>
            <a:lstStyle/>
            <a:p>
              <a:pPr algn="ctr">
                <a:spcBef>
                  <a:spcPct val="50000"/>
                </a:spcBef>
              </a:pPr>
              <a:r>
                <a:rPr lang="vi-VN" sz="2667" b="1">
                  <a:solidFill>
                    <a:srgbClr val="002060"/>
                  </a:solidFill>
                </a:rPr>
                <a:t>LUYỆN VIẾT ĐOẠN</a:t>
              </a:r>
            </a:p>
          </p:txBody>
        </p:sp>
      </p:grpSp>
      <p:pic>
        <p:nvPicPr>
          <p:cNvPr id="36" name="Picture 4" descr="C:\Users\Administrator\Application Data\Zamaan's Software\psc\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23" y="655379"/>
            <a:ext cx="843925" cy="8534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p:cNvPicPr>
            <a:picLocks noChangeAspect="1" noChangeArrowheads="1"/>
          </p:cNvPicPr>
          <p:nvPr/>
        </p:nvPicPr>
        <p:blipFill rotWithShape="1">
          <a:blip r:embed="rId7">
            <a:duotone>
              <a:schemeClr val="accent1">
                <a:shade val="45000"/>
                <a:satMod val="135000"/>
              </a:schemeClr>
              <a:prstClr val="white"/>
            </a:duotone>
          </a:blip>
          <a:srcRect b="9759"/>
          <a:stretch>
            <a:fillRect/>
          </a:stretch>
        </p:blipFill>
        <p:spPr bwMode="auto">
          <a:xfrm>
            <a:off x="52106" y="2564904"/>
            <a:ext cx="11478485" cy="3168352"/>
          </a:xfrm>
          <a:prstGeom prst="rect">
            <a:avLst/>
          </a:prstGeom>
          <a:noFill/>
          <a:ln>
            <a:noFill/>
          </a:ln>
        </p:spPr>
      </p:pic>
      <p:sp>
        <p:nvSpPr>
          <p:cNvPr id="45" name="TextBox 44"/>
          <p:cNvSpPr txBox="1"/>
          <p:nvPr/>
        </p:nvSpPr>
        <p:spPr>
          <a:xfrm>
            <a:off x="47327" y="2660915"/>
            <a:ext cx="11483263" cy="2896175"/>
          </a:xfrm>
          <a:prstGeom prst="rect">
            <a:avLst/>
          </a:prstGeom>
          <a:noFill/>
        </p:spPr>
        <p:txBody>
          <a:bodyPr wrap="square" lIns="121917" tIns="60959" rIns="121917" bIns="60959" rtlCol="0">
            <a:spAutoFit/>
          </a:bodyPr>
          <a:lstStyle/>
          <a:p>
            <a:pPr algn="ctr">
              <a:lnSpc>
                <a:spcPct val="150000"/>
              </a:lnSpc>
            </a:pPr>
            <a:r>
              <a:rPr lang="en-US" sz="3067" b="1">
                <a:latin typeface="HP001 5H" pitchFamily="34" charset="0"/>
                <a:cs typeface="HP001 5H" pitchFamily="34" charset="0"/>
              </a:rPr>
              <a:t>Bài làm</a:t>
            </a:r>
          </a:p>
          <a:p>
            <a:pPr algn="just">
              <a:lnSpc>
                <a:spcPct val="150000"/>
              </a:lnSpc>
            </a:pPr>
            <a:r>
              <a:rPr lang="en-US" sz="3067" b="1">
                <a:latin typeface="HP001 5H" pitchFamily="34" charset="0"/>
                <a:cs typeface="HP001 5H" pitchFamily="34" charset="0"/>
              </a:rPr>
              <a:t>     </a:t>
            </a:r>
            <a:r>
              <a:rPr lang="vi-VN" sz="3067" b="1">
                <a:latin typeface="HP001 5H" pitchFamily="34" charset="0"/>
                <a:cs typeface="HP001 5H" pitchFamily="34" charset="0"/>
              </a:rPr>
              <a:t>Chiếc cặp của em </a:t>
            </a:r>
            <a:r>
              <a:rPr lang="en-US" sz="3067" b="1">
                <a:latin typeface="HP001 5H" pitchFamily="34" charset="0"/>
                <a:cs typeface="HP001 5H" pitchFamily="34" charset="0"/>
              </a:rPr>
              <a:t>thật </a:t>
            </a:r>
            <a:r>
              <a:rPr lang="vi-VN" sz="3067" b="1">
                <a:latin typeface="HP001 5H" pitchFamily="34" charset="0"/>
                <a:cs typeface="HP001 5H" pitchFamily="34" charset="0"/>
              </a:rPr>
              <a:t>đáng yêu! Nó được may bằng vải da. Nó màu xanh nước biển có in hình </a:t>
            </a:r>
            <a:r>
              <a:rPr lang="en-US" sz="3067" b="1">
                <a:latin typeface="HP001 5H" pitchFamily="34" charset="0"/>
                <a:cs typeface="HP001 5H" pitchFamily="34" charset="0"/>
              </a:rPr>
              <a:t> </a:t>
            </a:r>
            <a:r>
              <a:rPr lang="vi-VN" sz="3067" b="1">
                <a:latin typeface="HP001 5H" pitchFamily="34" charset="0"/>
                <a:cs typeface="HP001 5H" pitchFamily="34" charset="0"/>
              </a:rPr>
              <a:t>5 anh em siêu nhân. Cặp rộng  và khá vừa với em. Nó giúp em </a:t>
            </a:r>
            <a:r>
              <a:rPr lang="en-US" sz="3067" b="1">
                <a:latin typeface="HP001 5H" pitchFamily="34" charset="0"/>
                <a:cs typeface="HP001 5H" pitchFamily="34" charset="0"/>
              </a:rPr>
              <a:t>giữ gìn sách vở</a:t>
            </a:r>
            <a:r>
              <a:rPr lang="vi-VN" sz="3067" b="1">
                <a:latin typeface="HP001 5H" pitchFamily="34" charset="0"/>
                <a:cs typeface="HP001 5H" pitchFamily="34" charset="0"/>
              </a:rPr>
              <a:t>.</a:t>
            </a:r>
            <a:endParaRPr lang="en-US" sz="3067">
              <a:latin typeface="HP001 5H" pitchFamily="34" charset="0"/>
              <a:cs typeface="HP001 5H" pitchFamily="34" charset="0"/>
            </a:endParaRPr>
          </a:p>
        </p:txBody>
      </p:sp>
      <p:pic>
        <p:nvPicPr>
          <p:cNvPr id="20" name="Picture 20"/>
          <p:cNvPicPr>
            <a:picLocks noChangeAspect="1" noChangeArrowheads="1"/>
          </p:cNvPicPr>
          <p:nvPr/>
        </p:nvPicPr>
        <p:blipFill>
          <a:blip r:embed="rId8">
            <a:clrChange>
              <a:clrFrom>
                <a:srgbClr val="E9EAEE"/>
              </a:clrFrom>
              <a:clrTo>
                <a:srgbClr val="E9EAEE">
                  <a:alpha val="0"/>
                </a:srgbClr>
              </a:clrTo>
            </a:clrChange>
            <a:extLst>
              <a:ext uri="{28A0092B-C50C-407E-A947-70E740481C1C}">
                <a14:useLocalDpi xmlns:a14="http://schemas.microsoft.com/office/drawing/2010/main" val="0"/>
              </a:ext>
            </a:extLst>
          </a:blip>
          <a:srcRect/>
          <a:stretch>
            <a:fillRect/>
          </a:stretch>
        </p:blipFill>
        <p:spPr bwMode="auto">
          <a:xfrm>
            <a:off x="253910" y="2361405"/>
            <a:ext cx="5827183" cy="3371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descr="C:\Users\Administrator\Application Data\Zamaan's Software\psc\screenshot.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3330" y="1499659"/>
            <a:ext cx="5245100" cy="477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8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par>
                                <p:cTn id="13" presetID="21" presetClass="entr" presetSubtype="1"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1000"/>
                                        <p:tgtEl>
                                          <p:spTgt spid="2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5">
                                            <p:txEl>
                                              <p:pRg st="0" end="0"/>
                                            </p:txEl>
                                          </p:spTgt>
                                        </p:tgtEl>
                                        <p:attrNameLst>
                                          <p:attrName>style.visibility</p:attrName>
                                        </p:attrNameLst>
                                      </p:cBhvr>
                                      <p:to>
                                        <p:strVal val="visible"/>
                                      </p:to>
                                    </p:set>
                                    <p:animEffect transition="in" filter="wipe(left)">
                                      <p:cBhvr>
                                        <p:cTn id="26" dur="1000"/>
                                        <p:tgtEl>
                                          <p:spTgt spid="45">
                                            <p:txEl>
                                              <p:pRg st="0" end="0"/>
                                            </p:txEl>
                                          </p:spTgt>
                                        </p:tgtEl>
                                      </p:cBhvr>
                                    </p:animEffect>
                                  </p:childTnLst>
                                </p:cTn>
                              </p:par>
                              <p:par>
                                <p:cTn id="27" presetID="16" presetClass="exit" presetSubtype="21" fill="hold" nodeType="withEffect">
                                  <p:stCondLst>
                                    <p:cond delay="0"/>
                                  </p:stCondLst>
                                  <p:childTnLst>
                                    <p:animEffect transition="out" filter="barn(inVertical)">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6" presetClass="entr" presetSubtype="37"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outVertical)">
                                      <p:cBhvr>
                                        <p:cTn id="32" dur="10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5">
                                            <p:txEl>
                                              <p:pRg st="1" end="1"/>
                                            </p:txEl>
                                          </p:spTgt>
                                        </p:tgtEl>
                                        <p:attrNameLst>
                                          <p:attrName>style.visibility</p:attrName>
                                        </p:attrNameLst>
                                      </p:cBhvr>
                                      <p:to>
                                        <p:strVal val="visible"/>
                                      </p:to>
                                    </p:set>
                                    <p:animEffect transition="in" filter="wipe(left)">
                                      <p:cBhvr>
                                        <p:cTn id="37" dur="1000"/>
                                        <p:tgtEl>
                                          <p:spTgt spid="4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xit" presetSubtype="21" fill="hold" nodeType="clickEffect">
                                  <p:stCondLst>
                                    <p:cond delay="0"/>
                                  </p:stCondLst>
                                  <p:childTnLst>
                                    <p:animEffect transition="out" filter="barn(inVertical)">
                                      <p:cBhvr>
                                        <p:cTn id="41" dur="500"/>
                                        <p:tgtEl>
                                          <p:spTgt spid="22"/>
                                        </p:tgtEl>
                                      </p:cBhvr>
                                    </p:animEffect>
                                    <p:set>
                                      <p:cBhvr>
                                        <p:cTn id="4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dministrator\Application Data\Zamaan's Software\psc\screenshot.JPG"/>
          <p:cNvPicPr>
            <a:picLocks noChangeAspect="1" noChangeArrowheads="1"/>
          </p:cNvPicPr>
          <p:nvPr/>
        </p:nvPicPr>
        <p:blipFill>
          <a:blip r:embed="rId4">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8304246" y="1621194"/>
            <a:ext cx="4889500" cy="46863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1" y="-27382"/>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sp>
        <p:nvSpPr>
          <p:cNvPr id="25" name="Rounded Rectangle 24"/>
          <p:cNvSpPr/>
          <p:nvPr/>
        </p:nvSpPr>
        <p:spPr>
          <a:xfrm>
            <a:off x="335360" y="1499659"/>
            <a:ext cx="8352929" cy="778772"/>
          </a:xfrm>
          <a:prstGeom prst="roundRect">
            <a:avLst/>
          </a:prstGeom>
          <a:solidFill>
            <a:srgbClr val="FFE79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26" name="TextBox 25"/>
          <p:cNvSpPr txBox="1"/>
          <p:nvPr/>
        </p:nvSpPr>
        <p:spPr>
          <a:xfrm>
            <a:off x="435470" y="1648943"/>
            <a:ext cx="11647335"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2. </a:t>
            </a:r>
            <a:r>
              <a:rPr lang="vi-VN" sz="2667">
                <a:latin typeface="UTM Avo" pitchFamily="18" charset="0"/>
              </a:rPr>
              <a:t>Viết 4 – 5 câu giới thiệu về </a:t>
            </a:r>
            <a:r>
              <a:rPr lang="en-US" sz="2667">
                <a:latin typeface="UTM Avo" pitchFamily="18" charset="0"/>
              </a:rPr>
              <a:t> </a:t>
            </a:r>
            <a:r>
              <a:rPr lang="en-US" sz="2667" b="1">
                <a:solidFill>
                  <a:srgbClr val="C00000"/>
                </a:solidFill>
                <a:latin typeface="UTM Avo" pitchFamily="18" charset="0"/>
              </a:rPr>
              <a:t>cái hộp sáp màu.</a:t>
            </a:r>
            <a:endParaRPr lang="vi-VN" sz="2667" b="1">
              <a:solidFill>
                <a:srgbClr val="C00000"/>
              </a:solidFill>
              <a:latin typeface="UTM Avo" pitchFamily="18" charset="0"/>
            </a:endParaRPr>
          </a:p>
        </p:txBody>
      </p:sp>
      <p:grpSp>
        <p:nvGrpSpPr>
          <p:cNvPr id="31" name="Group 30"/>
          <p:cNvGrpSpPr/>
          <p:nvPr/>
        </p:nvGrpSpPr>
        <p:grpSpPr>
          <a:xfrm>
            <a:off x="-40251" y="646249"/>
            <a:ext cx="12204492" cy="718872"/>
            <a:chOff x="2489068" y="520428"/>
            <a:chExt cx="4963251" cy="539154"/>
          </a:xfrm>
          <a:solidFill>
            <a:srgbClr val="FFC000"/>
          </a:solidFill>
        </p:grpSpPr>
        <p:sp>
          <p:nvSpPr>
            <p:cNvPr id="34" name="Rectangle 33"/>
            <p:cNvSpPr/>
            <p:nvPr/>
          </p:nvSpPr>
          <p:spPr>
            <a:xfrm>
              <a:off x="2489068" y="520428"/>
              <a:ext cx="4963251" cy="539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TextBox 34"/>
            <p:cNvSpPr txBox="1"/>
            <p:nvPr/>
          </p:nvSpPr>
          <p:spPr>
            <a:xfrm>
              <a:off x="3293896" y="587466"/>
              <a:ext cx="3670235" cy="400157"/>
            </a:xfrm>
            <a:prstGeom prst="rect">
              <a:avLst/>
            </a:prstGeom>
            <a:grpFill/>
          </p:spPr>
          <p:txBody>
            <a:bodyPr wrap="square" lIns="121917" tIns="60959" rIns="121917" bIns="60959" rtlCol="0">
              <a:spAutoFit/>
            </a:bodyPr>
            <a:lstStyle/>
            <a:p>
              <a:pPr algn="ctr">
                <a:spcBef>
                  <a:spcPct val="50000"/>
                </a:spcBef>
              </a:pPr>
              <a:r>
                <a:rPr lang="vi-VN" sz="2667" b="1">
                  <a:solidFill>
                    <a:srgbClr val="002060"/>
                  </a:solidFill>
                </a:rPr>
                <a:t>LUYỆN VIẾT ĐOẠN</a:t>
              </a:r>
            </a:p>
          </p:txBody>
        </p:sp>
      </p:grpSp>
      <p:pic>
        <p:nvPicPr>
          <p:cNvPr id="36" name="Picture 4" descr="C:\Users\Administrator\Application Data\Zamaan's Software\psc\screensho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623" y="655379"/>
            <a:ext cx="843925" cy="853408"/>
          </a:xfrm>
          <a:prstGeom prst="rect">
            <a:avLst/>
          </a:prstGeom>
          <a:noFill/>
          <a:extLst>
            <a:ext uri="{909E8E84-426E-40DD-AFC4-6F175D3DCCD1}">
              <a14:hiddenFill xmlns:a14="http://schemas.microsoft.com/office/drawing/2010/main">
                <a:solidFill>
                  <a:srgbClr val="FFFFFF"/>
                </a:solidFill>
              </a14:hiddenFill>
            </a:ext>
          </a:extLst>
        </p:spPr>
      </p:pic>
      <p:sp>
        <p:nvSpPr>
          <p:cNvPr id="23" name="AutoShape 7"/>
          <p:cNvSpPr>
            <a:spLocks noChangeArrowheads="1"/>
          </p:cNvSpPr>
          <p:nvPr/>
        </p:nvSpPr>
        <p:spPr bwMode="auto">
          <a:xfrm>
            <a:off x="239184" y="2663923"/>
            <a:ext cx="8737136" cy="3428904"/>
          </a:xfrm>
          <a:prstGeom prst="roundRect">
            <a:avLst>
              <a:gd name="adj" fmla="val 16667"/>
            </a:avLst>
          </a:prstGeom>
          <a:solidFill>
            <a:srgbClr val="BDFFDB"/>
          </a:solidFill>
          <a:ln w="9525">
            <a:solidFill>
              <a:srgbClr val="FFCC00"/>
            </a:solidFill>
            <a:round/>
            <a:headEnd/>
            <a:tailEnd/>
          </a:ln>
        </p:spPr>
        <p:txBody>
          <a:bodyPr wrap="none" anchor="ctr"/>
          <a:lstStyle/>
          <a:p>
            <a:pPr algn="ctr" defTabSz="1219170" fontAlgn="base">
              <a:spcBef>
                <a:spcPct val="0"/>
              </a:spcBef>
              <a:spcAft>
                <a:spcPct val="0"/>
              </a:spcAft>
            </a:pPr>
            <a:endParaRPr lang="en-US" sz="2400">
              <a:solidFill>
                <a:srgbClr val="000000"/>
              </a:solidFill>
            </a:endParaRPr>
          </a:p>
        </p:txBody>
      </p:sp>
      <p:sp>
        <p:nvSpPr>
          <p:cNvPr id="24" name="Text Box 17"/>
          <p:cNvSpPr txBox="1">
            <a:spLocks noChangeArrowheads="1"/>
          </p:cNvSpPr>
          <p:nvPr/>
        </p:nvSpPr>
        <p:spPr bwMode="auto">
          <a:xfrm>
            <a:off x="434579" y="2678126"/>
            <a:ext cx="8249061" cy="342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393700">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1219170" fontAlgn="base">
              <a:lnSpc>
                <a:spcPct val="125000"/>
              </a:lnSpc>
              <a:spcBef>
                <a:spcPct val="0"/>
              </a:spcBef>
              <a:spcAft>
                <a:spcPct val="0"/>
              </a:spcAft>
            </a:pPr>
            <a:r>
              <a:rPr lang="en-US" sz="2933" b="1" u="sng">
                <a:solidFill>
                  <a:srgbClr val="002060"/>
                </a:solidFill>
              </a:rPr>
              <a:t>Bài làm</a:t>
            </a:r>
          </a:p>
          <a:p>
            <a:pPr algn="just" defTabSz="1219170" fontAlgn="base">
              <a:lnSpc>
                <a:spcPct val="125000"/>
              </a:lnSpc>
              <a:spcBef>
                <a:spcPct val="0"/>
              </a:spcBef>
              <a:spcAft>
                <a:spcPct val="0"/>
              </a:spcAft>
            </a:pPr>
            <a:r>
              <a:rPr lang="en-US" sz="2933" b="1">
                <a:solidFill>
                  <a:srgbClr val="002060"/>
                </a:solidFill>
              </a:rPr>
              <a:t>Bố mua cho em hộp sáp màu. Đó là màu sáp Hàn Quốc. Nó có mười hai màu khác nhau. Màu nào cũng tươi tắn. Bạn nào cũng muốn mượn màu của em trong giờ vẽ. Em nhờ nó mà luôn có bài vẽ đẹp.</a:t>
            </a:r>
            <a:endParaRPr lang="vi-VN" sz="2933" b="1">
              <a:solidFill>
                <a:srgbClr val="002060"/>
              </a:solidFill>
            </a:endParaRPr>
          </a:p>
        </p:txBody>
      </p:sp>
      <p:pic>
        <p:nvPicPr>
          <p:cNvPr id="6146" name="Picture 2" descr="C:\Users\Administrator\Application Data\Zamaan's Software\psc\screensho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97511" y="2429430"/>
            <a:ext cx="4123196" cy="3757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66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Vertical)">
                                      <p:cBhvr>
                                        <p:cTn id="7" dur="500"/>
                                        <p:tgtEl>
                                          <p:spTgt spid="36"/>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10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wipe(down)">
                                      <p:cBhvr>
                                        <p:cTn id="15" dur="1000"/>
                                        <p:tgtEl>
                                          <p:spTgt spid="614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10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16" presetClass="exit" presetSubtype="21" fill="hold" nodeType="withEffect">
                                  <p:stCondLst>
                                    <p:cond delay="0"/>
                                  </p:stCondLst>
                                  <p:childTnLst>
                                    <p:animEffect transition="out" filter="barn(inVertical)">
                                      <p:cBhvr>
                                        <p:cTn id="33" dur="500"/>
                                        <p:tgtEl>
                                          <p:spTgt spid="6146"/>
                                        </p:tgtEl>
                                      </p:cBhvr>
                                    </p:animEffect>
                                    <p:set>
                                      <p:cBhvr>
                                        <p:cTn id="34" dur="1" fill="hold">
                                          <p:stCondLst>
                                            <p:cond delay="4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3"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grpSp>
        <p:nvGrpSpPr>
          <p:cNvPr id="29" name="Group 28"/>
          <p:cNvGrpSpPr/>
          <p:nvPr/>
        </p:nvGrpSpPr>
        <p:grpSpPr>
          <a:xfrm>
            <a:off x="195445" y="654554"/>
            <a:ext cx="5228481" cy="672074"/>
            <a:chOff x="506623" y="2139702"/>
            <a:chExt cx="3921361" cy="504056"/>
          </a:xfrm>
        </p:grpSpPr>
        <p:sp>
          <p:nvSpPr>
            <p:cNvPr id="36" name="Rounded Rectangle 35"/>
            <p:cNvSpPr/>
            <p:nvPr/>
          </p:nvSpPr>
          <p:spPr>
            <a:xfrm>
              <a:off x="506623" y="2139702"/>
              <a:ext cx="3921361" cy="504056"/>
            </a:xfrm>
            <a:prstGeom prst="roundRect">
              <a:avLst/>
            </a:prstGeom>
            <a:solidFill>
              <a:srgbClr val="00B050">
                <a:alpha val="1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TextBox 36"/>
            <p:cNvSpPr txBox="1"/>
            <p:nvPr/>
          </p:nvSpPr>
          <p:spPr>
            <a:xfrm>
              <a:off x="809098" y="2139702"/>
              <a:ext cx="3618886" cy="430838"/>
            </a:xfrm>
            <a:prstGeom prst="rect">
              <a:avLst/>
            </a:prstGeom>
            <a:noFill/>
          </p:spPr>
          <p:txBody>
            <a:bodyPr wrap="square" lIns="121917" tIns="60959" rIns="121917" bIns="60959" rtlCol="0">
              <a:spAutoFit/>
            </a:bodyPr>
            <a:lstStyle/>
            <a:p>
              <a:pPr algn="just"/>
              <a:r>
                <a:rPr lang="en-US" sz="2933" b="1">
                  <a:latin typeface="UTM Avo" pitchFamily="18" charset="0"/>
                </a:rPr>
                <a:t>Trao đổi bài viết: </a:t>
              </a:r>
            </a:p>
          </p:txBody>
        </p:sp>
      </p:grpSp>
      <p:grpSp>
        <p:nvGrpSpPr>
          <p:cNvPr id="38" name="Group 37"/>
          <p:cNvGrpSpPr/>
          <p:nvPr/>
        </p:nvGrpSpPr>
        <p:grpSpPr>
          <a:xfrm>
            <a:off x="1965583" y="2188268"/>
            <a:ext cx="8148061" cy="4022433"/>
            <a:chOff x="467543" y="1523763"/>
            <a:chExt cx="6111046" cy="3016825"/>
          </a:xfrm>
        </p:grpSpPr>
        <p:pic>
          <p:nvPicPr>
            <p:cNvPr id="39" name="Picture 3" descr="C:\Users\Administrator\Application Data\Zamaan's Software\psc\screen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538063" y="1737779"/>
              <a:ext cx="2040526" cy="244472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Administrator\Application Data\Zamaan's Software\psc\screenshot.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1688324"/>
              <a:ext cx="2196615" cy="281739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Administrator\Application Data\Zamaan's Software\psc\screenshot.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64158" y="1523763"/>
              <a:ext cx="1565920" cy="2560155"/>
            </a:xfrm>
            <a:prstGeom prst="rect">
              <a:avLst/>
            </a:prstGeom>
            <a:noFill/>
            <a:extLst>
              <a:ext uri="{909E8E84-426E-40DD-AFC4-6F175D3DCCD1}">
                <a14:hiddenFill xmlns:a14="http://schemas.microsoft.com/office/drawing/2010/main">
                  <a:solidFill>
                    <a:srgbClr val="FFFFFF"/>
                  </a:solidFill>
                </a14:hiddenFill>
              </a:ext>
            </a:extLst>
          </p:spPr>
        </p:pic>
        <p:sp>
          <p:nvSpPr>
            <p:cNvPr id="42" name="Trapezoid 5"/>
            <p:cNvSpPr/>
            <p:nvPr/>
          </p:nvSpPr>
          <p:spPr>
            <a:xfrm>
              <a:off x="1187624" y="3725516"/>
              <a:ext cx="4965266" cy="815072"/>
            </a:xfrm>
            <a:custGeom>
              <a:avLst/>
              <a:gdLst/>
              <a:ahLst/>
              <a:cxnLst/>
              <a:rect l="l" t="t" r="r" b="b"/>
              <a:pathLst>
                <a:path w="4533218" h="1035256">
                  <a:moveTo>
                    <a:pt x="258814" y="0"/>
                  </a:moveTo>
                  <a:lnTo>
                    <a:pt x="3984236" y="0"/>
                  </a:lnTo>
                  <a:lnTo>
                    <a:pt x="4533218" y="1035256"/>
                  </a:lnTo>
                  <a:lnTo>
                    <a:pt x="0" y="1035256"/>
                  </a:lnTo>
                  <a:close/>
                </a:path>
              </a:pathLst>
            </a:cu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8938179" y="1808412"/>
            <a:ext cx="2895405" cy="1198538"/>
            <a:chOff x="-499893" y="-818671"/>
            <a:chExt cx="2171554" cy="939009"/>
          </a:xfrm>
        </p:grpSpPr>
        <p:sp>
          <p:nvSpPr>
            <p:cNvPr id="44" name="Oval Callout 43"/>
            <p:cNvSpPr/>
            <p:nvPr/>
          </p:nvSpPr>
          <p:spPr>
            <a:xfrm>
              <a:off x="-499893" y="-818671"/>
              <a:ext cx="2171554" cy="939009"/>
            </a:xfrm>
            <a:prstGeom prst="wedgeEllipseCallout">
              <a:avLst>
                <a:gd name="adj1" fmla="val -23358"/>
                <a:gd name="adj2" fmla="val 7088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TextBox 44"/>
            <p:cNvSpPr txBox="1"/>
            <p:nvPr/>
          </p:nvSpPr>
          <p:spPr>
            <a:xfrm>
              <a:off x="-394457" y="-725836"/>
              <a:ext cx="1960681" cy="779557"/>
            </a:xfrm>
            <a:prstGeom prst="rect">
              <a:avLst/>
            </a:prstGeom>
            <a:noFill/>
          </p:spPr>
          <p:txBody>
            <a:bodyPr wrap="square" rtlCol="0">
              <a:spAutoFit/>
            </a:bodyPr>
            <a:lstStyle/>
            <a:p>
              <a:pPr algn="ctr"/>
              <a:r>
                <a:rPr lang="en-US" sz="2933">
                  <a:latin typeface="UTM Avo" pitchFamily="18" charset="0"/>
                </a:rPr>
                <a:t>Bài viết có sáng tạo!</a:t>
              </a:r>
              <a:endParaRPr lang="en-US" sz="2667">
                <a:latin typeface="UTM Avo" pitchFamily="18" charset="0"/>
              </a:endParaRPr>
            </a:p>
          </p:txBody>
        </p:sp>
      </p:grpSp>
      <p:grpSp>
        <p:nvGrpSpPr>
          <p:cNvPr id="46" name="Group 45"/>
          <p:cNvGrpSpPr/>
          <p:nvPr/>
        </p:nvGrpSpPr>
        <p:grpSpPr>
          <a:xfrm>
            <a:off x="452349" y="1328558"/>
            <a:ext cx="4610471" cy="1454468"/>
            <a:chOff x="7407402" y="1805759"/>
            <a:chExt cx="3457853" cy="1090851"/>
          </a:xfrm>
        </p:grpSpPr>
        <p:pic>
          <p:nvPicPr>
            <p:cNvPr id="47" name="Picture 2" descr="C:\Users\Administrator\Application Data\Zamaan's Software\psc\screenshot.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7402" y="1805759"/>
              <a:ext cx="3457853" cy="1090851"/>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7767152" y="1948927"/>
              <a:ext cx="2664295" cy="746262"/>
            </a:xfrm>
            <a:prstGeom prst="rect">
              <a:avLst/>
            </a:prstGeom>
            <a:noFill/>
          </p:spPr>
          <p:txBody>
            <a:bodyPr wrap="square" rtlCol="0">
              <a:spAutoFit/>
            </a:bodyPr>
            <a:lstStyle/>
            <a:p>
              <a:pPr algn="ctr"/>
              <a:r>
                <a:rPr lang="en-US" sz="2933">
                  <a:latin typeface="UTM Avo" pitchFamily="18" charset="0"/>
                </a:rPr>
                <a:t>- Bài viết đã đúng yêu cầu!</a:t>
              </a:r>
              <a:endParaRPr lang="en-US" sz="2667">
                <a:latin typeface="UTM Avo" pitchFamily="18" charset="0"/>
              </a:endParaRPr>
            </a:p>
          </p:txBody>
        </p:sp>
      </p:grpSp>
      <p:grpSp>
        <p:nvGrpSpPr>
          <p:cNvPr id="49" name="Group 48"/>
          <p:cNvGrpSpPr/>
          <p:nvPr/>
        </p:nvGrpSpPr>
        <p:grpSpPr>
          <a:xfrm>
            <a:off x="5371823" y="801301"/>
            <a:ext cx="3796516" cy="1169928"/>
            <a:chOff x="-499893" y="-818671"/>
            <a:chExt cx="2171554" cy="939009"/>
          </a:xfrm>
        </p:grpSpPr>
        <p:sp>
          <p:nvSpPr>
            <p:cNvPr id="50" name="Oval Callout 49"/>
            <p:cNvSpPr/>
            <p:nvPr/>
          </p:nvSpPr>
          <p:spPr>
            <a:xfrm>
              <a:off x="-499893" y="-818671"/>
              <a:ext cx="2171554" cy="939009"/>
            </a:xfrm>
            <a:prstGeom prst="wedgeEllipseCallout">
              <a:avLst>
                <a:gd name="adj1" fmla="val -13618"/>
                <a:gd name="adj2" fmla="val 87778"/>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Box 50"/>
            <p:cNvSpPr txBox="1"/>
            <p:nvPr/>
          </p:nvSpPr>
          <p:spPr>
            <a:xfrm>
              <a:off x="-394457" y="-725836"/>
              <a:ext cx="1960681" cy="798621"/>
            </a:xfrm>
            <a:prstGeom prst="rect">
              <a:avLst/>
            </a:prstGeom>
            <a:noFill/>
          </p:spPr>
          <p:txBody>
            <a:bodyPr wrap="square" rtlCol="0">
              <a:spAutoFit/>
            </a:bodyPr>
            <a:lstStyle/>
            <a:p>
              <a:pPr algn="ctr"/>
              <a:r>
                <a:rPr lang="en-US" sz="2933">
                  <a:latin typeface="UTM Avo" pitchFamily="18" charset="0"/>
                </a:rPr>
                <a:t>Bài  viết nhiều câu văn hay!</a:t>
              </a:r>
              <a:endParaRPr lang="en-US" sz="2667">
                <a:latin typeface="UTM Avo" pitchFamily="18" charset="0"/>
              </a:endParaRPr>
            </a:p>
          </p:txBody>
        </p:sp>
      </p:grpSp>
    </p:spTree>
    <p:extLst>
      <p:ext uri="{BB962C8B-B14F-4D97-AF65-F5344CB8AC3E}">
        <p14:creationId xmlns:p14="http://schemas.microsoft.com/office/powerpoint/2010/main" val="228766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down)">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10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wipe(down)">
                                      <p:cBhvr>
                                        <p:cTn id="27"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sp>
        <p:nvSpPr>
          <p:cNvPr id="26" name="Rounded Rectangle 25"/>
          <p:cNvSpPr>
            <a:spLocks noChangeArrowheads="1"/>
          </p:cNvSpPr>
          <p:nvPr/>
        </p:nvSpPr>
        <p:spPr bwMode="auto">
          <a:xfrm>
            <a:off x="8216789" y="5253204"/>
            <a:ext cx="3236383" cy="874769"/>
          </a:xfrm>
          <a:prstGeom prst="roundRect">
            <a:avLst>
              <a:gd name="adj" fmla="val 16667"/>
            </a:avLst>
          </a:prstGeom>
          <a:solidFill>
            <a:srgbClr val="FFE285"/>
          </a:solidFill>
          <a:ln w="9525" algn="ctr">
            <a:solidFill>
              <a:srgbClr val="FF6600"/>
            </a:solidFill>
            <a:round/>
            <a:headEnd/>
            <a:tailEnd/>
          </a:ln>
        </p:spPr>
        <p:txBody>
          <a:bodyPr/>
          <a:lstStyle/>
          <a:p>
            <a:endParaRPr lang="en-US" sz="2933"/>
          </a:p>
        </p:txBody>
      </p:sp>
      <p:cxnSp>
        <p:nvCxnSpPr>
          <p:cNvPr id="27" name="Curved Connector 45"/>
          <p:cNvCxnSpPr>
            <a:cxnSpLocks noChangeShapeType="1"/>
            <a:stCxn id="52" idx="3"/>
            <a:endCxn id="26" idx="1"/>
          </p:cNvCxnSpPr>
          <p:nvPr/>
        </p:nvCxnSpPr>
        <p:spPr bwMode="auto">
          <a:xfrm>
            <a:off x="5949894" y="2567087"/>
            <a:ext cx="2266895" cy="3123501"/>
          </a:xfrm>
          <a:prstGeom prst="straightConnector1">
            <a:avLst/>
          </a:prstGeom>
          <a:noFill/>
          <a:ln w="76200"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Rounded Rectangle 27"/>
          <p:cNvSpPr>
            <a:spLocks noChangeArrowheads="1"/>
          </p:cNvSpPr>
          <p:nvPr/>
        </p:nvSpPr>
        <p:spPr bwMode="auto">
          <a:xfrm>
            <a:off x="8236215" y="4186041"/>
            <a:ext cx="3236383" cy="816368"/>
          </a:xfrm>
          <a:prstGeom prst="roundRect">
            <a:avLst>
              <a:gd name="adj" fmla="val 16667"/>
            </a:avLst>
          </a:prstGeom>
          <a:solidFill>
            <a:srgbClr val="FFE285"/>
          </a:solidFill>
          <a:ln w="9525" algn="ctr">
            <a:solidFill>
              <a:srgbClr val="FF6600"/>
            </a:solidFill>
            <a:round/>
            <a:headEnd/>
            <a:tailEnd/>
          </a:ln>
        </p:spPr>
        <p:txBody>
          <a:bodyPr/>
          <a:lstStyle/>
          <a:p>
            <a:endParaRPr lang="en-US" sz="2933"/>
          </a:p>
        </p:txBody>
      </p:sp>
      <p:cxnSp>
        <p:nvCxnSpPr>
          <p:cNvPr id="30" name="Curved Connector 42"/>
          <p:cNvCxnSpPr>
            <a:cxnSpLocks noChangeShapeType="1"/>
            <a:stCxn id="52" idx="3"/>
            <a:endCxn id="28" idx="1"/>
          </p:cNvCxnSpPr>
          <p:nvPr/>
        </p:nvCxnSpPr>
        <p:spPr bwMode="auto">
          <a:xfrm>
            <a:off x="5949894" y="2567087"/>
            <a:ext cx="2286321" cy="2027139"/>
          </a:xfrm>
          <a:prstGeom prst="straightConnector1">
            <a:avLst/>
          </a:prstGeom>
          <a:noFill/>
          <a:ln w="76200"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ounded Rectangle 30"/>
          <p:cNvSpPr>
            <a:spLocks noChangeArrowheads="1"/>
          </p:cNvSpPr>
          <p:nvPr/>
        </p:nvSpPr>
        <p:spPr bwMode="auto">
          <a:xfrm>
            <a:off x="8168279" y="3017771"/>
            <a:ext cx="3236383" cy="851483"/>
          </a:xfrm>
          <a:prstGeom prst="roundRect">
            <a:avLst>
              <a:gd name="adj" fmla="val 16667"/>
            </a:avLst>
          </a:prstGeom>
          <a:solidFill>
            <a:srgbClr val="FFE285"/>
          </a:solidFill>
          <a:ln w="9525" algn="ctr">
            <a:solidFill>
              <a:srgbClr val="FF6600"/>
            </a:solidFill>
            <a:round/>
            <a:headEnd/>
            <a:tailEnd/>
          </a:ln>
        </p:spPr>
        <p:txBody>
          <a:bodyPr/>
          <a:lstStyle/>
          <a:p>
            <a:endParaRPr lang="en-US" sz="2933"/>
          </a:p>
        </p:txBody>
      </p:sp>
      <p:cxnSp>
        <p:nvCxnSpPr>
          <p:cNvPr id="32" name="Curved Connector 39"/>
          <p:cNvCxnSpPr>
            <a:cxnSpLocks noChangeShapeType="1"/>
            <a:stCxn id="52" idx="3"/>
            <a:endCxn id="31" idx="1"/>
          </p:cNvCxnSpPr>
          <p:nvPr/>
        </p:nvCxnSpPr>
        <p:spPr bwMode="auto">
          <a:xfrm>
            <a:off x="5949894" y="2567088"/>
            <a:ext cx="2218385" cy="876425"/>
          </a:xfrm>
          <a:prstGeom prst="straightConnector1">
            <a:avLst/>
          </a:prstGeom>
          <a:noFill/>
          <a:ln w="76200"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ounded Rectangle 32"/>
          <p:cNvSpPr>
            <a:spLocks noChangeArrowheads="1"/>
          </p:cNvSpPr>
          <p:nvPr/>
        </p:nvSpPr>
        <p:spPr bwMode="auto">
          <a:xfrm>
            <a:off x="8198911" y="1884791"/>
            <a:ext cx="3134776" cy="901227"/>
          </a:xfrm>
          <a:prstGeom prst="roundRect">
            <a:avLst>
              <a:gd name="adj" fmla="val 16667"/>
            </a:avLst>
          </a:prstGeom>
          <a:solidFill>
            <a:srgbClr val="FFE285"/>
          </a:solidFill>
          <a:ln w="9525" algn="ctr">
            <a:solidFill>
              <a:srgbClr val="FF6600"/>
            </a:solidFill>
            <a:round/>
            <a:headEnd/>
            <a:tailEnd/>
          </a:ln>
        </p:spPr>
        <p:txBody>
          <a:bodyPr/>
          <a:lstStyle/>
          <a:p>
            <a:endParaRPr lang="en-US" sz="2933"/>
          </a:p>
        </p:txBody>
      </p:sp>
      <p:cxnSp>
        <p:nvCxnSpPr>
          <p:cNvPr id="34" name="Curved Connector 36"/>
          <p:cNvCxnSpPr>
            <a:cxnSpLocks noChangeShapeType="1"/>
            <a:stCxn id="52" idx="3"/>
            <a:endCxn id="33" idx="1"/>
          </p:cNvCxnSpPr>
          <p:nvPr/>
        </p:nvCxnSpPr>
        <p:spPr bwMode="auto">
          <a:xfrm flipV="1">
            <a:off x="5949894" y="2335404"/>
            <a:ext cx="2249017" cy="231683"/>
          </a:xfrm>
          <a:prstGeom prst="straightConnector1">
            <a:avLst/>
          </a:prstGeom>
          <a:noFill/>
          <a:ln w="76200"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ounded Rectangle 34"/>
          <p:cNvSpPr>
            <a:spLocks noChangeArrowheads="1"/>
          </p:cNvSpPr>
          <p:nvPr/>
        </p:nvSpPr>
        <p:spPr bwMode="auto">
          <a:xfrm>
            <a:off x="8147050" y="841297"/>
            <a:ext cx="3238500" cy="719811"/>
          </a:xfrm>
          <a:prstGeom prst="roundRect">
            <a:avLst>
              <a:gd name="adj" fmla="val 16667"/>
            </a:avLst>
          </a:prstGeom>
          <a:solidFill>
            <a:srgbClr val="FFE285"/>
          </a:solidFill>
          <a:ln w="9525" algn="ctr">
            <a:solidFill>
              <a:srgbClr val="FF6600"/>
            </a:solidFill>
            <a:round/>
            <a:headEnd/>
            <a:tailEnd/>
          </a:ln>
        </p:spPr>
        <p:txBody>
          <a:bodyPr/>
          <a:lstStyle/>
          <a:p>
            <a:endParaRPr lang="en-US" sz="2933"/>
          </a:p>
        </p:txBody>
      </p:sp>
      <p:sp>
        <p:nvSpPr>
          <p:cNvPr id="52" name="Rounded Rectangle 51"/>
          <p:cNvSpPr>
            <a:spLocks noChangeArrowheads="1"/>
          </p:cNvSpPr>
          <p:nvPr/>
        </p:nvSpPr>
        <p:spPr bwMode="auto">
          <a:xfrm>
            <a:off x="2876493" y="2009973"/>
            <a:ext cx="3073400" cy="1114227"/>
          </a:xfrm>
          <a:prstGeom prst="roundRect">
            <a:avLst>
              <a:gd name="adj" fmla="val 16667"/>
            </a:avLst>
          </a:prstGeom>
          <a:solidFill>
            <a:srgbClr val="FFE285"/>
          </a:solidFill>
          <a:ln w="9525" algn="ctr">
            <a:solidFill>
              <a:srgbClr val="FF6600"/>
            </a:solidFill>
            <a:round/>
            <a:headEnd/>
            <a:tailEnd/>
          </a:ln>
        </p:spPr>
        <p:txBody>
          <a:bodyPr/>
          <a:lstStyle/>
          <a:p>
            <a:endParaRPr lang="en-US" sz="2933"/>
          </a:p>
        </p:txBody>
      </p:sp>
      <p:sp>
        <p:nvSpPr>
          <p:cNvPr id="53" name="Rectangle 52"/>
          <p:cNvSpPr>
            <a:spLocks noChangeArrowheads="1"/>
          </p:cNvSpPr>
          <p:nvPr/>
        </p:nvSpPr>
        <p:spPr bwMode="auto">
          <a:xfrm>
            <a:off x="2883743" y="2015934"/>
            <a:ext cx="3073400" cy="99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933"/>
              <a:t>- Giới thiệu một đồ dùng học tập</a:t>
            </a:r>
          </a:p>
        </p:txBody>
      </p:sp>
      <p:sp>
        <p:nvSpPr>
          <p:cNvPr id="54" name="Rectangle 53"/>
          <p:cNvSpPr>
            <a:spLocks noChangeArrowheads="1"/>
          </p:cNvSpPr>
          <p:nvPr/>
        </p:nvSpPr>
        <p:spPr bwMode="auto">
          <a:xfrm>
            <a:off x="8219024" y="874145"/>
            <a:ext cx="254000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933"/>
              <a:t>- Tên?</a:t>
            </a:r>
          </a:p>
        </p:txBody>
      </p:sp>
      <p:sp>
        <p:nvSpPr>
          <p:cNvPr id="55" name="Rectangle 54"/>
          <p:cNvSpPr>
            <a:spLocks noChangeArrowheads="1"/>
          </p:cNvSpPr>
          <p:nvPr/>
        </p:nvSpPr>
        <p:spPr bwMode="auto">
          <a:xfrm>
            <a:off x="8295224" y="2011131"/>
            <a:ext cx="246380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933"/>
              <a:t>- Hình dáng?</a:t>
            </a:r>
          </a:p>
        </p:txBody>
      </p:sp>
      <p:sp>
        <p:nvSpPr>
          <p:cNvPr id="56" name="Rectangle 55"/>
          <p:cNvSpPr>
            <a:spLocks noChangeArrowheads="1"/>
          </p:cNvSpPr>
          <p:nvPr/>
        </p:nvSpPr>
        <p:spPr bwMode="auto">
          <a:xfrm>
            <a:off x="8432800" y="3128417"/>
            <a:ext cx="246380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933"/>
              <a:t>- Màu sắc?</a:t>
            </a:r>
          </a:p>
        </p:txBody>
      </p:sp>
      <p:sp>
        <p:nvSpPr>
          <p:cNvPr id="57" name="Rectangle 56"/>
          <p:cNvSpPr>
            <a:spLocks noChangeArrowheads="1"/>
          </p:cNvSpPr>
          <p:nvPr/>
        </p:nvSpPr>
        <p:spPr bwMode="auto">
          <a:xfrm>
            <a:off x="8432800" y="4318624"/>
            <a:ext cx="2847776"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933"/>
              <a:t>-  Cách dùng ?</a:t>
            </a:r>
          </a:p>
        </p:txBody>
      </p:sp>
      <p:sp>
        <p:nvSpPr>
          <p:cNvPr id="58" name="Rectangle 57"/>
          <p:cNvSpPr>
            <a:spLocks noChangeArrowheads="1"/>
          </p:cNvSpPr>
          <p:nvPr/>
        </p:nvSpPr>
        <p:spPr bwMode="auto">
          <a:xfrm>
            <a:off x="8310979" y="5403329"/>
            <a:ext cx="3048000" cy="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933"/>
              <a:t>- Tình cảm ?</a:t>
            </a:r>
          </a:p>
        </p:txBody>
      </p:sp>
      <p:cxnSp>
        <p:nvCxnSpPr>
          <p:cNvPr id="59" name="Curved Connector 30"/>
          <p:cNvCxnSpPr>
            <a:cxnSpLocks noChangeShapeType="1"/>
            <a:endCxn id="35" idx="1"/>
          </p:cNvCxnSpPr>
          <p:nvPr/>
        </p:nvCxnSpPr>
        <p:spPr bwMode="auto">
          <a:xfrm flipV="1">
            <a:off x="6018737" y="1201203"/>
            <a:ext cx="2128312" cy="1367176"/>
          </a:xfrm>
          <a:prstGeom prst="straightConnector1">
            <a:avLst/>
          </a:prstGeom>
          <a:noFill/>
          <a:ln w="76200"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 name="Picture 59"/>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36330"/>
          <a:stretch/>
        </p:blipFill>
        <p:spPr bwMode="auto">
          <a:xfrm>
            <a:off x="195443" y="2398717"/>
            <a:ext cx="3133396" cy="38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5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4"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down)">
                                      <p:cBhvr>
                                        <p:cTn id="10" dur="500"/>
                                        <p:tgtEl>
                                          <p:spTgt spid="6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in)">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wipe(left)">
                                      <p:cBhvr>
                                        <p:cTn id="18" dur="500"/>
                                        <p:tgtEl>
                                          <p:spTgt spid="54"/>
                                        </p:tgtEl>
                                      </p:cBhvr>
                                    </p:animEffect>
                                  </p:childTnLst>
                                </p:cTn>
                              </p:par>
                              <p:par>
                                <p:cTn id="19" presetID="22" presetClass="entr" presetSubtype="8"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circle(in)">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wipe(left)">
                                      <p:cBhvr>
                                        <p:cTn id="29" dur="500"/>
                                        <p:tgtEl>
                                          <p:spTgt spid="55"/>
                                        </p:tgtEl>
                                      </p:cBhvr>
                                    </p:animEffect>
                                  </p:childTnLst>
                                </p:cTn>
                              </p:par>
                              <p:par>
                                <p:cTn id="30" presetID="22" presetClass="entr" presetSubtype="8"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circle(i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left)">
                                      <p:cBhvr>
                                        <p:cTn id="40" dur="500"/>
                                        <p:tgtEl>
                                          <p:spTgt spid="5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circle(in)">
                                      <p:cBhvr>
                                        <p:cTn id="43" dur="500"/>
                                        <p:tgtEl>
                                          <p:spTgt spid="31"/>
                                        </p:tgtEl>
                                      </p:cBhvr>
                                    </p:animEffect>
                                  </p:childTnLst>
                                </p:cTn>
                              </p:par>
                              <p:par>
                                <p:cTn id="44" presetID="22" presetClass="entr" presetSubtype="8"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left)">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500"/>
                                        <p:tgtEl>
                                          <p:spTgt spid="57"/>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circle(in)">
                                      <p:cBhvr>
                                        <p:cTn id="54" dur="500"/>
                                        <p:tgtEl>
                                          <p:spTgt spid="28"/>
                                        </p:tgtEl>
                                      </p:cBhvr>
                                    </p:animEffect>
                                  </p:childTnLst>
                                </p:cTn>
                              </p:par>
                              <p:par>
                                <p:cTn id="55" presetID="22" presetClass="entr" presetSubtype="8"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left)">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wipe(left)">
                                      <p:cBhvr>
                                        <p:cTn id="62" dur="500"/>
                                        <p:tgtEl>
                                          <p:spTgt spid="58"/>
                                        </p:tgtEl>
                                      </p:cBhvr>
                                    </p:animEffect>
                                  </p:childTnLst>
                                </p:cTn>
                              </p:par>
                              <p:par>
                                <p:cTn id="63" presetID="22" presetClass="entr" presetSubtype="8" fill="hold"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circle(in)">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1" grpId="0" animBg="1"/>
      <p:bldP spid="33" grpId="0" animBg="1"/>
      <p:bldP spid="35" grpId="0" animBg="1"/>
      <p:bldP spid="52" grpId="0" animBg="1"/>
      <p:bldP spid="53" grpId="0"/>
      <p:bldP spid="54" grpId="0"/>
      <p:bldP spid="55" grpId="0"/>
      <p:bldP spid="56" grpId="0"/>
      <p:bldP spid="57" grpId="0"/>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ounded Rectangle 90"/>
          <p:cNvSpPr>
            <a:spLocks noChangeArrowheads="1"/>
          </p:cNvSpPr>
          <p:nvPr/>
        </p:nvSpPr>
        <p:spPr bwMode="auto">
          <a:xfrm>
            <a:off x="1679516" y="3101300"/>
            <a:ext cx="2784301" cy="2945069"/>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endParaRPr lang="en-US" sz="2933">
              <a:solidFill>
                <a:prstClr val="black"/>
              </a:solidFill>
            </a:endParaRPr>
          </a:p>
        </p:txBody>
      </p:sp>
      <p:grpSp>
        <p:nvGrpSpPr>
          <p:cNvPr id="5" name="Group 4"/>
          <p:cNvGrpSpPr/>
          <p:nvPr/>
        </p:nvGrpSpPr>
        <p:grpSpPr>
          <a:xfrm>
            <a:off x="-48683"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prstClr val="black"/>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prstClr val="black"/>
                </a:solidFill>
              </a:endParaRPr>
            </a:p>
          </p:txBody>
        </p:sp>
        <p:pic>
          <p:nvPicPr>
            <p:cNvPr id="1027" name="Picture 3" descr="C:\Users\Administrator\Application Data\Zamaan's Software\psc\screen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sp>
        <p:nvSpPr>
          <p:cNvPr id="79" name="Rectangle 78"/>
          <p:cNvSpPr>
            <a:spLocks noChangeArrowheads="1"/>
          </p:cNvSpPr>
          <p:nvPr/>
        </p:nvSpPr>
        <p:spPr bwMode="auto">
          <a:xfrm>
            <a:off x="1679521" y="3044958"/>
            <a:ext cx="2784303" cy="213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a:lnSpc>
                <a:spcPct val="125000"/>
              </a:lnSpc>
            </a:pPr>
            <a:r>
              <a:rPr lang="vi-VN" sz="2667">
                <a:solidFill>
                  <a:prstClr val="black"/>
                </a:solidFill>
                <a:latin typeface="UTM Avo" pitchFamily="18" charset="0"/>
              </a:rPr>
              <a:t>- Biết giới thiệu được một đồ dùng học tập quen thuộc.</a:t>
            </a:r>
            <a:endParaRPr lang="vi-VN" sz="2667" b="1">
              <a:solidFill>
                <a:srgbClr val="C00000"/>
              </a:solidFill>
              <a:latin typeface="UTM Avo" pitchFamily="18" charset="0"/>
            </a:endParaRPr>
          </a:p>
        </p:txBody>
      </p:sp>
      <p:cxnSp>
        <p:nvCxnSpPr>
          <p:cNvPr id="80" name="Curved Connector 30"/>
          <p:cNvCxnSpPr>
            <a:cxnSpLocks noChangeShapeType="1"/>
            <a:stCxn id="82" idx="2"/>
          </p:cNvCxnSpPr>
          <p:nvPr/>
        </p:nvCxnSpPr>
        <p:spPr bwMode="auto">
          <a:xfrm flipH="1">
            <a:off x="3311702" y="1566900"/>
            <a:ext cx="4498721" cy="1566623"/>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Rounded Rectangle 80"/>
          <p:cNvSpPr>
            <a:spLocks noChangeArrowheads="1"/>
          </p:cNvSpPr>
          <p:nvPr/>
        </p:nvSpPr>
        <p:spPr bwMode="auto">
          <a:xfrm>
            <a:off x="2927660" y="769174"/>
            <a:ext cx="8637441" cy="898143"/>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endParaRPr lang="en-US" sz="2933">
              <a:solidFill>
                <a:prstClr val="black"/>
              </a:solidFill>
            </a:endParaRPr>
          </a:p>
        </p:txBody>
      </p:sp>
      <p:sp>
        <p:nvSpPr>
          <p:cNvPr id="82" name="Rectangle 81"/>
          <p:cNvSpPr>
            <a:spLocks noChangeArrowheads="1"/>
          </p:cNvSpPr>
          <p:nvPr/>
        </p:nvSpPr>
        <p:spPr bwMode="auto">
          <a:xfrm>
            <a:off x="4655841" y="836714"/>
            <a:ext cx="6309163" cy="73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a:lnSpc>
                <a:spcPct val="150000"/>
              </a:lnSpc>
            </a:pPr>
            <a:r>
              <a:rPr lang="en-US" sz="2933" b="1">
                <a:solidFill>
                  <a:srgbClr val="C00000"/>
                </a:solidFill>
                <a:latin typeface="UTM Avo" pitchFamily="18" charset="0"/>
              </a:rPr>
              <a:t>Em đã học được gì?</a:t>
            </a:r>
          </a:p>
        </p:txBody>
      </p:sp>
      <p:sp>
        <p:nvSpPr>
          <p:cNvPr id="83" name="Rounded Rectangle 82"/>
          <p:cNvSpPr>
            <a:spLocks noChangeArrowheads="1"/>
          </p:cNvSpPr>
          <p:nvPr/>
        </p:nvSpPr>
        <p:spPr bwMode="auto">
          <a:xfrm>
            <a:off x="4847869" y="3060876"/>
            <a:ext cx="2950079" cy="2945069"/>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endParaRPr lang="en-US" sz="2933">
              <a:solidFill>
                <a:prstClr val="black"/>
              </a:solidFill>
            </a:endParaRPr>
          </a:p>
        </p:txBody>
      </p:sp>
      <p:sp>
        <p:nvSpPr>
          <p:cNvPr id="84" name="Rectangle 83"/>
          <p:cNvSpPr>
            <a:spLocks noChangeArrowheads="1"/>
          </p:cNvSpPr>
          <p:nvPr/>
        </p:nvSpPr>
        <p:spPr bwMode="auto">
          <a:xfrm>
            <a:off x="4893659" y="3089590"/>
            <a:ext cx="3026544" cy="16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a:lnSpc>
                <a:spcPct val="125000"/>
              </a:lnSpc>
            </a:pPr>
            <a:r>
              <a:rPr lang="vi-VN" sz="2667">
                <a:solidFill>
                  <a:prstClr val="black"/>
                </a:solidFill>
                <a:latin typeface="UTM Avo" pitchFamily="18" charset="0"/>
              </a:rPr>
              <a:t>- Biết viết đoạn văn giới thiệu về một đồ dùng học tập.</a:t>
            </a:r>
          </a:p>
        </p:txBody>
      </p:sp>
      <p:cxnSp>
        <p:nvCxnSpPr>
          <p:cNvPr id="85" name="Curved Connector 30"/>
          <p:cNvCxnSpPr>
            <a:cxnSpLocks noChangeShapeType="1"/>
            <a:stCxn id="82" idx="2"/>
            <a:endCxn id="83" idx="0"/>
          </p:cNvCxnSpPr>
          <p:nvPr/>
        </p:nvCxnSpPr>
        <p:spPr bwMode="auto">
          <a:xfrm flipH="1">
            <a:off x="6322909" y="1566900"/>
            <a:ext cx="1487514" cy="1493976"/>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6" name="Picture 5" descr="Female Teacher Stock Vector Illustration and Royalty Free Female Teacher  Clipart"/>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628" t="1269" r="14801" b="3963"/>
          <a:stretch/>
        </p:blipFill>
        <p:spPr bwMode="auto">
          <a:xfrm>
            <a:off x="-336712" y="164639"/>
            <a:ext cx="3527935" cy="6285212"/>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86"/>
          <p:cNvSpPr>
            <a:spLocks noChangeArrowheads="1"/>
          </p:cNvSpPr>
          <p:nvPr/>
        </p:nvSpPr>
        <p:spPr bwMode="auto">
          <a:xfrm>
            <a:off x="8397077" y="3044958"/>
            <a:ext cx="3079224" cy="2918833"/>
          </a:xfrm>
          <a:prstGeom prst="roundRect">
            <a:avLst>
              <a:gd name="adj" fmla="val 16667"/>
            </a:avLst>
          </a:prstGeom>
          <a:solidFill>
            <a:srgbClr val="FFE285"/>
          </a:solidFill>
          <a:ln w="9525" algn="ctr">
            <a:solidFill>
              <a:srgbClr val="FF6600"/>
            </a:solidFill>
            <a:round/>
            <a:headEnd/>
            <a:tailEnd/>
          </a:ln>
        </p:spPr>
        <p:txBody>
          <a:bodyPr lIns="121907" tIns="60953" rIns="121907" bIns="60953"/>
          <a:lstStyle/>
          <a:p>
            <a:endParaRPr lang="en-US" sz="2933">
              <a:solidFill>
                <a:prstClr val="black"/>
              </a:solidFill>
            </a:endParaRPr>
          </a:p>
        </p:txBody>
      </p:sp>
      <p:sp>
        <p:nvSpPr>
          <p:cNvPr id="88" name="Rectangle 87"/>
          <p:cNvSpPr>
            <a:spLocks noChangeArrowheads="1"/>
          </p:cNvSpPr>
          <p:nvPr/>
        </p:nvSpPr>
        <p:spPr bwMode="auto">
          <a:xfrm>
            <a:off x="8523189" y="3175926"/>
            <a:ext cx="2953112" cy="11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07" tIns="60953" rIns="121907" bIns="60953">
            <a:spAutoFit/>
          </a:bodyPr>
          <a:lstStyle/>
          <a:p>
            <a:pPr marL="78305">
              <a:lnSpc>
                <a:spcPct val="125000"/>
              </a:lnSpc>
            </a:pPr>
            <a:r>
              <a:rPr lang="vi-VN" sz="2667">
                <a:solidFill>
                  <a:prstClr val="black"/>
                </a:solidFill>
                <a:latin typeface="UTM Avo" pitchFamily="18" charset="0"/>
              </a:rPr>
              <a:t>- Biết trao đổi về  đoạn văn vừa viết.</a:t>
            </a:r>
          </a:p>
        </p:txBody>
      </p:sp>
      <p:cxnSp>
        <p:nvCxnSpPr>
          <p:cNvPr id="89" name="Curved Connector 30"/>
          <p:cNvCxnSpPr>
            <a:cxnSpLocks noChangeShapeType="1"/>
            <a:stCxn id="82" idx="2"/>
            <a:endCxn id="87" idx="0"/>
          </p:cNvCxnSpPr>
          <p:nvPr/>
        </p:nvCxnSpPr>
        <p:spPr bwMode="auto">
          <a:xfrm>
            <a:off x="7810423" y="1566900"/>
            <a:ext cx="2126266" cy="1478058"/>
          </a:xfrm>
          <a:prstGeom prst="straightConnector1">
            <a:avLst/>
          </a:prstGeom>
          <a:noFill/>
          <a:ln w="28575" algn="ctr">
            <a:solidFill>
              <a:srgbClr val="00206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447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down)">
                                      <p:cBhvr>
                                        <p:cTn id="7" dur="500"/>
                                        <p:tgtEl>
                                          <p:spTgt spid="8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circle(in)">
                                      <p:cBhvr>
                                        <p:cTn id="13" dur="500"/>
                                        <p:tgtEl>
                                          <p:spTgt spid="8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wipe(left)">
                                      <p:cBhvr>
                                        <p:cTn id="18" dur="500"/>
                                        <p:tgtEl>
                                          <p:spTgt spid="79"/>
                                        </p:tgtEl>
                                      </p:cBhvr>
                                    </p:animEffect>
                                  </p:childTnLst>
                                </p:cTn>
                              </p:par>
                              <p:par>
                                <p:cTn id="19" presetID="22" presetClass="entr" presetSubtype="1"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wipe(up)">
                                      <p:cBhvr>
                                        <p:cTn id="21" dur="500"/>
                                        <p:tgtEl>
                                          <p:spTgt spid="8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circle(in)">
                                      <p:cBhvr>
                                        <p:cTn id="24" dur="50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left)">
                                      <p:cBhvr>
                                        <p:cTn id="29" dur="500"/>
                                        <p:tgtEl>
                                          <p:spTgt spid="84"/>
                                        </p:tgtEl>
                                      </p:cBhvr>
                                    </p:animEffect>
                                  </p:childTnLst>
                                </p:cTn>
                              </p:par>
                              <p:par>
                                <p:cTn id="30" presetID="22" presetClass="entr" presetSubtype="1" fill="hold"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wipe(up)">
                                      <p:cBhvr>
                                        <p:cTn id="32" dur="500"/>
                                        <p:tgtEl>
                                          <p:spTgt spid="85"/>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circle(in)">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left)">
                                      <p:cBhvr>
                                        <p:cTn id="40" dur="500"/>
                                        <p:tgtEl>
                                          <p:spTgt spid="88"/>
                                        </p:tgtEl>
                                      </p:cBhvr>
                                    </p:animEffect>
                                  </p:childTnLst>
                                </p:cTn>
                              </p:par>
                              <p:par>
                                <p:cTn id="41" presetID="22" presetClass="entr" presetSubtype="1" fill="hold" nodeType="with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wipe(up)">
                                      <p:cBhvr>
                                        <p:cTn id="43" dur="500"/>
                                        <p:tgtEl>
                                          <p:spTgt spid="89"/>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circle(in)">
                                      <p:cBhvr>
                                        <p:cTn id="4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79" grpId="0"/>
      <p:bldP spid="81" grpId="0" animBg="1"/>
      <p:bldP spid="82" grpId="0"/>
      <p:bldP spid="83" grpId="0" animBg="1"/>
      <p:bldP spid="84" grpId="0"/>
      <p:bldP spid="87" grpId="0" animBg="1"/>
      <p:bldP spid="8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ounded Rectangle 118"/>
          <p:cNvSpPr/>
          <p:nvPr/>
        </p:nvSpPr>
        <p:spPr>
          <a:xfrm>
            <a:off x="335360" y="1690122"/>
            <a:ext cx="11638537" cy="778772"/>
          </a:xfrm>
          <a:prstGeom prst="roundRect">
            <a:avLst/>
          </a:prstGeom>
          <a:solidFill>
            <a:srgbClr val="BDFFD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117" name="TextBox 116"/>
          <p:cNvSpPr txBox="1"/>
          <p:nvPr/>
        </p:nvSpPr>
        <p:spPr>
          <a:xfrm>
            <a:off x="335360" y="1796819"/>
            <a:ext cx="10657184"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1</a:t>
            </a:r>
            <a:r>
              <a:rPr lang="vi-VN" sz="2667" b="1">
                <a:latin typeface="UTM Avo" pitchFamily="18" charset="0"/>
              </a:rPr>
              <a:t>. Nói về một đồ dùng học tập của em</a:t>
            </a:r>
          </a:p>
        </p:txBody>
      </p:sp>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cxnSp>
        <p:nvCxnSpPr>
          <p:cNvPr id="26" name="Straight Connector 25"/>
          <p:cNvCxnSpPr/>
          <p:nvPr/>
        </p:nvCxnSpPr>
        <p:spPr>
          <a:xfrm>
            <a:off x="867264" y="2276872"/>
            <a:ext cx="524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83565" y="2276872"/>
            <a:ext cx="3480387" cy="2573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0" name="Picture 2" descr="C:\Users\Administrator\Application Data\Zamaan's Software\psc\screenshot.JPG"/>
          <p:cNvPicPr>
            <a:picLocks noChangeAspect="1" noChangeArrowheads="1"/>
          </p:cNvPicPr>
          <p:nvPr/>
        </p:nvPicPr>
        <p:blipFill>
          <a:blip r:embed="rId6">
            <a:clrChange>
              <a:clrFrom>
                <a:srgbClr val="FEFEF6"/>
              </a:clrFrom>
              <a:clrTo>
                <a:srgbClr val="FEFEF6">
                  <a:alpha val="0"/>
                </a:srgbClr>
              </a:clrTo>
            </a:clrChange>
            <a:extLst>
              <a:ext uri="{28A0092B-C50C-407E-A947-70E740481C1C}">
                <a14:useLocalDpi xmlns:a14="http://schemas.microsoft.com/office/drawing/2010/main" val="0"/>
              </a:ext>
            </a:extLst>
          </a:blip>
          <a:srcRect/>
          <a:stretch>
            <a:fillRect/>
          </a:stretch>
        </p:blipFill>
        <p:spPr bwMode="auto">
          <a:xfrm>
            <a:off x="7007831" y="1782626"/>
            <a:ext cx="5224077" cy="443255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40251" y="836712"/>
            <a:ext cx="12204492" cy="718872"/>
            <a:chOff x="2489068" y="520428"/>
            <a:chExt cx="4963251" cy="539154"/>
          </a:xfrm>
          <a:solidFill>
            <a:srgbClr val="FFC000"/>
          </a:solidFill>
        </p:grpSpPr>
        <p:sp>
          <p:nvSpPr>
            <p:cNvPr id="25" name="Rectangle 24"/>
            <p:cNvSpPr/>
            <p:nvPr/>
          </p:nvSpPr>
          <p:spPr>
            <a:xfrm>
              <a:off x="2489068" y="520428"/>
              <a:ext cx="4963251" cy="539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p:cNvSpPr txBox="1"/>
            <p:nvPr/>
          </p:nvSpPr>
          <p:spPr>
            <a:xfrm>
              <a:off x="3293896" y="587466"/>
              <a:ext cx="3670235" cy="400157"/>
            </a:xfrm>
            <a:prstGeom prst="rect">
              <a:avLst/>
            </a:prstGeom>
            <a:grpFill/>
          </p:spPr>
          <p:txBody>
            <a:bodyPr wrap="square" lIns="121917" tIns="60959" rIns="121917" bIns="60959" rtlCol="0">
              <a:spAutoFit/>
            </a:bodyPr>
            <a:lstStyle/>
            <a:p>
              <a:pPr algn="ctr">
                <a:spcBef>
                  <a:spcPct val="50000"/>
                </a:spcBef>
              </a:pPr>
              <a:r>
                <a:rPr lang="vi-VN" sz="2667" b="1">
                  <a:solidFill>
                    <a:srgbClr val="002060"/>
                  </a:solidFill>
                </a:rPr>
                <a:t>LUYỆN VIẾT ĐOẠN</a:t>
              </a:r>
            </a:p>
          </p:txBody>
        </p:sp>
      </p:grpSp>
      <p:pic>
        <p:nvPicPr>
          <p:cNvPr id="35" name="Picture 4" descr="C:\Users\Administrator\Application Data\Zamaan's Software\psc\screensho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622" y="547121"/>
            <a:ext cx="11303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9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wipe(left)">
                                      <p:cBhvr>
                                        <p:cTn id="17" dur="1000"/>
                                        <p:tgtEl>
                                          <p:spTgt spid="1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left)">
                                      <p:cBhvr>
                                        <p:cTn id="20" dur="1000"/>
                                        <p:tgtEl>
                                          <p:spTgt spid="119"/>
                                        </p:tgtEl>
                                      </p:cBhvr>
                                    </p:animEffect>
                                  </p:childTnLst>
                                </p:cTn>
                              </p:par>
                              <p:par>
                                <p:cTn id="21" presetID="6" presetClass="entr" presetSubtype="32"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ircle(out)">
                                      <p:cBhvr>
                                        <p:cTn id="23" dur="1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04496" y="1695464"/>
            <a:ext cx="3638853" cy="2789653"/>
          </a:xfrm>
          <a:prstGeom prst="roundRect">
            <a:avLst/>
          </a:prstGeom>
          <a:solidFill>
            <a:srgbClr val="FCFDCF"/>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119" name="Rounded Rectangle 118"/>
          <p:cNvSpPr/>
          <p:nvPr/>
        </p:nvSpPr>
        <p:spPr>
          <a:xfrm>
            <a:off x="335360" y="740702"/>
            <a:ext cx="11638537" cy="778772"/>
          </a:xfrm>
          <a:prstGeom prst="roundRect">
            <a:avLst/>
          </a:prstGeom>
          <a:solidFill>
            <a:srgbClr val="BDFFD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117" name="TextBox 116"/>
          <p:cNvSpPr txBox="1"/>
          <p:nvPr/>
        </p:nvSpPr>
        <p:spPr>
          <a:xfrm>
            <a:off x="335360" y="847399"/>
            <a:ext cx="10657184"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1</a:t>
            </a:r>
            <a:r>
              <a:rPr lang="vi-VN" sz="2667" b="1">
                <a:latin typeface="UTM Avo" pitchFamily="18" charset="0"/>
              </a:rPr>
              <a:t>. Nói về một đồ dùng học tập của em</a:t>
            </a:r>
          </a:p>
        </p:txBody>
      </p:sp>
      <p:grpSp>
        <p:nvGrpSpPr>
          <p:cNvPr id="5" name="Group 4"/>
          <p:cNvGrpSpPr/>
          <p:nvPr/>
        </p:nvGrpSpPr>
        <p:grpSpPr>
          <a:xfrm>
            <a:off x="52106" y="-165764"/>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cxnSp>
        <p:nvCxnSpPr>
          <p:cNvPr id="26" name="Straight Connector 25"/>
          <p:cNvCxnSpPr/>
          <p:nvPr/>
        </p:nvCxnSpPr>
        <p:spPr>
          <a:xfrm>
            <a:off x="867264" y="1327452"/>
            <a:ext cx="524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83565" y="1327452"/>
            <a:ext cx="3480387" cy="2573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pic>
        <p:nvPicPr>
          <p:cNvPr id="22530" name="Picture 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466" y="1892830"/>
            <a:ext cx="3500289" cy="223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860758" y="3910605"/>
            <a:ext cx="3026997" cy="574451"/>
          </a:xfrm>
          <a:prstGeom prst="rect">
            <a:avLst/>
          </a:prstGeom>
          <a:noFill/>
        </p:spPr>
        <p:txBody>
          <a:bodyPr wrap="square" lIns="121917" tIns="60959" rIns="121917" bIns="60959" rtlCol="0">
            <a:spAutoFit/>
          </a:bodyPr>
          <a:lstStyle/>
          <a:p>
            <a:r>
              <a:rPr lang="vi-VN" sz="2933" b="1">
                <a:latin typeface="UTM Avo" pitchFamily="18" charset="0"/>
              </a:rPr>
              <a:t>cái bút máy</a:t>
            </a:r>
            <a:endParaRPr lang="en-US" sz="2933" b="1">
              <a:solidFill>
                <a:srgbClr val="C00000"/>
              </a:solidFill>
              <a:latin typeface="UTM Avo" pitchFamily="18" charset="0"/>
            </a:endParaRPr>
          </a:p>
        </p:txBody>
      </p:sp>
      <p:sp>
        <p:nvSpPr>
          <p:cNvPr id="22" name="Rounded Rectangle 21"/>
          <p:cNvSpPr/>
          <p:nvPr/>
        </p:nvSpPr>
        <p:spPr>
          <a:xfrm>
            <a:off x="4425295" y="1695464"/>
            <a:ext cx="3638853" cy="2789653"/>
          </a:xfrm>
          <a:prstGeom prst="roundRect">
            <a:avLst/>
          </a:prstGeom>
          <a:solidFill>
            <a:srgbClr val="FCFDCF"/>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29" name="TextBox 28"/>
          <p:cNvSpPr txBox="1"/>
          <p:nvPr/>
        </p:nvSpPr>
        <p:spPr>
          <a:xfrm>
            <a:off x="4981556" y="3910605"/>
            <a:ext cx="3026997" cy="574451"/>
          </a:xfrm>
          <a:prstGeom prst="rect">
            <a:avLst/>
          </a:prstGeom>
          <a:noFill/>
        </p:spPr>
        <p:txBody>
          <a:bodyPr wrap="square" lIns="121917" tIns="60959" rIns="121917" bIns="60959" rtlCol="0">
            <a:spAutoFit/>
          </a:bodyPr>
          <a:lstStyle/>
          <a:p>
            <a:r>
              <a:rPr lang="vi-VN" sz="2933" b="1">
                <a:latin typeface="UTM Avo" pitchFamily="18" charset="0"/>
              </a:rPr>
              <a:t>cái hộp bút</a:t>
            </a:r>
            <a:endParaRPr lang="en-US" sz="2933" b="1">
              <a:solidFill>
                <a:srgbClr val="C00000"/>
              </a:solidFill>
              <a:latin typeface="UTM Avo" pitchFamily="18" charset="0"/>
            </a:endParaRPr>
          </a:p>
        </p:txBody>
      </p:sp>
      <p:sp>
        <p:nvSpPr>
          <p:cNvPr id="30" name="Rounded Rectangle 29"/>
          <p:cNvSpPr/>
          <p:nvPr/>
        </p:nvSpPr>
        <p:spPr>
          <a:xfrm>
            <a:off x="8382583" y="1695464"/>
            <a:ext cx="3638853" cy="2789653"/>
          </a:xfrm>
          <a:prstGeom prst="roundRect">
            <a:avLst/>
          </a:prstGeom>
          <a:solidFill>
            <a:srgbClr val="FCFDCF"/>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32" name="TextBox 31"/>
          <p:cNvSpPr txBox="1"/>
          <p:nvPr/>
        </p:nvSpPr>
        <p:spPr>
          <a:xfrm>
            <a:off x="8938844" y="3910605"/>
            <a:ext cx="3026997" cy="574451"/>
          </a:xfrm>
          <a:prstGeom prst="rect">
            <a:avLst/>
          </a:prstGeom>
          <a:noFill/>
        </p:spPr>
        <p:txBody>
          <a:bodyPr wrap="square" lIns="121917" tIns="60959" rIns="121917" bIns="60959" rtlCol="0">
            <a:spAutoFit/>
          </a:bodyPr>
          <a:lstStyle/>
          <a:p>
            <a:r>
              <a:rPr lang="vi-VN" sz="2933" b="1">
                <a:latin typeface="UTM Avo" pitchFamily="18" charset="0"/>
              </a:rPr>
              <a:t>hộp sáp màu</a:t>
            </a:r>
            <a:endParaRPr lang="en-US" sz="2933" b="1">
              <a:solidFill>
                <a:srgbClr val="C00000"/>
              </a:solidFill>
              <a:latin typeface="UTM Avo" pitchFamily="18" charset="0"/>
            </a:endParaRPr>
          </a:p>
        </p:txBody>
      </p:sp>
      <p:pic>
        <p:nvPicPr>
          <p:cNvPr id="22531" name="Picture 3"/>
          <p:cNvPicPr>
            <a:picLocks noChangeAspect="1" noChangeArrowheads="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24644" b="29672"/>
          <a:stretch/>
        </p:blipFill>
        <p:spPr bwMode="auto">
          <a:xfrm>
            <a:off x="4525681" y="2084852"/>
            <a:ext cx="3538467" cy="161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00256" y="1988840"/>
            <a:ext cx="3572192" cy="1936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39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circle(out)">
                                      <p:cBhvr>
                                        <p:cTn id="7" dur="1000"/>
                                        <p:tgtEl>
                                          <p:spTgt spid="225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subTnLs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par>
                                <p:cTn id="11" presetID="6" presetClass="entr" presetSubtype="32"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out)">
                                      <p:cBhvr>
                                        <p:cTn id="13" dur="1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out)">
                                      <p:cBhvr>
                                        <p:cTn id="18" dur="1000"/>
                                        <p:tgtEl>
                                          <p:spTgt spid="22"/>
                                        </p:tgtEl>
                                      </p:cBhvr>
                                    </p:animEffect>
                                  </p:childTnLst>
                                </p:cTn>
                              </p:par>
                              <p:par>
                                <p:cTn id="19" presetID="21" presetClass="entr" presetSubtype="1" fill="hold" nodeType="withEffect">
                                  <p:stCondLst>
                                    <p:cond delay="0"/>
                                  </p:stCondLst>
                                  <p:childTnLst>
                                    <p:set>
                                      <p:cBhvr>
                                        <p:cTn id="20" dur="1" fill="hold">
                                          <p:stCondLst>
                                            <p:cond delay="0"/>
                                          </p:stCondLst>
                                        </p:cTn>
                                        <p:tgtEl>
                                          <p:spTgt spid="22531"/>
                                        </p:tgtEl>
                                        <p:attrNameLst>
                                          <p:attrName>style.visibility</p:attrName>
                                        </p:attrNameLst>
                                      </p:cBhvr>
                                      <p:to>
                                        <p:strVal val="visible"/>
                                      </p:to>
                                    </p:set>
                                    <p:animEffect transition="in" filter="wheel(1)">
                                      <p:cBhvr>
                                        <p:cTn id="21" dur="1000"/>
                                        <p:tgtEl>
                                          <p:spTgt spid="2253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subTnLst>
                                    <p:audio>
                                      <p:cMediaNode>
                                        <p:cTn display="0" masterRel="sameClick">
                                          <p:stCondLst>
                                            <p:cond evt="begin" delay="0">
                                              <p:tn val="22"/>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out)">
                                      <p:cBhvr>
                                        <p:cTn id="29" dur="10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par>
                                <p:cTn id="33" presetID="6" presetClass="entr" presetSubtype="32" fill="hold" nodeType="withEffect">
                                  <p:stCondLst>
                                    <p:cond delay="0"/>
                                  </p:stCondLst>
                                  <p:childTnLst>
                                    <p:set>
                                      <p:cBhvr>
                                        <p:cTn id="34" dur="1" fill="hold">
                                          <p:stCondLst>
                                            <p:cond delay="0"/>
                                          </p:stCondLst>
                                        </p:cTn>
                                        <p:tgtEl>
                                          <p:spTgt spid="22532"/>
                                        </p:tgtEl>
                                        <p:attrNameLst>
                                          <p:attrName>style.visibility</p:attrName>
                                        </p:attrNameLst>
                                      </p:cBhvr>
                                      <p:to>
                                        <p:strVal val="visible"/>
                                      </p:to>
                                    </p:set>
                                    <p:animEffect transition="in" filter="circle(out)">
                                      <p:cBhvr>
                                        <p:cTn id="35"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animBg="1"/>
      <p:bldP spid="29" grpId="0"/>
      <p:bldP spid="30" grpId="0" animBg="1"/>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04496" y="1695464"/>
            <a:ext cx="3638853" cy="2789653"/>
          </a:xfrm>
          <a:prstGeom prst="roundRect">
            <a:avLst/>
          </a:prstGeom>
          <a:solidFill>
            <a:srgbClr val="FCFDCF"/>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119" name="Rounded Rectangle 118"/>
          <p:cNvSpPr/>
          <p:nvPr/>
        </p:nvSpPr>
        <p:spPr>
          <a:xfrm>
            <a:off x="335360" y="740702"/>
            <a:ext cx="11638537" cy="778772"/>
          </a:xfrm>
          <a:prstGeom prst="roundRect">
            <a:avLst/>
          </a:prstGeom>
          <a:solidFill>
            <a:srgbClr val="BDFFD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117" name="TextBox 116"/>
          <p:cNvSpPr txBox="1"/>
          <p:nvPr/>
        </p:nvSpPr>
        <p:spPr>
          <a:xfrm>
            <a:off x="335360" y="847399"/>
            <a:ext cx="10657184"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1</a:t>
            </a:r>
            <a:r>
              <a:rPr lang="vi-VN" sz="2667" b="1">
                <a:latin typeface="UTM Avo" pitchFamily="18" charset="0"/>
              </a:rPr>
              <a:t>. Nói về một đồ dùng học tập của em</a:t>
            </a:r>
          </a:p>
        </p:txBody>
      </p:sp>
      <p:grpSp>
        <p:nvGrpSpPr>
          <p:cNvPr id="5" name="Group 4"/>
          <p:cNvGrpSpPr/>
          <p:nvPr/>
        </p:nvGrpSpPr>
        <p:grpSpPr>
          <a:xfrm>
            <a:off x="52106" y="-165764"/>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cxnSp>
        <p:nvCxnSpPr>
          <p:cNvPr id="26" name="Straight Connector 25"/>
          <p:cNvCxnSpPr/>
          <p:nvPr/>
        </p:nvCxnSpPr>
        <p:spPr>
          <a:xfrm>
            <a:off x="867264" y="1327452"/>
            <a:ext cx="5242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83565" y="1327452"/>
            <a:ext cx="3480387" cy="2573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0758" y="3910605"/>
            <a:ext cx="3026997" cy="574451"/>
          </a:xfrm>
          <a:prstGeom prst="rect">
            <a:avLst/>
          </a:prstGeom>
          <a:noFill/>
        </p:spPr>
        <p:txBody>
          <a:bodyPr wrap="square" lIns="121917" tIns="60959" rIns="121917" bIns="60959" rtlCol="0">
            <a:spAutoFit/>
          </a:bodyPr>
          <a:lstStyle/>
          <a:p>
            <a:r>
              <a:rPr lang="vi-VN" sz="2933" b="1">
                <a:latin typeface="UTM Avo" pitchFamily="18" charset="0"/>
              </a:rPr>
              <a:t>cái cặp sách</a:t>
            </a:r>
            <a:endParaRPr lang="en-US" sz="2933" b="1">
              <a:solidFill>
                <a:srgbClr val="C00000"/>
              </a:solidFill>
              <a:latin typeface="UTM Avo" pitchFamily="18" charset="0"/>
            </a:endParaRPr>
          </a:p>
        </p:txBody>
      </p:sp>
      <p:sp>
        <p:nvSpPr>
          <p:cNvPr id="22" name="Rounded Rectangle 21"/>
          <p:cNvSpPr/>
          <p:nvPr/>
        </p:nvSpPr>
        <p:spPr>
          <a:xfrm>
            <a:off x="4425295" y="1695464"/>
            <a:ext cx="3638853" cy="2789653"/>
          </a:xfrm>
          <a:prstGeom prst="roundRect">
            <a:avLst/>
          </a:prstGeom>
          <a:solidFill>
            <a:srgbClr val="FCFDCF"/>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29" name="TextBox 28"/>
          <p:cNvSpPr txBox="1"/>
          <p:nvPr/>
        </p:nvSpPr>
        <p:spPr>
          <a:xfrm>
            <a:off x="4981556" y="3910605"/>
            <a:ext cx="3026997" cy="574451"/>
          </a:xfrm>
          <a:prstGeom prst="rect">
            <a:avLst/>
          </a:prstGeom>
          <a:noFill/>
        </p:spPr>
        <p:txBody>
          <a:bodyPr wrap="square" lIns="121917" tIns="60959" rIns="121917" bIns="60959" rtlCol="0">
            <a:spAutoFit/>
          </a:bodyPr>
          <a:lstStyle/>
          <a:p>
            <a:r>
              <a:rPr lang="vi-VN" sz="2933" b="1">
                <a:latin typeface="UTM Avo" pitchFamily="18" charset="0"/>
              </a:rPr>
              <a:t>quyển sách</a:t>
            </a:r>
            <a:endParaRPr lang="en-US" sz="2933" b="1">
              <a:solidFill>
                <a:srgbClr val="C00000"/>
              </a:solidFill>
              <a:latin typeface="UTM Avo" pitchFamily="18" charset="0"/>
            </a:endParaRPr>
          </a:p>
        </p:txBody>
      </p:sp>
      <p:sp>
        <p:nvSpPr>
          <p:cNvPr id="30" name="Rounded Rectangle 29"/>
          <p:cNvSpPr/>
          <p:nvPr/>
        </p:nvSpPr>
        <p:spPr>
          <a:xfrm>
            <a:off x="8382583" y="1695464"/>
            <a:ext cx="3638853" cy="2789653"/>
          </a:xfrm>
          <a:prstGeom prst="roundRect">
            <a:avLst/>
          </a:prstGeom>
          <a:solidFill>
            <a:srgbClr val="FCFDCF"/>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32" name="TextBox 31"/>
          <p:cNvSpPr txBox="1"/>
          <p:nvPr/>
        </p:nvSpPr>
        <p:spPr>
          <a:xfrm>
            <a:off x="8938844" y="3910605"/>
            <a:ext cx="3026997" cy="574451"/>
          </a:xfrm>
          <a:prstGeom prst="rect">
            <a:avLst/>
          </a:prstGeom>
          <a:noFill/>
        </p:spPr>
        <p:txBody>
          <a:bodyPr wrap="square" lIns="121917" tIns="60959" rIns="121917" bIns="60959" rtlCol="0">
            <a:spAutoFit/>
          </a:bodyPr>
          <a:lstStyle/>
          <a:p>
            <a:r>
              <a:rPr lang="vi-VN" sz="2933" b="1">
                <a:latin typeface="UTM Avo" pitchFamily="18" charset="0"/>
              </a:rPr>
              <a:t>cái bút chì</a:t>
            </a:r>
            <a:endParaRPr lang="en-US" sz="2933" b="1">
              <a:solidFill>
                <a:srgbClr val="C00000"/>
              </a:solidFill>
              <a:latin typeface="UTM Avo" pitchFamily="18" charset="0"/>
            </a:endParaRPr>
          </a:p>
        </p:txBody>
      </p:sp>
      <p:pic>
        <p:nvPicPr>
          <p:cNvPr id="23"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l="14742" r="18405"/>
          <a:stretch>
            <a:fillRect/>
          </a:stretch>
        </p:blipFill>
        <p:spPr bwMode="auto">
          <a:xfrm>
            <a:off x="574507" y="1914783"/>
            <a:ext cx="3098832" cy="1956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descr="C:\Users\Administrator\Application Data\Zamaan's Software\psc\screensho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469018">
            <a:off x="5654757" y="1907051"/>
            <a:ext cx="1364752" cy="1922492"/>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9490" y="2084852"/>
            <a:ext cx="3795183" cy="1720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38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out)">
                                      <p:cBhvr>
                                        <p:cTn id="13" dur="1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out)">
                                      <p:cBhvr>
                                        <p:cTn id="18" dur="1000"/>
                                        <p:tgtEl>
                                          <p:spTgt spid="22"/>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subTnLst>
                                    <p:audio>
                                      <p:cMediaNode>
                                        <p:cTn display="0" masterRel="sameClick">
                                          <p:stCondLst>
                                            <p:cond evt="begin" delay="0">
                                              <p:tn val="19"/>
                                            </p:cond>
                                          </p:stCondLst>
                                          <p:endCondLst>
                                            <p:cond evt="onStopAudio" delay="0">
                                              <p:tgtEl>
                                                <p:sldTgt/>
                                              </p:tgtEl>
                                            </p:cond>
                                          </p:endCondLst>
                                        </p:cTn>
                                        <p:tgtEl>
                                          <p:sndTgt r:embed="rId3" name="click.wav"/>
                                        </p:tgtEl>
                                      </p:cMediaNode>
                                    </p:audio>
                                  </p:subTnLst>
                                </p:cTn>
                              </p:par>
                              <p:par>
                                <p:cTn id="22" presetID="6" presetClass="entr" presetSubtype="32"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out)">
                                      <p:cBhvr>
                                        <p:cTn id="24" dur="10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circle(out)">
                                      <p:cBhvr>
                                        <p:cTn id="29" dur="1000"/>
                                        <p:tgtEl>
                                          <p:spTgt spid="3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par>
                                <p:cTn id="33" presetID="6" presetClass="entr" presetSubtype="32" fill="hold" nodeType="withEffect">
                                  <p:stCondLst>
                                    <p:cond delay="0"/>
                                  </p:stCondLst>
                                  <p:childTnLst>
                                    <p:set>
                                      <p:cBhvr>
                                        <p:cTn id="34" dur="1" fill="hold">
                                          <p:stCondLst>
                                            <p:cond delay="0"/>
                                          </p:stCondLst>
                                        </p:cTn>
                                        <p:tgtEl>
                                          <p:spTgt spid="23554"/>
                                        </p:tgtEl>
                                        <p:attrNameLst>
                                          <p:attrName>style.visibility</p:attrName>
                                        </p:attrNameLst>
                                      </p:cBhvr>
                                      <p:to>
                                        <p:strVal val="visible"/>
                                      </p:to>
                                    </p:set>
                                    <p:animEffect transition="in" filter="circle(out)">
                                      <p:cBhvr>
                                        <p:cTn id="35"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2" grpId="0" animBg="1"/>
      <p:bldP spid="29" grpId="0"/>
      <p:bldP spid="30" grpId="0" animBg="1"/>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106" y="-165764"/>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sp>
        <p:nvSpPr>
          <p:cNvPr id="15" name="Rounded Rectangle 32"/>
          <p:cNvSpPr>
            <a:spLocks noChangeArrowheads="1"/>
          </p:cNvSpPr>
          <p:nvPr/>
        </p:nvSpPr>
        <p:spPr bwMode="auto">
          <a:xfrm>
            <a:off x="2963928" y="836713"/>
            <a:ext cx="9084733" cy="4163732"/>
          </a:xfrm>
          <a:prstGeom prst="roundRect">
            <a:avLst>
              <a:gd name="adj" fmla="val 16667"/>
            </a:avLst>
          </a:prstGeom>
          <a:solidFill>
            <a:schemeClr val="accent2">
              <a:lumMod val="50000"/>
            </a:schemeClr>
          </a:solidFill>
          <a:ln w="9525" algn="ctr">
            <a:solidFill>
              <a:srgbClr val="FFC000"/>
            </a:solidFill>
            <a:round/>
            <a:headEnd/>
            <a:tailEnd/>
          </a:ln>
        </p:spPr>
        <p:txBody>
          <a:bodyPr/>
          <a:lstStyle/>
          <a:p>
            <a:pPr defTabSz="1219170">
              <a:defRPr/>
            </a:pPr>
            <a:endParaRPr lang="en-US" sz="2400" kern="0">
              <a:solidFill>
                <a:sysClr val="windowText" lastClr="000000"/>
              </a:solidFill>
            </a:endParaRPr>
          </a:p>
        </p:txBody>
      </p:sp>
      <p:pic>
        <p:nvPicPr>
          <p:cNvPr id="16" name="Picture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11" y="432060"/>
            <a:ext cx="3199933" cy="592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3251960" y="836712"/>
            <a:ext cx="8796701" cy="4115420"/>
          </a:xfrm>
          <a:prstGeom prst="rect">
            <a:avLst/>
          </a:prstGeom>
          <a:noFill/>
        </p:spPr>
        <p:txBody>
          <a:bodyPr wrap="square" lIns="121917" tIns="60959" rIns="121917" bIns="60959" rtlCol="0">
            <a:spAutoFit/>
          </a:bodyPr>
          <a:lstStyle/>
          <a:p>
            <a:pPr algn="just">
              <a:lnSpc>
                <a:spcPct val="150000"/>
              </a:lnSpc>
            </a:pPr>
            <a:r>
              <a:rPr lang="vi-VN" sz="2933" b="1" u="sng">
                <a:solidFill>
                  <a:srgbClr val="FFFFD9"/>
                </a:solidFill>
                <a:latin typeface="UTM Avo" pitchFamily="18" charset="0"/>
              </a:rPr>
              <a:t>Để giới thiệu đồ dùng học tập:</a:t>
            </a:r>
            <a:endParaRPr lang="en-US" sz="2933" b="1" u="sng">
              <a:solidFill>
                <a:srgbClr val="FFFFD9"/>
              </a:solidFill>
              <a:latin typeface="UTM Avo" pitchFamily="18" charset="0"/>
            </a:endParaRPr>
          </a:p>
          <a:p>
            <a:pPr algn="just">
              <a:lnSpc>
                <a:spcPct val="150000"/>
              </a:lnSpc>
            </a:pPr>
            <a:r>
              <a:rPr lang="en-US" sz="2933" b="1">
                <a:solidFill>
                  <a:srgbClr val="FFFFD9"/>
                </a:solidFill>
                <a:latin typeface="UTM Avo" pitchFamily="18" charset="0"/>
              </a:rPr>
              <a:t>- </a:t>
            </a:r>
            <a:r>
              <a:rPr lang="vi-VN" sz="2933" b="1">
                <a:solidFill>
                  <a:srgbClr val="FFFFD9"/>
                </a:solidFill>
                <a:latin typeface="UTM Avo" pitchFamily="18" charset="0"/>
              </a:rPr>
              <a:t>Đó là cái gì?</a:t>
            </a:r>
            <a:r>
              <a:rPr lang="en-US" sz="2933" b="1">
                <a:solidFill>
                  <a:srgbClr val="FFFFD9"/>
                </a:solidFill>
                <a:latin typeface="UTM Avo" pitchFamily="18" charset="0"/>
              </a:rPr>
              <a:t>.</a:t>
            </a:r>
          </a:p>
          <a:p>
            <a:pPr marL="457189" indent="-457189" algn="just">
              <a:lnSpc>
                <a:spcPct val="150000"/>
              </a:lnSpc>
              <a:buFontTx/>
              <a:buChar char="-"/>
            </a:pPr>
            <a:r>
              <a:rPr lang="vi-VN" sz="2933" b="1">
                <a:solidFill>
                  <a:srgbClr val="FFFFD9"/>
                </a:solidFill>
                <a:latin typeface="UTM Avo" pitchFamily="18" charset="0"/>
              </a:rPr>
              <a:t>Nó có màu gì?</a:t>
            </a:r>
          </a:p>
          <a:p>
            <a:pPr marL="457189" indent="-457189" algn="just">
              <a:lnSpc>
                <a:spcPct val="150000"/>
              </a:lnSpc>
              <a:buFontTx/>
              <a:buChar char="-"/>
            </a:pPr>
            <a:r>
              <a:rPr lang="vi-VN" sz="2933" b="1">
                <a:solidFill>
                  <a:srgbClr val="FFFFD9"/>
                </a:solidFill>
                <a:latin typeface="UTM Avo" pitchFamily="18" charset="0"/>
              </a:rPr>
              <a:t>Hình dáng nó ra sao?</a:t>
            </a:r>
          </a:p>
          <a:p>
            <a:pPr marL="457189" indent="-457189" algn="just">
              <a:lnSpc>
                <a:spcPct val="150000"/>
              </a:lnSpc>
              <a:buFontTx/>
              <a:buChar char="-"/>
            </a:pPr>
            <a:r>
              <a:rPr lang="vi-VN" sz="2933" b="1">
                <a:solidFill>
                  <a:srgbClr val="FFFFD9"/>
                </a:solidFill>
                <a:latin typeface="UTM Avo" pitchFamily="18" charset="0"/>
              </a:rPr>
              <a:t>Sử dụng nó như thế nào?</a:t>
            </a:r>
          </a:p>
          <a:p>
            <a:pPr marL="457189" indent="-457189" algn="just">
              <a:lnSpc>
                <a:spcPct val="150000"/>
              </a:lnSpc>
              <a:buFontTx/>
              <a:buChar char="-"/>
            </a:pPr>
            <a:r>
              <a:rPr lang="vi-VN" sz="2933" b="1">
                <a:solidFill>
                  <a:srgbClr val="FFFFD9"/>
                </a:solidFill>
                <a:latin typeface="UTM Avo" pitchFamily="18" charset="0"/>
              </a:rPr>
              <a:t>Nó giúp ích gì cho em?</a:t>
            </a:r>
            <a:endParaRPr lang="en-US" sz="2933" b="1">
              <a:solidFill>
                <a:srgbClr val="FFFFD9"/>
              </a:solidFill>
              <a:latin typeface="UTM Avo" pitchFamily="18" charset="0"/>
            </a:endParaRPr>
          </a:p>
        </p:txBody>
      </p:sp>
    </p:spTree>
    <p:extLst>
      <p:ext uri="{BB962C8B-B14F-4D97-AF65-F5344CB8AC3E}">
        <p14:creationId xmlns:p14="http://schemas.microsoft.com/office/powerpoint/2010/main" val="25548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par>
                                <p:cTn id="8" presetID="42"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600"/>
                                        <p:tgtEl>
                                          <p:spTgt spid="16"/>
                                        </p:tgtEl>
                                      </p:cBhvr>
                                    </p:animEffect>
                                    <p:anim calcmode="lin" valueType="num">
                                      <p:cBhvr>
                                        <p:cTn id="11" dur="600" fill="hold"/>
                                        <p:tgtEl>
                                          <p:spTgt spid="16"/>
                                        </p:tgtEl>
                                        <p:attrNameLst>
                                          <p:attrName>ppt_x</p:attrName>
                                        </p:attrNameLst>
                                      </p:cBhvr>
                                      <p:tavLst>
                                        <p:tav tm="0">
                                          <p:val>
                                            <p:strVal val="#ppt_x"/>
                                          </p:val>
                                        </p:tav>
                                        <p:tav tm="100000">
                                          <p:val>
                                            <p:strVal val="#ppt_x"/>
                                          </p:val>
                                        </p:tav>
                                      </p:tavLst>
                                    </p:anim>
                                    <p:anim calcmode="lin" valueType="num">
                                      <p:cBhvr>
                                        <p:cTn id="12" dur="6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6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wipe(left)">
                                      <p:cBhvr>
                                        <p:cTn id="25" dur="500"/>
                                        <p:tgtEl>
                                          <p:spTgt spid="17">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Effect transition="in" filter="wipe(left)">
                                      <p:cBhvr>
                                        <p:cTn id="30" dur="500"/>
                                        <p:tgtEl>
                                          <p:spTgt spid="1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7">
                                            <p:txEl>
                                              <p:pRg st="3" end="3"/>
                                            </p:txEl>
                                          </p:spTgt>
                                        </p:tgtEl>
                                        <p:attrNameLst>
                                          <p:attrName>style.visibility</p:attrName>
                                        </p:attrNameLst>
                                      </p:cBhvr>
                                      <p:to>
                                        <p:strVal val="visible"/>
                                      </p:to>
                                    </p:set>
                                    <p:animEffect transition="in" filter="wipe(left)">
                                      <p:cBhvr>
                                        <p:cTn id="35" dur="500"/>
                                        <p:tgtEl>
                                          <p:spTgt spid="1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7">
                                            <p:txEl>
                                              <p:pRg st="4" end="4"/>
                                            </p:txEl>
                                          </p:spTgt>
                                        </p:tgtEl>
                                        <p:attrNameLst>
                                          <p:attrName>style.visibility</p:attrName>
                                        </p:attrNameLst>
                                      </p:cBhvr>
                                      <p:to>
                                        <p:strVal val="visible"/>
                                      </p:to>
                                    </p:set>
                                    <p:animEffect transition="in" filter="wipe(left)">
                                      <p:cBhvr>
                                        <p:cTn id="40" dur="500"/>
                                        <p:tgtEl>
                                          <p:spTgt spid="1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wipe(left)">
                                      <p:cBhvr>
                                        <p:cTn id="45"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106" y="-165764"/>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dirty="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dirty="0">
                <a:solidFill>
                  <a:srgbClr val="FFFF00"/>
                </a:solidFill>
              </a:rPr>
              <a:t>BÀI 1</a:t>
            </a:r>
            <a:r>
              <a:rPr lang="vi-VN" sz="2933" b="1">
                <a:solidFill>
                  <a:srgbClr val="FFFF00"/>
                </a:solidFill>
              </a:rPr>
              <a:t>8</a:t>
            </a:r>
            <a:r>
              <a:rPr lang="en-US" sz="2933" b="1" dirty="0">
                <a:solidFill>
                  <a:srgbClr val="FFFF00"/>
                </a:solidFill>
              </a:rPr>
              <a:t>: </a:t>
            </a:r>
            <a:r>
              <a:rPr lang="vi-VN" sz="2933" b="1">
                <a:solidFill>
                  <a:srgbClr val="FFFF00"/>
                </a:solidFill>
              </a:rPr>
              <a:t>THƯ VIỆN BIẾT ĐI</a:t>
            </a:r>
          </a:p>
        </p:txBody>
      </p:sp>
      <p:sp>
        <p:nvSpPr>
          <p:cNvPr id="11" name="Cloud Callout 10"/>
          <p:cNvSpPr/>
          <p:nvPr/>
        </p:nvSpPr>
        <p:spPr>
          <a:xfrm>
            <a:off x="6850587" y="1032268"/>
            <a:ext cx="4793911" cy="1658995"/>
          </a:xfrm>
          <a:prstGeom prst="cloudCallout">
            <a:avLst>
              <a:gd name="adj1" fmla="val -86798"/>
              <a:gd name="adj2" fmla="val 98260"/>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 </a:t>
            </a:r>
            <a:r>
              <a:rPr lang="vi-VN" sz="2400" b="1">
                <a:solidFill>
                  <a:srgbClr val="002060"/>
                </a:solidFill>
              </a:rPr>
              <a:t> Tớ xin giới thiệu về cái hộp bút.</a:t>
            </a:r>
            <a:endParaRPr lang="en-US" sz="2400" b="1">
              <a:solidFill>
                <a:srgbClr val="002060"/>
              </a:solidFill>
            </a:endParaRPr>
          </a:p>
        </p:txBody>
      </p:sp>
      <p:sp>
        <p:nvSpPr>
          <p:cNvPr id="15" name="Cloud Callout 14"/>
          <p:cNvSpPr/>
          <p:nvPr/>
        </p:nvSpPr>
        <p:spPr>
          <a:xfrm>
            <a:off x="244126" y="1028734"/>
            <a:ext cx="5343196" cy="1518071"/>
          </a:xfrm>
          <a:prstGeom prst="cloudCallout">
            <a:avLst>
              <a:gd name="adj1" fmla="val -20055"/>
              <a:gd name="adj2" fmla="val 117236"/>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rPr>
              <a:t>- </a:t>
            </a:r>
            <a:r>
              <a:rPr lang="vi-VN" sz="2400" b="1">
                <a:solidFill>
                  <a:srgbClr val="C00000"/>
                </a:solidFill>
              </a:rPr>
              <a:t> Bạn muốn giới thiệu đồ dùng học tập nào?</a:t>
            </a:r>
            <a:endParaRPr lang="en-US" sz="2400" b="1">
              <a:solidFill>
                <a:srgbClr val="C00000"/>
              </a:solidFill>
            </a:endParaRPr>
          </a:p>
        </p:txBody>
      </p:sp>
      <p:pic>
        <p:nvPicPr>
          <p:cNvPr id="16" name="Picture 6" descr="C:\Users\Administrator\Application Data\Zamaan's Software\psc\screenshot.JPG"/>
          <p:cNvPicPr>
            <a:picLocks noChangeAspect="1" noChangeArrowheads="1"/>
          </p:cNvPicPr>
          <p:nvPr/>
        </p:nvPicPr>
        <p:blipFill>
          <a:blip r:embed="rId6">
            <a:clrChange>
              <a:clrFrom>
                <a:srgbClr val="D8EDE6"/>
              </a:clrFrom>
              <a:clrTo>
                <a:srgbClr val="D8EDE6">
                  <a:alpha val="0"/>
                </a:srgbClr>
              </a:clrTo>
            </a:clrChange>
            <a:extLst>
              <a:ext uri="{28A0092B-C50C-407E-A947-70E740481C1C}">
                <a14:useLocalDpi xmlns:a14="http://schemas.microsoft.com/office/drawing/2010/main" val="0"/>
              </a:ext>
            </a:extLst>
          </a:blip>
          <a:srcRect/>
          <a:stretch>
            <a:fillRect/>
          </a:stretch>
        </p:blipFill>
        <p:spPr bwMode="auto">
          <a:xfrm>
            <a:off x="431371" y="3450299"/>
            <a:ext cx="5181600" cy="2667000"/>
          </a:xfrm>
          <a:prstGeom prst="rect">
            <a:avLst/>
          </a:prstGeom>
          <a:noFill/>
          <a:extLst>
            <a:ext uri="{909E8E84-426E-40DD-AFC4-6F175D3DCCD1}">
              <a14:hiddenFill xmlns:a14="http://schemas.microsoft.com/office/drawing/2010/main">
                <a:solidFill>
                  <a:srgbClr val="FFFFFF"/>
                </a:solidFill>
              </a14:hiddenFill>
            </a:ext>
          </a:extLst>
        </p:spPr>
      </p:pic>
      <p:sp>
        <p:nvSpPr>
          <p:cNvPr id="17" name="Cloud Callout 16"/>
          <p:cNvSpPr/>
          <p:nvPr/>
        </p:nvSpPr>
        <p:spPr>
          <a:xfrm>
            <a:off x="6672064" y="2260783"/>
            <a:ext cx="6081096" cy="1540869"/>
          </a:xfrm>
          <a:prstGeom prst="cloudCallout">
            <a:avLst>
              <a:gd name="adj1" fmla="val -65830"/>
              <a:gd name="adj2" fmla="val 49360"/>
            </a:avLst>
          </a:prstGeom>
          <a:solidFill>
            <a:srgbClr val="FFE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2060"/>
                </a:solidFill>
              </a:rPr>
              <a:t>- Hộp bút khá to và rộng. Nó có màu hồng nhạt, làm bằng nhựa cứng.</a:t>
            </a:r>
            <a:endParaRPr lang="en-US" sz="2400" b="1">
              <a:solidFill>
                <a:srgbClr val="002060"/>
              </a:solidFill>
            </a:endParaRPr>
          </a:p>
        </p:txBody>
      </p:sp>
      <p:sp>
        <p:nvSpPr>
          <p:cNvPr id="19" name="Cloud Callout 18"/>
          <p:cNvSpPr/>
          <p:nvPr/>
        </p:nvSpPr>
        <p:spPr>
          <a:xfrm>
            <a:off x="138966" y="1521283"/>
            <a:ext cx="5343196" cy="1518071"/>
          </a:xfrm>
          <a:prstGeom prst="cloudCallout">
            <a:avLst>
              <a:gd name="adj1" fmla="val -4118"/>
              <a:gd name="adj2" fmla="val 104488"/>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C00000"/>
                </a:solidFill>
              </a:rPr>
              <a:t>- Đồ vật đó có hình dạng, màu sắc như ra sao?</a:t>
            </a:r>
            <a:endParaRPr lang="en-US" sz="2400" b="1">
              <a:solidFill>
                <a:srgbClr val="C00000"/>
              </a:solidFill>
            </a:endParaRPr>
          </a:p>
        </p:txBody>
      </p:sp>
      <p:sp>
        <p:nvSpPr>
          <p:cNvPr id="20" name="Cloud Callout 19"/>
          <p:cNvSpPr/>
          <p:nvPr/>
        </p:nvSpPr>
        <p:spPr>
          <a:xfrm>
            <a:off x="138966" y="1905602"/>
            <a:ext cx="5343196" cy="1518071"/>
          </a:xfrm>
          <a:prstGeom prst="cloudCallout">
            <a:avLst>
              <a:gd name="adj1" fmla="val -26574"/>
              <a:gd name="adj2" fmla="val 86641"/>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C00000"/>
                </a:solidFill>
              </a:rPr>
              <a:t>- Bạn sử dụng  đồ vật đó thế nào?</a:t>
            </a:r>
            <a:endParaRPr lang="en-US" sz="2400" b="1">
              <a:solidFill>
                <a:srgbClr val="C00000"/>
              </a:solidFill>
            </a:endParaRPr>
          </a:p>
        </p:txBody>
      </p:sp>
      <p:sp>
        <p:nvSpPr>
          <p:cNvPr id="21" name="Cloud Callout 20"/>
          <p:cNvSpPr/>
          <p:nvPr/>
        </p:nvSpPr>
        <p:spPr>
          <a:xfrm>
            <a:off x="5893159" y="3236979"/>
            <a:ext cx="6081096" cy="1540869"/>
          </a:xfrm>
          <a:prstGeom prst="cloudCallout">
            <a:avLst>
              <a:gd name="adj1" fmla="val -67421"/>
              <a:gd name="adj2" fmla="val -10925"/>
            </a:avLst>
          </a:prstGeom>
          <a:solidFill>
            <a:srgbClr val="B8E0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002060"/>
                </a:solidFill>
              </a:rPr>
              <a:t>- Tớ thường cất bút và chì trong đó. Nó giữ cho tớ khỏi hỏng bút.</a:t>
            </a:r>
            <a:endParaRPr lang="en-US" sz="2400" b="1">
              <a:solidFill>
                <a:srgbClr val="002060"/>
              </a:solidFill>
            </a:endParaRPr>
          </a:p>
        </p:txBody>
      </p:sp>
      <p:sp>
        <p:nvSpPr>
          <p:cNvPr id="22" name="Cloud Callout 21"/>
          <p:cNvSpPr/>
          <p:nvPr/>
        </p:nvSpPr>
        <p:spPr>
          <a:xfrm>
            <a:off x="244126" y="1076414"/>
            <a:ext cx="5343196" cy="1518071"/>
          </a:xfrm>
          <a:prstGeom prst="cloudCallout">
            <a:avLst>
              <a:gd name="adj1" fmla="val -26574"/>
              <a:gd name="adj2" fmla="val 86641"/>
            </a:avLst>
          </a:prstGeom>
          <a:solidFill>
            <a:srgbClr val="DAEF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rgbClr val="C00000"/>
                </a:solidFill>
              </a:rPr>
              <a:t>-  Làm thế nào để bảo quản đồ vật đó?</a:t>
            </a:r>
            <a:endParaRPr lang="en-US" sz="2400" b="1">
              <a:solidFill>
                <a:srgbClr val="C00000"/>
              </a:solidFill>
            </a:endParaRPr>
          </a:p>
        </p:txBody>
      </p:sp>
      <p:sp>
        <p:nvSpPr>
          <p:cNvPr id="24" name="Cloud Callout 23"/>
          <p:cNvSpPr/>
          <p:nvPr/>
        </p:nvSpPr>
        <p:spPr>
          <a:xfrm>
            <a:off x="6244721" y="3244184"/>
            <a:ext cx="5772864" cy="1658995"/>
          </a:xfrm>
          <a:prstGeom prst="cloudCallout">
            <a:avLst>
              <a:gd name="adj1" fmla="val -77109"/>
              <a:gd name="adj2" fmla="val -74384"/>
            </a:avLst>
          </a:prstGeom>
          <a:solidFill>
            <a:srgbClr val="FFFF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rPr>
              <a:t>- </a:t>
            </a:r>
            <a:r>
              <a:rPr lang="vi-VN" sz="2400" b="1">
                <a:solidFill>
                  <a:srgbClr val="002060"/>
                </a:solidFill>
              </a:rPr>
              <a:t> Tớ giữ nó cẩn thận. Học xong tớ cất nó vào trong cặp.</a:t>
            </a:r>
            <a:endParaRPr lang="en-US" sz="2400" b="1">
              <a:solidFill>
                <a:srgbClr val="002060"/>
              </a:solidFill>
            </a:endParaRPr>
          </a:p>
        </p:txBody>
      </p:sp>
      <p:sp>
        <p:nvSpPr>
          <p:cNvPr id="26" name="TextBox 25"/>
          <p:cNvSpPr txBox="1"/>
          <p:nvPr/>
        </p:nvSpPr>
        <p:spPr>
          <a:xfrm>
            <a:off x="1103447" y="517876"/>
            <a:ext cx="10117123" cy="574451"/>
          </a:xfrm>
          <a:prstGeom prst="rect">
            <a:avLst/>
          </a:prstGeom>
          <a:noFill/>
        </p:spPr>
        <p:txBody>
          <a:bodyPr wrap="square" lIns="121917" tIns="60959" rIns="121917" bIns="60959" rtlCol="0">
            <a:spAutoFit/>
          </a:bodyPr>
          <a:lstStyle/>
          <a:p>
            <a:r>
              <a:rPr lang="vi-VN" sz="2933" b="1">
                <a:latin typeface="UTM Avo" pitchFamily="18" charset="0"/>
              </a:rPr>
              <a:t>Em hãy  giới thiệu một dụng cụ học tập của em</a:t>
            </a:r>
            <a:endParaRPr lang="en-US" sz="2933" b="1">
              <a:solidFill>
                <a:srgbClr val="C00000"/>
              </a:solidFill>
              <a:latin typeface="UTM Avo" pitchFamily="18" charset="0"/>
            </a:endParaRPr>
          </a:p>
        </p:txBody>
      </p:sp>
    </p:spTree>
    <p:extLst>
      <p:ext uri="{BB962C8B-B14F-4D97-AF65-F5344CB8AC3E}">
        <p14:creationId xmlns:p14="http://schemas.microsoft.com/office/powerpoint/2010/main" val="24210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1000"/>
                                        <p:tgtEl>
                                          <p:spTgt spid="19"/>
                                        </p:tgtEl>
                                      </p:cBhvr>
                                    </p:animEffect>
                                  </p:childTnLst>
                                </p:cTn>
                              </p:par>
                              <p:par>
                                <p:cTn id="23" presetID="16" presetClass="exit" presetSubtype="21" fill="hold" grpId="1" nodeType="withEffect">
                                  <p:stCondLst>
                                    <p:cond delay="0"/>
                                  </p:stCondLst>
                                  <p:childTnLst>
                                    <p:animEffect transition="out" filter="barn(inVertic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1000"/>
                                        <p:tgtEl>
                                          <p:spTgt spid="17"/>
                                        </p:tgtEl>
                                      </p:cBhvr>
                                    </p:animEffect>
                                  </p:childTnLst>
                                </p:cTn>
                              </p:par>
                              <p:par>
                                <p:cTn id="31" presetID="16" presetClass="exit" presetSubtype="21" fill="hold" grpId="1" nodeType="withEffect">
                                  <p:stCondLst>
                                    <p:cond delay="0"/>
                                  </p:stCondLst>
                                  <p:childTnLst>
                                    <p:animEffect transition="out" filter="barn(inVertical)">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1000"/>
                                        <p:tgtEl>
                                          <p:spTgt spid="20"/>
                                        </p:tgtEl>
                                      </p:cBhvr>
                                    </p:animEffect>
                                  </p:childTnLst>
                                </p:cTn>
                              </p:par>
                              <p:par>
                                <p:cTn id="39" presetID="16" presetClass="exit" presetSubtype="21" fill="hold" grpId="1" nodeType="withEffect">
                                  <p:stCondLst>
                                    <p:cond delay="0"/>
                                  </p:stCondLst>
                                  <p:childTnLst>
                                    <p:animEffect transition="out" filter="barn(inVertical)">
                                      <p:cBhvr>
                                        <p:cTn id="40" dur="500"/>
                                        <p:tgtEl>
                                          <p:spTgt spid="19"/>
                                        </p:tgtEl>
                                      </p:cBhvr>
                                    </p:animEffect>
                                    <p:set>
                                      <p:cBhvr>
                                        <p:cTn id="41" dur="1" fill="hold">
                                          <p:stCondLst>
                                            <p:cond delay="499"/>
                                          </p:stCondLst>
                                        </p:cTn>
                                        <p:tgtEl>
                                          <p:spTgt spid="1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1000"/>
                                        <p:tgtEl>
                                          <p:spTgt spid="21"/>
                                        </p:tgtEl>
                                      </p:cBhvr>
                                    </p:animEffect>
                                  </p:childTnLst>
                                </p:cTn>
                              </p:par>
                              <p:par>
                                <p:cTn id="47" presetID="16" presetClass="exit" presetSubtype="21" fill="hold" grpId="1" nodeType="withEffect">
                                  <p:stCondLst>
                                    <p:cond delay="0"/>
                                  </p:stCondLst>
                                  <p:childTnLst>
                                    <p:animEffect transition="out" filter="barn(inVertical)">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down)">
                                      <p:cBhvr>
                                        <p:cTn id="54" dur="1000"/>
                                        <p:tgtEl>
                                          <p:spTgt spid="22"/>
                                        </p:tgtEl>
                                      </p:cBhvr>
                                    </p:animEffect>
                                  </p:childTnLst>
                                </p:cTn>
                              </p:par>
                              <p:par>
                                <p:cTn id="55" presetID="16" presetClass="exit" presetSubtype="21" fill="hold" grpId="1" nodeType="withEffect">
                                  <p:stCondLst>
                                    <p:cond delay="0"/>
                                  </p:stCondLst>
                                  <p:childTnLst>
                                    <p:animEffect transition="out" filter="barn(inVertical)">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cTn>
                              </p:par>
                              <p:par>
                                <p:cTn id="58" presetID="16" presetClass="exit" presetSubtype="21" fill="hold" grpId="1" nodeType="withEffect">
                                  <p:stCondLst>
                                    <p:cond delay="0"/>
                                  </p:stCondLst>
                                  <p:childTnLst>
                                    <p:animEffect transition="out" filter="barn(inVertical)">
                                      <p:cBhvr>
                                        <p:cTn id="59" dur="500"/>
                                        <p:tgtEl>
                                          <p:spTgt spid="21"/>
                                        </p:tgtEl>
                                      </p:cBhvr>
                                    </p:animEffect>
                                    <p:set>
                                      <p:cBhvr>
                                        <p:cTn id="60" dur="1" fill="hold">
                                          <p:stCondLst>
                                            <p:cond delay="499"/>
                                          </p:stCondLst>
                                        </p:cTn>
                                        <p:tgtEl>
                                          <p:spTgt spid="2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down)">
                                      <p:cBhvr>
                                        <p:cTn id="65" dur="1000"/>
                                        <p:tgtEl>
                                          <p:spTgt spid="24"/>
                                        </p:tgtEl>
                                      </p:cBhvr>
                                    </p:animEffect>
                                  </p:childTnLst>
                                </p:cTn>
                              </p:par>
                              <p:par>
                                <p:cTn id="66" presetID="16" presetClass="exit" presetSubtype="21" fill="hold" grpId="1" nodeType="withEffect">
                                  <p:stCondLst>
                                    <p:cond delay="0"/>
                                  </p:stCondLst>
                                  <p:childTnLst>
                                    <p:animEffect transition="out" filter="barn(inVertical)">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6" presetClass="exit" presetSubtype="21" fill="hold" grpId="1" nodeType="clickEffect">
                                  <p:stCondLst>
                                    <p:cond delay="0"/>
                                  </p:stCondLst>
                                  <p:childTnLst>
                                    <p:animEffect transition="out" filter="barn(inVertical)">
                                      <p:cBhvr>
                                        <p:cTn id="72" dur="500"/>
                                        <p:tgtEl>
                                          <p:spTgt spid="24"/>
                                        </p:tgtEl>
                                      </p:cBhvr>
                                    </p:animEffect>
                                    <p:set>
                                      <p:cBhvr>
                                        <p:cTn id="73" dur="1" fill="hold">
                                          <p:stCondLst>
                                            <p:cond delay="499"/>
                                          </p:stCondLst>
                                        </p:cTn>
                                        <p:tgtEl>
                                          <p:spTgt spid="24"/>
                                        </p:tgtEl>
                                        <p:attrNameLst>
                                          <p:attrName>style.visibility</p:attrName>
                                        </p:attrNameLst>
                                      </p:cBhvr>
                                      <p:to>
                                        <p:strVal val="hidden"/>
                                      </p:to>
                                    </p:set>
                                  </p:childTnLst>
                                </p:cTn>
                              </p:par>
                              <p:par>
                                <p:cTn id="74" presetID="22" presetClass="entr" presetSubtype="8"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left)">
                                      <p:cBhvr>
                                        <p:cTn id="76" dur="500"/>
                                        <p:tgtEl>
                                          <p:spTgt spid="26"/>
                                        </p:tgtEl>
                                      </p:cBhvr>
                                    </p:animEffect>
                                  </p:childTnLst>
                                  <p:subTnLst>
                                    <p:audio>
                                      <p:cMediaNode>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5" grpId="0" animBg="1"/>
      <p:bldP spid="15" grpId="1" animBg="1"/>
      <p:bldP spid="17" grpId="0" animBg="1"/>
      <p:bldP spid="17" grpId="1" animBg="1"/>
      <p:bldP spid="19" grpId="0" animBg="1"/>
      <p:bldP spid="19" grpId="1" animBg="1"/>
      <p:bldP spid="20" grpId="0" animBg="1"/>
      <p:bldP spid="20" grpId="1" animBg="1"/>
      <p:bldP spid="21" grpId="0" animBg="1"/>
      <p:bldP spid="21" grpId="1" animBg="1"/>
      <p:bldP spid="22" grpId="0" animBg="1"/>
      <p:bldP spid="22" grpId="1" animBg="1"/>
      <p:bldP spid="24" grpId="0" animBg="1"/>
      <p:bldP spid="24" grpId="1" animBg="1"/>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1" name="Straight Arrow Connector 90"/>
          <p:cNvCxnSpPr>
            <a:endCxn id="118" idx="0"/>
          </p:cNvCxnSpPr>
          <p:nvPr/>
        </p:nvCxnSpPr>
        <p:spPr>
          <a:xfrm>
            <a:off x="6768075" y="4072747"/>
            <a:ext cx="818227" cy="101274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56" name="Curved Connector 2055"/>
          <p:cNvCxnSpPr>
            <a:endCxn id="125" idx="0"/>
          </p:cNvCxnSpPr>
          <p:nvPr/>
        </p:nvCxnSpPr>
        <p:spPr>
          <a:xfrm>
            <a:off x="7344139" y="3505229"/>
            <a:ext cx="3231685" cy="1555953"/>
          </a:xfrm>
          <a:prstGeom prst="curvedConnector2">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48" name="Curved Connector 2047"/>
          <p:cNvCxnSpPr/>
          <p:nvPr/>
        </p:nvCxnSpPr>
        <p:spPr>
          <a:xfrm rot="5400000" flipH="1" flipV="1">
            <a:off x="2164415" y="2263164"/>
            <a:ext cx="1555519" cy="4110745"/>
          </a:xfrm>
          <a:prstGeom prst="curvedConnector2">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9" name="Rounded Rectangle 118"/>
          <p:cNvSpPr/>
          <p:nvPr/>
        </p:nvSpPr>
        <p:spPr>
          <a:xfrm>
            <a:off x="335360" y="1690122"/>
            <a:ext cx="11638537" cy="778772"/>
          </a:xfrm>
          <a:prstGeom prst="roundRect">
            <a:avLst/>
          </a:prstGeom>
          <a:solidFill>
            <a:srgbClr val="BDFFD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117" name="TextBox 116"/>
          <p:cNvSpPr txBox="1"/>
          <p:nvPr/>
        </p:nvSpPr>
        <p:spPr>
          <a:xfrm>
            <a:off x="435470" y="1839406"/>
            <a:ext cx="11647335"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2. </a:t>
            </a:r>
            <a:r>
              <a:rPr lang="vi-VN" sz="2667">
                <a:latin typeface="UTM Avo" pitchFamily="18" charset="0"/>
              </a:rPr>
              <a:t>Viết 4 – 5 câu giới thiệu về một đồ dùng học tập em đã nói ở trên.</a:t>
            </a:r>
          </a:p>
        </p:txBody>
      </p:sp>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cxnSp>
        <p:nvCxnSpPr>
          <p:cNvPr id="26" name="Straight Connector 25"/>
          <p:cNvCxnSpPr/>
          <p:nvPr/>
        </p:nvCxnSpPr>
        <p:spPr>
          <a:xfrm>
            <a:off x="1059286" y="2276872"/>
            <a:ext cx="5242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51517" y="2276872"/>
            <a:ext cx="146416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0251" y="836712"/>
            <a:ext cx="12204492" cy="718872"/>
            <a:chOff x="2489068" y="520428"/>
            <a:chExt cx="4963251" cy="539154"/>
          </a:xfrm>
          <a:solidFill>
            <a:srgbClr val="FFC000"/>
          </a:solidFill>
        </p:grpSpPr>
        <p:sp>
          <p:nvSpPr>
            <p:cNvPr id="25" name="Rectangle 24"/>
            <p:cNvSpPr/>
            <p:nvPr/>
          </p:nvSpPr>
          <p:spPr>
            <a:xfrm>
              <a:off x="2489068" y="520428"/>
              <a:ext cx="4963251" cy="539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p:cNvSpPr txBox="1"/>
            <p:nvPr/>
          </p:nvSpPr>
          <p:spPr>
            <a:xfrm>
              <a:off x="3293896" y="587466"/>
              <a:ext cx="3670235" cy="400157"/>
            </a:xfrm>
            <a:prstGeom prst="rect">
              <a:avLst/>
            </a:prstGeom>
            <a:grpFill/>
          </p:spPr>
          <p:txBody>
            <a:bodyPr wrap="square" lIns="121917" tIns="60959" rIns="121917" bIns="60959" rtlCol="0">
              <a:spAutoFit/>
            </a:bodyPr>
            <a:lstStyle/>
            <a:p>
              <a:pPr algn="ctr">
                <a:spcBef>
                  <a:spcPct val="50000"/>
                </a:spcBef>
              </a:pPr>
              <a:r>
                <a:rPr lang="vi-VN" sz="2667" b="1">
                  <a:solidFill>
                    <a:srgbClr val="002060"/>
                  </a:solidFill>
                </a:rPr>
                <a:t>LUYỆN VIẾT ĐOẠN</a:t>
              </a:r>
            </a:p>
          </p:txBody>
        </p:sp>
      </p:grpSp>
      <p:pic>
        <p:nvPicPr>
          <p:cNvPr id="35" name="Picture 4" descr="C:\Users\Administrator\Application Data\Zamaan's Software\psc\screensho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22" y="547121"/>
            <a:ext cx="1130300"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3407701" y="2276873"/>
            <a:ext cx="5472608" cy="643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065" name="Group 2064"/>
          <p:cNvGrpSpPr/>
          <p:nvPr/>
        </p:nvGrpSpPr>
        <p:grpSpPr>
          <a:xfrm>
            <a:off x="4437640" y="2788456"/>
            <a:ext cx="3386553" cy="1504640"/>
            <a:chOff x="3328229" y="2091342"/>
            <a:chExt cx="2539915" cy="1128480"/>
          </a:xfrm>
        </p:grpSpPr>
        <p:sp>
          <p:nvSpPr>
            <p:cNvPr id="6" name="Oval 5"/>
            <p:cNvSpPr/>
            <p:nvPr/>
          </p:nvSpPr>
          <p:spPr>
            <a:xfrm>
              <a:off x="3386943" y="2091342"/>
              <a:ext cx="2343789" cy="1128480"/>
            </a:xfrm>
            <a:prstGeom prst="ellipse">
              <a:avLst/>
            </a:prstGeom>
            <a:solidFill>
              <a:srgbClr val="C44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TextBox 23"/>
            <p:cNvSpPr txBox="1"/>
            <p:nvPr/>
          </p:nvSpPr>
          <p:spPr>
            <a:xfrm>
              <a:off x="3328229" y="2357469"/>
              <a:ext cx="2539915" cy="646329"/>
            </a:xfrm>
            <a:prstGeom prst="rect">
              <a:avLst/>
            </a:prstGeom>
            <a:noFill/>
          </p:spPr>
          <p:txBody>
            <a:bodyPr wrap="square" lIns="121917" tIns="60959" rIns="121917" bIns="60959" rtlCol="0">
              <a:spAutoFit/>
            </a:bodyPr>
            <a:lstStyle/>
            <a:p>
              <a:pPr algn="ctr"/>
              <a:r>
                <a:rPr lang="vi-VN" sz="2400" b="1">
                  <a:solidFill>
                    <a:schemeClr val="bg1"/>
                  </a:solidFill>
                  <a:latin typeface="UTM Avo" pitchFamily="18" charset="0"/>
                </a:rPr>
                <a:t>Giới thiệu đồ dùng học tập</a:t>
              </a:r>
            </a:p>
          </p:txBody>
        </p:sp>
      </p:grpSp>
      <p:cxnSp>
        <p:nvCxnSpPr>
          <p:cNvPr id="64" name="Straight Arrow Connector 63"/>
          <p:cNvCxnSpPr>
            <a:stCxn id="6" idx="3"/>
            <a:endCxn id="114" idx="0"/>
          </p:cNvCxnSpPr>
          <p:nvPr/>
        </p:nvCxnSpPr>
        <p:spPr>
          <a:xfrm flipH="1">
            <a:off x="4005614" y="4072747"/>
            <a:ext cx="967964" cy="101274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2073" name="Group 2072"/>
          <p:cNvGrpSpPr/>
          <p:nvPr/>
        </p:nvGrpSpPr>
        <p:grpSpPr>
          <a:xfrm>
            <a:off x="47328" y="5060744"/>
            <a:ext cx="1742995" cy="839786"/>
            <a:chOff x="467545" y="3848550"/>
            <a:chExt cx="1307246" cy="629840"/>
          </a:xfrm>
        </p:grpSpPr>
        <p:sp>
          <p:nvSpPr>
            <p:cNvPr id="96" name="Rounded Rectangle 95"/>
            <p:cNvSpPr>
              <a:spLocks noChangeArrowheads="1"/>
            </p:cNvSpPr>
            <p:nvPr/>
          </p:nvSpPr>
          <p:spPr bwMode="auto">
            <a:xfrm>
              <a:off x="470748" y="3848550"/>
              <a:ext cx="1304043" cy="629840"/>
            </a:xfrm>
            <a:prstGeom prst="roundRect">
              <a:avLst>
                <a:gd name="adj" fmla="val 16667"/>
              </a:avLst>
            </a:prstGeom>
            <a:solidFill>
              <a:srgbClr val="FFAFAF"/>
            </a:solidFill>
            <a:ln w="9525" algn="ctr">
              <a:solidFill>
                <a:srgbClr val="FF6600"/>
              </a:solidFill>
              <a:round/>
              <a:headEnd/>
              <a:tailEnd/>
            </a:ln>
          </p:spPr>
          <p:txBody>
            <a:bodyPr/>
            <a:lstStyle/>
            <a:p>
              <a:endParaRPr lang="en-US" sz="2933"/>
            </a:p>
          </p:txBody>
        </p:sp>
        <p:sp>
          <p:nvSpPr>
            <p:cNvPr id="97" name="Rectangle 96"/>
            <p:cNvSpPr>
              <a:spLocks noChangeArrowheads="1"/>
            </p:cNvSpPr>
            <p:nvPr/>
          </p:nvSpPr>
          <p:spPr bwMode="auto">
            <a:xfrm>
              <a:off x="467545" y="3941063"/>
              <a:ext cx="1166786"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2667"/>
                <a:t>(1) Tên</a:t>
              </a:r>
              <a:endParaRPr lang="en-US" sz="2667"/>
            </a:p>
          </p:txBody>
        </p:sp>
      </p:grpSp>
      <p:grpSp>
        <p:nvGrpSpPr>
          <p:cNvPr id="113" name="Group 112"/>
          <p:cNvGrpSpPr/>
          <p:nvPr/>
        </p:nvGrpSpPr>
        <p:grpSpPr>
          <a:xfrm>
            <a:off x="1967541" y="5085488"/>
            <a:ext cx="4071872" cy="839786"/>
            <a:chOff x="467544" y="3848550"/>
            <a:chExt cx="3053904" cy="629840"/>
          </a:xfrm>
        </p:grpSpPr>
        <p:sp>
          <p:nvSpPr>
            <p:cNvPr id="114" name="Rounded Rectangle 113"/>
            <p:cNvSpPr>
              <a:spLocks noChangeArrowheads="1"/>
            </p:cNvSpPr>
            <p:nvPr/>
          </p:nvSpPr>
          <p:spPr bwMode="auto">
            <a:xfrm>
              <a:off x="470748" y="3848550"/>
              <a:ext cx="3050700" cy="629840"/>
            </a:xfrm>
            <a:prstGeom prst="roundRect">
              <a:avLst>
                <a:gd name="adj" fmla="val 16667"/>
              </a:avLst>
            </a:prstGeom>
            <a:solidFill>
              <a:srgbClr val="FFAFAF"/>
            </a:solidFill>
            <a:ln w="9525" algn="ctr">
              <a:solidFill>
                <a:srgbClr val="FF6600"/>
              </a:solidFill>
              <a:round/>
              <a:headEnd/>
              <a:tailEnd/>
            </a:ln>
          </p:spPr>
          <p:txBody>
            <a:bodyPr/>
            <a:lstStyle/>
            <a:p>
              <a:endParaRPr lang="en-US" sz="2933"/>
            </a:p>
          </p:txBody>
        </p:sp>
        <p:sp>
          <p:nvSpPr>
            <p:cNvPr id="115" name="Rectangle 114"/>
            <p:cNvSpPr>
              <a:spLocks noChangeArrowheads="1"/>
            </p:cNvSpPr>
            <p:nvPr/>
          </p:nvSpPr>
          <p:spPr bwMode="auto">
            <a:xfrm>
              <a:off x="467544" y="3941063"/>
              <a:ext cx="2983405"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2667"/>
                <a:t>(2) Hình dạng, màu sắc</a:t>
              </a:r>
              <a:endParaRPr lang="en-US" sz="2667"/>
            </a:p>
          </p:txBody>
        </p:sp>
      </p:grpSp>
      <p:grpSp>
        <p:nvGrpSpPr>
          <p:cNvPr id="116" name="Group 115"/>
          <p:cNvGrpSpPr/>
          <p:nvPr/>
        </p:nvGrpSpPr>
        <p:grpSpPr>
          <a:xfrm>
            <a:off x="6288023" y="5085488"/>
            <a:ext cx="2592287" cy="839786"/>
            <a:chOff x="467545" y="3848550"/>
            <a:chExt cx="1944215" cy="629840"/>
          </a:xfrm>
        </p:grpSpPr>
        <p:sp>
          <p:nvSpPr>
            <p:cNvPr id="118" name="Rounded Rectangle 117"/>
            <p:cNvSpPr>
              <a:spLocks noChangeArrowheads="1"/>
            </p:cNvSpPr>
            <p:nvPr/>
          </p:nvSpPr>
          <p:spPr bwMode="auto">
            <a:xfrm>
              <a:off x="470748" y="3848550"/>
              <a:ext cx="1941012" cy="629840"/>
            </a:xfrm>
            <a:prstGeom prst="roundRect">
              <a:avLst>
                <a:gd name="adj" fmla="val 16667"/>
              </a:avLst>
            </a:prstGeom>
            <a:solidFill>
              <a:srgbClr val="FFAFAF"/>
            </a:solidFill>
            <a:ln w="9525" algn="ctr">
              <a:solidFill>
                <a:srgbClr val="FF6600"/>
              </a:solidFill>
              <a:round/>
              <a:headEnd/>
              <a:tailEnd/>
            </a:ln>
          </p:spPr>
          <p:txBody>
            <a:bodyPr/>
            <a:lstStyle/>
            <a:p>
              <a:endParaRPr lang="en-US" sz="2933"/>
            </a:p>
          </p:txBody>
        </p:sp>
        <p:sp>
          <p:nvSpPr>
            <p:cNvPr id="120" name="Rectangle 119"/>
            <p:cNvSpPr>
              <a:spLocks noChangeArrowheads="1"/>
            </p:cNvSpPr>
            <p:nvPr/>
          </p:nvSpPr>
          <p:spPr bwMode="auto">
            <a:xfrm>
              <a:off x="467545" y="3941063"/>
              <a:ext cx="1944215"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2667"/>
                <a:t>(3) Công dụng</a:t>
              </a:r>
              <a:endParaRPr lang="en-US" sz="2667"/>
            </a:p>
          </p:txBody>
        </p:sp>
      </p:grpSp>
      <p:grpSp>
        <p:nvGrpSpPr>
          <p:cNvPr id="124" name="Group 123"/>
          <p:cNvGrpSpPr/>
          <p:nvPr/>
        </p:nvGrpSpPr>
        <p:grpSpPr>
          <a:xfrm>
            <a:off x="8976321" y="5061179"/>
            <a:ext cx="3430663" cy="839786"/>
            <a:chOff x="467545" y="3848550"/>
            <a:chExt cx="2572997" cy="629840"/>
          </a:xfrm>
        </p:grpSpPr>
        <p:sp>
          <p:nvSpPr>
            <p:cNvPr id="125" name="Rounded Rectangle 124"/>
            <p:cNvSpPr>
              <a:spLocks noChangeArrowheads="1"/>
            </p:cNvSpPr>
            <p:nvPr/>
          </p:nvSpPr>
          <p:spPr bwMode="auto">
            <a:xfrm>
              <a:off x="470748" y="3848550"/>
              <a:ext cx="2392850" cy="629840"/>
            </a:xfrm>
            <a:prstGeom prst="roundRect">
              <a:avLst>
                <a:gd name="adj" fmla="val 16667"/>
              </a:avLst>
            </a:prstGeom>
            <a:solidFill>
              <a:srgbClr val="FFAFAF"/>
            </a:solidFill>
            <a:ln w="9525" algn="ctr">
              <a:solidFill>
                <a:srgbClr val="FF6600"/>
              </a:solidFill>
              <a:round/>
              <a:headEnd/>
              <a:tailEnd/>
            </a:ln>
          </p:spPr>
          <p:txBody>
            <a:bodyPr/>
            <a:lstStyle/>
            <a:p>
              <a:endParaRPr lang="en-US" sz="2933"/>
            </a:p>
          </p:txBody>
        </p:sp>
        <p:sp>
          <p:nvSpPr>
            <p:cNvPr id="126" name="Rectangle 125"/>
            <p:cNvSpPr>
              <a:spLocks noChangeArrowheads="1"/>
            </p:cNvSpPr>
            <p:nvPr/>
          </p:nvSpPr>
          <p:spPr bwMode="auto">
            <a:xfrm>
              <a:off x="467545" y="3941063"/>
              <a:ext cx="2572997"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vi-VN" sz="2667"/>
                <a:t>(4) Cách bảo quản</a:t>
              </a:r>
              <a:endParaRPr lang="en-US" sz="2667"/>
            </a:p>
          </p:txBody>
        </p:sp>
      </p:grpSp>
    </p:spTree>
    <p:extLst>
      <p:ext uri="{BB962C8B-B14F-4D97-AF65-F5344CB8AC3E}">
        <p14:creationId xmlns:p14="http://schemas.microsoft.com/office/powerpoint/2010/main" val="25432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7"/>
                                        </p:tgtEl>
                                        <p:attrNameLst>
                                          <p:attrName>style.visibility</p:attrName>
                                        </p:attrNameLst>
                                      </p:cBhvr>
                                      <p:to>
                                        <p:strVal val="visible"/>
                                      </p:to>
                                    </p:set>
                                    <p:animEffect transition="in" filter="wipe(left)">
                                      <p:cBhvr>
                                        <p:cTn id="17" dur="1000"/>
                                        <p:tgtEl>
                                          <p:spTgt spid="11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left)">
                                      <p:cBhvr>
                                        <p:cTn id="20" dur="10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10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1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nodeType="clickEffect">
                                  <p:stCondLst>
                                    <p:cond delay="0"/>
                                  </p:stCondLst>
                                  <p:childTnLst>
                                    <p:set>
                                      <p:cBhvr>
                                        <p:cTn id="39" dur="1" fill="hold">
                                          <p:stCondLst>
                                            <p:cond delay="0"/>
                                          </p:stCondLst>
                                        </p:cTn>
                                        <p:tgtEl>
                                          <p:spTgt spid="2065"/>
                                        </p:tgtEl>
                                        <p:attrNameLst>
                                          <p:attrName>style.visibility</p:attrName>
                                        </p:attrNameLst>
                                      </p:cBhvr>
                                      <p:to>
                                        <p:strVal val="visible"/>
                                      </p:to>
                                    </p:set>
                                    <p:animEffect transition="in" filter="barn(outVertical)">
                                      <p:cBhvr>
                                        <p:cTn id="40" dur="500"/>
                                        <p:tgtEl>
                                          <p:spTgt spid="20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2048"/>
                                        </p:tgtEl>
                                        <p:attrNameLst>
                                          <p:attrName>style.visibility</p:attrName>
                                        </p:attrNameLst>
                                      </p:cBhvr>
                                      <p:to>
                                        <p:strVal val="visible"/>
                                      </p:to>
                                    </p:set>
                                    <p:animEffect transition="in" filter="wipe(right)">
                                      <p:cBhvr>
                                        <p:cTn id="45" dur="1000"/>
                                        <p:tgtEl>
                                          <p:spTgt spid="2048"/>
                                        </p:tgtEl>
                                      </p:cBhvr>
                                    </p:animEffect>
                                  </p:childTnLst>
                                </p:cTn>
                              </p:par>
                              <p:par>
                                <p:cTn id="46" presetID="16" presetClass="entr" presetSubtype="21" fill="hold" nodeType="withEffect">
                                  <p:stCondLst>
                                    <p:cond delay="0"/>
                                  </p:stCondLst>
                                  <p:childTnLst>
                                    <p:set>
                                      <p:cBhvr>
                                        <p:cTn id="47" dur="1" fill="hold">
                                          <p:stCondLst>
                                            <p:cond delay="0"/>
                                          </p:stCondLst>
                                        </p:cTn>
                                        <p:tgtEl>
                                          <p:spTgt spid="2073"/>
                                        </p:tgtEl>
                                        <p:attrNameLst>
                                          <p:attrName>style.visibility</p:attrName>
                                        </p:attrNameLst>
                                      </p:cBhvr>
                                      <p:to>
                                        <p:strVal val="visible"/>
                                      </p:to>
                                    </p:set>
                                    <p:animEffect transition="in" filter="barn(inVertical)">
                                      <p:cBhvr>
                                        <p:cTn id="48" dur="500"/>
                                        <p:tgtEl>
                                          <p:spTgt spid="207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1000"/>
                                        <p:tgtEl>
                                          <p:spTgt spid="64"/>
                                        </p:tgtEl>
                                      </p:cBhvr>
                                    </p:animEffect>
                                  </p:childTnLst>
                                </p:cTn>
                              </p:par>
                              <p:par>
                                <p:cTn id="54" presetID="16" presetClass="entr" presetSubtype="21" fill="hold" nodeType="withEffect">
                                  <p:stCondLst>
                                    <p:cond delay="0"/>
                                  </p:stCondLst>
                                  <p:childTnLst>
                                    <p:set>
                                      <p:cBhvr>
                                        <p:cTn id="55" dur="1" fill="hold">
                                          <p:stCondLst>
                                            <p:cond delay="0"/>
                                          </p:stCondLst>
                                        </p:cTn>
                                        <p:tgtEl>
                                          <p:spTgt spid="113"/>
                                        </p:tgtEl>
                                        <p:attrNameLst>
                                          <p:attrName>style.visibility</p:attrName>
                                        </p:attrNameLst>
                                      </p:cBhvr>
                                      <p:to>
                                        <p:strVal val="visible"/>
                                      </p:to>
                                    </p:set>
                                    <p:animEffect transition="in" filter="barn(inVertical)">
                                      <p:cBhvr>
                                        <p:cTn id="56" dur="500"/>
                                        <p:tgtEl>
                                          <p:spTgt spid="11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up)">
                                      <p:cBhvr>
                                        <p:cTn id="61" dur="1000"/>
                                        <p:tgtEl>
                                          <p:spTgt spid="91"/>
                                        </p:tgtEl>
                                      </p:cBhvr>
                                    </p:animEffect>
                                  </p:childTnLst>
                                </p:cTn>
                              </p:par>
                              <p:par>
                                <p:cTn id="62" presetID="16" presetClass="entr" presetSubtype="21" fill="hold" nodeType="withEffect">
                                  <p:stCondLst>
                                    <p:cond delay="0"/>
                                  </p:stCondLst>
                                  <p:childTnLst>
                                    <p:set>
                                      <p:cBhvr>
                                        <p:cTn id="63" dur="1" fill="hold">
                                          <p:stCondLst>
                                            <p:cond delay="0"/>
                                          </p:stCondLst>
                                        </p:cTn>
                                        <p:tgtEl>
                                          <p:spTgt spid="116"/>
                                        </p:tgtEl>
                                        <p:attrNameLst>
                                          <p:attrName>style.visibility</p:attrName>
                                        </p:attrNameLst>
                                      </p:cBhvr>
                                      <p:to>
                                        <p:strVal val="visible"/>
                                      </p:to>
                                    </p:set>
                                    <p:animEffect transition="in" filter="barn(inVertical)">
                                      <p:cBhvr>
                                        <p:cTn id="64" dur="500"/>
                                        <p:tgtEl>
                                          <p:spTgt spid="1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056"/>
                                        </p:tgtEl>
                                        <p:attrNameLst>
                                          <p:attrName>style.visibility</p:attrName>
                                        </p:attrNameLst>
                                      </p:cBhvr>
                                      <p:to>
                                        <p:strVal val="visible"/>
                                      </p:to>
                                    </p:set>
                                    <p:animEffect transition="in" filter="wipe(left)">
                                      <p:cBhvr>
                                        <p:cTn id="69" dur="1000"/>
                                        <p:tgtEl>
                                          <p:spTgt spid="2056"/>
                                        </p:tgtEl>
                                      </p:cBhvr>
                                    </p:animEffect>
                                  </p:childTnLst>
                                </p:cTn>
                              </p:par>
                              <p:par>
                                <p:cTn id="70" presetID="16" presetClass="entr" presetSubtype="21" fill="hold" nodeType="withEffect">
                                  <p:stCondLst>
                                    <p:cond delay="0"/>
                                  </p:stCondLst>
                                  <p:childTnLst>
                                    <p:set>
                                      <p:cBhvr>
                                        <p:cTn id="71" dur="1" fill="hold">
                                          <p:stCondLst>
                                            <p:cond delay="0"/>
                                          </p:stCondLst>
                                        </p:cTn>
                                        <p:tgtEl>
                                          <p:spTgt spid="124"/>
                                        </p:tgtEl>
                                        <p:attrNameLst>
                                          <p:attrName>style.visibility</p:attrName>
                                        </p:attrNameLst>
                                      </p:cBhvr>
                                      <p:to>
                                        <p:strVal val="visible"/>
                                      </p:to>
                                    </p:set>
                                    <p:animEffect transition="in" filter="barn(inVertical)">
                                      <p:cBhvr>
                                        <p:cTn id="72"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ounded Rectangle 118"/>
          <p:cNvSpPr/>
          <p:nvPr/>
        </p:nvSpPr>
        <p:spPr>
          <a:xfrm>
            <a:off x="335360" y="1690122"/>
            <a:ext cx="11638537" cy="778772"/>
          </a:xfrm>
          <a:prstGeom prst="roundRect">
            <a:avLst/>
          </a:prstGeom>
          <a:solidFill>
            <a:srgbClr val="BDFFDB"/>
          </a:solidFill>
          <a:ln w="12700" cap="flat" cmpd="sng" algn="ctr">
            <a:solidFill>
              <a:srgbClr val="FFC000"/>
            </a:solidFill>
            <a:prstDash val="solid"/>
            <a:miter lim="800000"/>
          </a:ln>
          <a:effectLst/>
        </p:spPr>
        <p:txBody>
          <a:bodyPr rtlCol="0" anchor="ctr"/>
          <a:lstStyle/>
          <a:p>
            <a:pPr algn="ctr" defTabSz="1219140">
              <a:defRPr/>
            </a:pPr>
            <a:endParaRPr lang="en-US" sz="2400" kern="0">
              <a:solidFill>
                <a:sysClr val="window" lastClr="FFFFFF"/>
              </a:solidFill>
              <a:latin typeface="Calibri"/>
            </a:endParaRPr>
          </a:p>
        </p:txBody>
      </p:sp>
      <p:sp>
        <p:nvSpPr>
          <p:cNvPr id="117" name="TextBox 116"/>
          <p:cNvSpPr txBox="1"/>
          <p:nvPr/>
        </p:nvSpPr>
        <p:spPr>
          <a:xfrm>
            <a:off x="435470" y="1839406"/>
            <a:ext cx="11647335" cy="533542"/>
          </a:xfrm>
          <a:prstGeom prst="rect">
            <a:avLst/>
          </a:prstGeom>
          <a:noFill/>
        </p:spPr>
        <p:txBody>
          <a:bodyPr wrap="square" lIns="121917" tIns="60959" rIns="121917" bIns="60959" rtlCol="0">
            <a:spAutoFit/>
          </a:bodyPr>
          <a:lstStyle/>
          <a:p>
            <a:pPr algn="just"/>
            <a:r>
              <a:rPr lang="vi-VN" sz="2667" b="1">
                <a:solidFill>
                  <a:srgbClr val="C00000"/>
                </a:solidFill>
                <a:latin typeface="UTM Avo" pitchFamily="18" charset="0"/>
              </a:rPr>
              <a:t>2. </a:t>
            </a:r>
            <a:r>
              <a:rPr lang="vi-VN" sz="2667">
                <a:latin typeface="UTM Avo" pitchFamily="18" charset="0"/>
              </a:rPr>
              <a:t>Viết 4 – 5 câu giới thiệu về một đồ dùng học tập em đã nói ở trên.</a:t>
            </a:r>
          </a:p>
        </p:txBody>
      </p:sp>
      <p:grpSp>
        <p:nvGrpSpPr>
          <p:cNvPr id="5" name="Group 4"/>
          <p:cNvGrpSpPr/>
          <p:nvPr/>
        </p:nvGrpSpPr>
        <p:grpSpPr>
          <a:xfrm>
            <a:off x="3424" y="-95612"/>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a:solidFill>
                  <a:srgbClr val="FFFF00"/>
                </a:solidFill>
              </a:rPr>
              <a:t>BÀI 1</a:t>
            </a:r>
            <a:r>
              <a:rPr lang="vi-VN" sz="2933" b="1">
                <a:solidFill>
                  <a:srgbClr val="FFFF00"/>
                </a:solidFill>
              </a:rPr>
              <a:t>8</a:t>
            </a:r>
            <a:r>
              <a:rPr lang="en-US" sz="2933" b="1">
                <a:solidFill>
                  <a:srgbClr val="FFFF00"/>
                </a:solidFill>
              </a:rPr>
              <a:t>: </a:t>
            </a:r>
            <a:r>
              <a:rPr lang="vi-VN" sz="2933" b="1">
                <a:solidFill>
                  <a:srgbClr val="FFFF00"/>
                </a:solidFill>
              </a:rPr>
              <a:t>THƯ VIỆN BIẾT ĐI</a:t>
            </a:r>
          </a:p>
        </p:txBody>
      </p:sp>
      <p:cxnSp>
        <p:nvCxnSpPr>
          <p:cNvPr id="26" name="Straight Connector 25"/>
          <p:cNvCxnSpPr/>
          <p:nvPr/>
        </p:nvCxnSpPr>
        <p:spPr>
          <a:xfrm>
            <a:off x="1059286" y="2276872"/>
            <a:ext cx="5242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51517" y="2276872"/>
            <a:ext cx="146416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0251" y="836712"/>
            <a:ext cx="12204492" cy="718872"/>
            <a:chOff x="2489068" y="520428"/>
            <a:chExt cx="4963251" cy="539154"/>
          </a:xfrm>
          <a:solidFill>
            <a:srgbClr val="FFC000"/>
          </a:solidFill>
        </p:grpSpPr>
        <p:sp>
          <p:nvSpPr>
            <p:cNvPr id="25" name="Rectangle 24"/>
            <p:cNvSpPr/>
            <p:nvPr/>
          </p:nvSpPr>
          <p:spPr>
            <a:xfrm>
              <a:off x="2489068" y="520428"/>
              <a:ext cx="4963251" cy="53915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Box 27"/>
            <p:cNvSpPr txBox="1"/>
            <p:nvPr/>
          </p:nvSpPr>
          <p:spPr>
            <a:xfrm>
              <a:off x="3293896" y="587466"/>
              <a:ext cx="3670235" cy="400157"/>
            </a:xfrm>
            <a:prstGeom prst="rect">
              <a:avLst/>
            </a:prstGeom>
            <a:grpFill/>
          </p:spPr>
          <p:txBody>
            <a:bodyPr wrap="square" lIns="121917" tIns="60959" rIns="121917" bIns="60959" rtlCol="0">
              <a:spAutoFit/>
            </a:bodyPr>
            <a:lstStyle/>
            <a:p>
              <a:pPr algn="ctr">
                <a:spcBef>
                  <a:spcPct val="50000"/>
                </a:spcBef>
              </a:pPr>
              <a:r>
                <a:rPr lang="vi-VN" sz="2667" b="1">
                  <a:solidFill>
                    <a:srgbClr val="002060"/>
                  </a:solidFill>
                </a:rPr>
                <a:t>LUYỆN VIẾT ĐOẠN</a:t>
              </a:r>
            </a:p>
          </p:txBody>
        </p:sp>
      </p:grpSp>
      <p:pic>
        <p:nvPicPr>
          <p:cNvPr id="35" name="Picture 4" descr="C:\Users\Administrator\Application Data\Zamaan's Software\psc\screensho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622" y="547121"/>
            <a:ext cx="1130300" cy="114300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Connector 20"/>
          <p:cNvCxnSpPr/>
          <p:nvPr/>
        </p:nvCxnSpPr>
        <p:spPr>
          <a:xfrm>
            <a:off x="3407701" y="2276873"/>
            <a:ext cx="5472608" cy="643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987332" y="2660916"/>
            <a:ext cx="3954905" cy="615551"/>
          </a:xfrm>
          <a:prstGeom prst="rect">
            <a:avLst/>
          </a:prstGeom>
          <a:noFill/>
        </p:spPr>
        <p:txBody>
          <a:bodyPr wrap="square" lIns="121917" tIns="60959" rIns="121917" bIns="60959" rtlCol="0">
            <a:spAutoFit/>
          </a:bodyPr>
          <a:lstStyle/>
          <a:p>
            <a:pPr algn="just"/>
            <a:r>
              <a:rPr lang="en-US" sz="3200">
                <a:solidFill>
                  <a:srgbClr val="002060"/>
                </a:solidFill>
                <a:latin typeface="+mj-lt"/>
              </a:rPr>
              <a:t>- Bài yêu cầu gì? </a:t>
            </a:r>
          </a:p>
        </p:txBody>
      </p:sp>
      <p:sp>
        <p:nvSpPr>
          <p:cNvPr id="38" name="TextBox 37"/>
          <p:cNvSpPr txBox="1"/>
          <p:nvPr/>
        </p:nvSpPr>
        <p:spPr>
          <a:xfrm>
            <a:off x="5565840" y="2660916"/>
            <a:ext cx="4868800" cy="615551"/>
          </a:xfrm>
          <a:prstGeom prst="rect">
            <a:avLst/>
          </a:prstGeom>
          <a:noFill/>
        </p:spPr>
        <p:txBody>
          <a:bodyPr wrap="square" lIns="121917" tIns="60959" rIns="121917" bIns="60959" rtlCol="0">
            <a:spAutoFit/>
          </a:bodyPr>
          <a:lstStyle/>
          <a:p>
            <a:pPr algn="just"/>
            <a:r>
              <a:rPr lang="en-US" sz="3200">
                <a:solidFill>
                  <a:srgbClr val="000000"/>
                </a:solidFill>
                <a:latin typeface="+mj-lt"/>
              </a:rPr>
              <a:t>- Viết 4 – 5 câu</a:t>
            </a:r>
          </a:p>
        </p:txBody>
      </p:sp>
      <p:sp>
        <p:nvSpPr>
          <p:cNvPr id="39" name="TextBox 38"/>
          <p:cNvSpPr txBox="1"/>
          <p:nvPr/>
        </p:nvSpPr>
        <p:spPr>
          <a:xfrm>
            <a:off x="5565840" y="3377124"/>
            <a:ext cx="6290800" cy="1107994"/>
          </a:xfrm>
          <a:prstGeom prst="rect">
            <a:avLst/>
          </a:prstGeom>
          <a:noFill/>
        </p:spPr>
        <p:txBody>
          <a:bodyPr wrap="square" lIns="121917" tIns="60959" rIns="121917" bIns="60959" rtlCol="0">
            <a:spAutoFit/>
          </a:bodyPr>
          <a:lstStyle/>
          <a:p>
            <a:pPr algn="just"/>
            <a:r>
              <a:rPr lang="en-US" sz="3200">
                <a:solidFill>
                  <a:srgbClr val="000000"/>
                </a:solidFill>
                <a:latin typeface="+mj-lt"/>
              </a:rPr>
              <a:t>- Giới thiệu một đồ dùng học tập của em. </a:t>
            </a:r>
          </a:p>
        </p:txBody>
      </p:sp>
      <p:sp>
        <p:nvSpPr>
          <p:cNvPr id="40" name="TextBox 39"/>
          <p:cNvSpPr txBox="1"/>
          <p:nvPr/>
        </p:nvSpPr>
        <p:spPr>
          <a:xfrm>
            <a:off x="987331" y="3429000"/>
            <a:ext cx="4565347" cy="615551"/>
          </a:xfrm>
          <a:prstGeom prst="rect">
            <a:avLst/>
          </a:prstGeom>
          <a:noFill/>
        </p:spPr>
        <p:txBody>
          <a:bodyPr wrap="square" lIns="121917" tIns="60959" rIns="121917" bIns="60959" rtlCol="0">
            <a:spAutoFit/>
          </a:bodyPr>
          <a:lstStyle/>
          <a:p>
            <a:pPr algn="just"/>
            <a:r>
              <a:rPr lang="en-US" sz="3200">
                <a:solidFill>
                  <a:srgbClr val="002060"/>
                </a:solidFill>
                <a:latin typeface="+mj-lt"/>
              </a:rPr>
              <a:t>- Viết về nội dung gì? </a:t>
            </a:r>
          </a:p>
        </p:txBody>
      </p:sp>
      <p:sp>
        <p:nvSpPr>
          <p:cNvPr id="41" name="TextBox 40"/>
          <p:cNvSpPr txBox="1"/>
          <p:nvPr/>
        </p:nvSpPr>
        <p:spPr>
          <a:xfrm>
            <a:off x="911424" y="4349621"/>
            <a:ext cx="4565347" cy="615551"/>
          </a:xfrm>
          <a:prstGeom prst="rect">
            <a:avLst/>
          </a:prstGeom>
          <a:noFill/>
        </p:spPr>
        <p:txBody>
          <a:bodyPr wrap="square" lIns="121917" tIns="60959" rIns="121917" bIns="60959" rtlCol="0">
            <a:spAutoFit/>
          </a:bodyPr>
          <a:lstStyle/>
          <a:p>
            <a:pPr algn="just"/>
            <a:r>
              <a:rPr lang="en-US" sz="3200">
                <a:solidFill>
                  <a:srgbClr val="002060"/>
                </a:solidFill>
                <a:latin typeface="+mj-lt"/>
              </a:rPr>
              <a:t>- Viết như thế nào? </a:t>
            </a:r>
          </a:p>
        </p:txBody>
      </p:sp>
      <p:sp>
        <p:nvSpPr>
          <p:cNvPr id="42" name="TextBox 41"/>
          <p:cNvSpPr txBox="1"/>
          <p:nvPr/>
        </p:nvSpPr>
        <p:spPr>
          <a:xfrm>
            <a:off x="5565840" y="4411173"/>
            <a:ext cx="6290800" cy="1107994"/>
          </a:xfrm>
          <a:prstGeom prst="rect">
            <a:avLst/>
          </a:prstGeom>
          <a:noFill/>
        </p:spPr>
        <p:txBody>
          <a:bodyPr wrap="square" lIns="121917" tIns="60959" rIns="121917" bIns="60959" rtlCol="0">
            <a:spAutoFit/>
          </a:bodyPr>
          <a:lstStyle/>
          <a:p>
            <a:pPr algn="just"/>
            <a:r>
              <a:rPr lang="en-US" sz="3200">
                <a:solidFill>
                  <a:srgbClr val="000000"/>
                </a:solidFill>
                <a:latin typeface="+mj-lt"/>
              </a:rPr>
              <a:t>- Nhớ lại những điều vừa nói ở bài tập 1.</a:t>
            </a:r>
          </a:p>
        </p:txBody>
      </p:sp>
      <p:sp>
        <p:nvSpPr>
          <p:cNvPr id="43" name="TextBox 42"/>
          <p:cNvSpPr txBox="1"/>
          <p:nvPr/>
        </p:nvSpPr>
        <p:spPr>
          <a:xfrm>
            <a:off x="5666621" y="5541236"/>
            <a:ext cx="5613956" cy="615551"/>
          </a:xfrm>
          <a:prstGeom prst="rect">
            <a:avLst/>
          </a:prstGeom>
          <a:noFill/>
        </p:spPr>
        <p:txBody>
          <a:bodyPr wrap="square" lIns="121917" tIns="60959" rIns="121917" bIns="60959" rtlCol="0">
            <a:spAutoFit/>
          </a:bodyPr>
          <a:lstStyle/>
          <a:p>
            <a:pPr algn="just"/>
            <a:r>
              <a:rPr lang="en-US" sz="3200">
                <a:solidFill>
                  <a:srgbClr val="000000"/>
                </a:solidFill>
                <a:latin typeface="+mj-lt"/>
              </a:rPr>
              <a:t>- Dựa vào gợi ý sơ đồ .</a:t>
            </a:r>
          </a:p>
        </p:txBody>
      </p:sp>
      <p:cxnSp>
        <p:nvCxnSpPr>
          <p:cNvPr id="44" name="Straight Connector 43"/>
          <p:cNvCxnSpPr/>
          <p:nvPr/>
        </p:nvCxnSpPr>
        <p:spPr>
          <a:xfrm>
            <a:off x="5423925" y="2842104"/>
            <a:ext cx="0" cy="34672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7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par>
                                <p:cTn id="8" presetID="22" presetClass="entr" presetSubtype="1"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up)">
                                      <p:cBhvr>
                                        <p:cTn id="10" dur="10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1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10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1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10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left)">
                                      <p:cBhvr>
                                        <p:cTn id="35" dur="10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left)">
                                      <p:cBhvr>
                                        <p:cTn id="4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106" y="-165764"/>
            <a:ext cx="12289365" cy="6980998"/>
            <a:chOff x="-108519" y="-20241"/>
            <a:chExt cx="9217024" cy="5235749"/>
          </a:xfrm>
        </p:grpSpPr>
        <p:sp>
          <p:nvSpPr>
            <p:cNvPr id="2059" name="Rectangle 18"/>
            <p:cNvSpPr>
              <a:spLocks noChangeArrowheads="1"/>
            </p:cNvSpPr>
            <p:nvPr/>
          </p:nvSpPr>
          <p:spPr bwMode="auto">
            <a:xfrm>
              <a:off x="-108519" y="-20241"/>
              <a:ext cx="9180513" cy="519113"/>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sp>
          <p:nvSpPr>
            <p:cNvPr id="14" name="Rectangle 18"/>
            <p:cNvSpPr>
              <a:spLocks noChangeArrowheads="1"/>
            </p:cNvSpPr>
            <p:nvPr/>
          </p:nvSpPr>
          <p:spPr bwMode="auto">
            <a:xfrm>
              <a:off x="-72008" y="4731989"/>
              <a:ext cx="9180513" cy="483519"/>
            </a:xfrm>
            <a:prstGeom prst="rect">
              <a:avLst/>
            </a:prstGeom>
            <a:gradFill rotWithShape="1">
              <a:gsLst>
                <a:gs pos="0">
                  <a:srgbClr val="2F0018"/>
                </a:gs>
                <a:gs pos="100000">
                  <a:srgbClr val="660033"/>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solidFill>
                  <a:srgbClr val="000000"/>
                </a:solidFill>
              </a:endParaRPr>
            </a:p>
          </p:txBody>
        </p:sp>
        <p:pic>
          <p:nvPicPr>
            <p:cNvPr id="1027" name="Picture 3" descr="C:\Users\Administrator\Application Data\Zamaan's Software\psc\screensho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96" y="123478"/>
              <a:ext cx="360040" cy="304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USB__Data\logo_tieuhocv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58" y="4738594"/>
              <a:ext cx="361378" cy="3534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4738594"/>
              <a:ext cx="2448272" cy="346249"/>
            </a:xfrm>
            <a:prstGeom prst="rect">
              <a:avLst/>
            </a:prstGeom>
            <a:noFill/>
          </p:spPr>
          <p:txBody>
            <a:bodyPr wrap="square" rtlCol="0">
              <a:spAutoFit/>
            </a:bodyPr>
            <a:lstStyle/>
            <a:p>
              <a:r>
                <a:rPr lang="en-US" sz="2400" dirty="0">
                  <a:solidFill>
                    <a:srgbClr val="4C0000"/>
                  </a:solidFill>
                </a:rPr>
                <a:t>http://tieuhocvn.info</a:t>
              </a:r>
            </a:p>
          </p:txBody>
        </p:sp>
      </p:grpSp>
      <p:sp>
        <p:nvSpPr>
          <p:cNvPr id="12" name="Text Box 19"/>
          <p:cNvSpPr txBox="1">
            <a:spLocks noChangeArrowheads="1"/>
          </p:cNvSpPr>
          <p:nvPr/>
        </p:nvSpPr>
        <p:spPr bwMode="auto">
          <a:xfrm>
            <a:off x="799106" y="-27381"/>
            <a:ext cx="10891233" cy="57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7" tIns="60953" rIns="121907" bIns="60953">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933" b="1" dirty="0">
                <a:solidFill>
                  <a:srgbClr val="FFFF00"/>
                </a:solidFill>
              </a:rPr>
              <a:t>BÀI 1</a:t>
            </a:r>
            <a:r>
              <a:rPr lang="vi-VN" sz="2933" b="1">
                <a:solidFill>
                  <a:srgbClr val="FFFF00"/>
                </a:solidFill>
              </a:rPr>
              <a:t>8</a:t>
            </a:r>
            <a:r>
              <a:rPr lang="en-US" sz="2933" b="1" dirty="0">
                <a:solidFill>
                  <a:srgbClr val="FFFF00"/>
                </a:solidFill>
              </a:rPr>
              <a:t>: </a:t>
            </a:r>
            <a:r>
              <a:rPr lang="vi-VN" sz="2933" b="1">
                <a:solidFill>
                  <a:srgbClr val="FFFF00"/>
                </a:solidFill>
              </a:rPr>
              <a:t>THƯ VIỆN BIẾT ĐI</a:t>
            </a:r>
          </a:p>
        </p:txBody>
      </p:sp>
      <p:pic>
        <p:nvPicPr>
          <p:cNvPr id="13" name="Picture 1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7692" r="23020"/>
          <a:stretch/>
        </p:blipFill>
        <p:spPr bwMode="auto">
          <a:xfrm>
            <a:off x="100787" y="2011992"/>
            <a:ext cx="3423576" cy="416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658285" y="2756926"/>
            <a:ext cx="9097009" cy="574451"/>
          </a:xfrm>
          <a:prstGeom prst="rect">
            <a:avLst/>
          </a:prstGeom>
          <a:noFill/>
        </p:spPr>
        <p:txBody>
          <a:bodyPr wrap="square" lIns="121917" tIns="60959" rIns="121917" bIns="60959" rtlCol="0">
            <a:spAutoFit/>
          </a:bodyPr>
          <a:lstStyle/>
          <a:p>
            <a:r>
              <a:rPr lang="vi-VN" sz="2933" b="1">
                <a:latin typeface="UTM Avo" pitchFamily="18" charset="0"/>
              </a:rPr>
              <a:t>- Đó là đồ vật gì?</a:t>
            </a:r>
            <a:endParaRPr lang="en-US" sz="2933" b="1">
              <a:solidFill>
                <a:srgbClr val="C00000"/>
              </a:solidFill>
              <a:latin typeface="UTM Avo" pitchFamily="18" charset="0"/>
            </a:endParaRPr>
          </a:p>
        </p:txBody>
      </p:sp>
      <p:pic>
        <p:nvPicPr>
          <p:cNvPr id="1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19669" y="604523"/>
            <a:ext cx="8196891" cy="2085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658285" y="3520382"/>
            <a:ext cx="9097009" cy="574451"/>
          </a:xfrm>
          <a:prstGeom prst="rect">
            <a:avLst/>
          </a:prstGeom>
          <a:noFill/>
        </p:spPr>
        <p:txBody>
          <a:bodyPr wrap="square" lIns="121917" tIns="60959" rIns="121917" bIns="60959" rtlCol="0">
            <a:spAutoFit/>
          </a:bodyPr>
          <a:lstStyle/>
          <a:p>
            <a:r>
              <a:rPr lang="vi-VN" sz="2933" b="1">
                <a:latin typeface="UTM Avo" pitchFamily="18" charset="0"/>
              </a:rPr>
              <a:t>- Hình dạng, màu sắc nó ra sao?</a:t>
            </a:r>
            <a:endParaRPr lang="en-US" sz="2933" b="1">
              <a:solidFill>
                <a:srgbClr val="C00000"/>
              </a:solidFill>
              <a:latin typeface="UTM Avo" pitchFamily="18" charset="0"/>
            </a:endParaRPr>
          </a:p>
        </p:txBody>
      </p:sp>
      <p:sp>
        <p:nvSpPr>
          <p:cNvPr id="21" name="TextBox 20"/>
          <p:cNvSpPr txBox="1"/>
          <p:nvPr/>
        </p:nvSpPr>
        <p:spPr>
          <a:xfrm>
            <a:off x="3693985" y="4293097"/>
            <a:ext cx="9097009" cy="574451"/>
          </a:xfrm>
          <a:prstGeom prst="rect">
            <a:avLst/>
          </a:prstGeom>
          <a:noFill/>
        </p:spPr>
        <p:txBody>
          <a:bodyPr wrap="square" lIns="121917" tIns="60959" rIns="121917" bIns="60959" rtlCol="0">
            <a:spAutoFit/>
          </a:bodyPr>
          <a:lstStyle/>
          <a:p>
            <a:r>
              <a:rPr lang="vi-VN" sz="2933" b="1">
                <a:latin typeface="UTM Avo" pitchFamily="18" charset="0"/>
              </a:rPr>
              <a:t>- Nó giúp em việc gì?</a:t>
            </a:r>
            <a:endParaRPr lang="en-US" sz="2933" b="1">
              <a:solidFill>
                <a:srgbClr val="C00000"/>
              </a:solidFill>
              <a:latin typeface="UTM Avo" pitchFamily="18" charset="0"/>
            </a:endParaRPr>
          </a:p>
        </p:txBody>
      </p:sp>
      <p:sp>
        <p:nvSpPr>
          <p:cNvPr id="22" name="TextBox 21"/>
          <p:cNvSpPr txBox="1"/>
          <p:nvPr/>
        </p:nvSpPr>
        <p:spPr>
          <a:xfrm>
            <a:off x="3719738" y="5157193"/>
            <a:ext cx="9097009" cy="574451"/>
          </a:xfrm>
          <a:prstGeom prst="rect">
            <a:avLst/>
          </a:prstGeom>
          <a:noFill/>
        </p:spPr>
        <p:txBody>
          <a:bodyPr wrap="square" lIns="121917" tIns="60959" rIns="121917" bIns="60959" rtlCol="0">
            <a:spAutoFit/>
          </a:bodyPr>
          <a:lstStyle/>
          <a:p>
            <a:r>
              <a:rPr lang="vi-VN" sz="2933" b="1">
                <a:latin typeface="UTM Avo" pitchFamily="18" charset="0"/>
              </a:rPr>
              <a:t>- Em bảo quản nó như thế nào?</a:t>
            </a:r>
            <a:endParaRPr lang="en-US" sz="2933" b="1">
              <a:solidFill>
                <a:srgbClr val="C00000"/>
              </a:solidFill>
              <a:latin typeface="UTM Avo" pitchFamily="18" charset="0"/>
            </a:endParaRPr>
          </a:p>
        </p:txBody>
      </p:sp>
    </p:spTree>
    <p:extLst>
      <p:ext uri="{BB962C8B-B14F-4D97-AF65-F5344CB8AC3E}">
        <p14:creationId xmlns:p14="http://schemas.microsoft.com/office/powerpoint/2010/main" val="38020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outVertical)">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TotalTime>
  <Words>1004</Words>
  <Application>Microsoft Office PowerPoint</Application>
  <PresentationFormat>Widescreen</PresentationFormat>
  <Paragraphs>127</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 (Body)</vt:lpstr>
      <vt:lpstr>Calibri</vt:lpstr>
      <vt:lpstr>Calibri Light</vt:lpstr>
      <vt:lpstr>HP001 5H</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STD_DELL</cp:lastModifiedBy>
  <cp:revision>6</cp:revision>
  <dcterms:created xsi:type="dcterms:W3CDTF">2022-03-08T15:58:38Z</dcterms:created>
  <dcterms:modified xsi:type="dcterms:W3CDTF">2026-03-28T15:48:13Z</dcterms:modified>
</cp:coreProperties>
</file>