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65" r:id="rId3"/>
    <p:sldId id="266" r:id="rId4"/>
    <p:sldId id="277" r:id="rId5"/>
    <p:sldId id="267" r:id="rId6"/>
    <p:sldId id="278" r:id="rId7"/>
    <p:sldId id="279" r:id="rId8"/>
    <p:sldId id="270" r:id="rId9"/>
    <p:sldId id="271" r:id="rId10"/>
    <p:sldId id="272" r:id="rId11"/>
    <p:sldId id="273" r:id="rId12"/>
    <p:sldId id="274" r:id="rId13"/>
    <p:sldId id="280" r:id="rId14"/>
  </p:sldIdLst>
  <p:sldSz cx="12192000" cy="6858000"/>
  <p:notesSz cx="6858000" cy="9144000"/>
  <p:embeddedFontLst>
    <p:embeddedFont>
      <p:font typeface="Cambria Math" panose="02040503050406030204" pitchFamily="18" charset="0"/>
      <p:regular r:id="rId16"/>
    </p:embeddedFont>
    <p:embeddedFont>
      <p:font typeface="Cookie"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873087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591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1" name="Google Shape;33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76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5" name="Google Shape;33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1508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9" name="Google Shape;33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55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2" name="Google Shape;35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03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9"/>
        <p:cNvGrpSpPr/>
        <p:nvPr/>
      </p:nvGrpSpPr>
      <p:grpSpPr>
        <a:xfrm>
          <a:off x="0" y="0"/>
          <a:ext cx="0" cy="0"/>
          <a:chOff x="0" y="0"/>
          <a:chExt cx="0" cy="0"/>
        </a:xfrm>
      </p:grpSpPr>
      <p:sp>
        <p:nvSpPr>
          <p:cNvPr id="3560" name="Google Shape;35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1" name="Google Shape;35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828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5" name="Google Shape;35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454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7" name="Google Shape;35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35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0" name="Google Shape;35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88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3"/>
          <p:cNvGrpSpPr/>
          <p:nvPr/>
        </p:nvGrpSpPr>
        <p:grpSpPr>
          <a:xfrm>
            <a:off x="395894" y="219519"/>
            <a:ext cx="11613234" cy="6240131"/>
            <a:chOff x="395894" y="219519"/>
            <a:chExt cx="8518865" cy="4788281"/>
          </a:xfrm>
        </p:grpSpPr>
        <p:sp>
          <p:nvSpPr>
            <p:cNvPr id="11" name="Google Shape;11;p2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3"/>
            <p:cNvGrpSpPr/>
            <p:nvPr/>
          </p:nvGrpSpPr>
          <p:grpSpPr>
            <a:xfrm>
              <a:off x="8341543" y="2282008"/>
              <a:ext cx="569676" cy="380612"/>
              <a:chOff x="8341543" y="2282008"/>
              <a:chExt cx="569676" cy="380612"/>
            </a:xfrm>
          </p:grpSpPr>
          <p:sp>
            <p:nvSpPr>
              <p:cNvPr id="13" name="Google Shape;13;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3"/>
            <p:cNvGrpSpPr/>
            <p:nvPr/>
          </p:nvGrpSpPr>
          <p:grpSpPr>
            <a:xfrm>
              <a:off x="8341543" y="1721094"/>
              <a:ext cx="569676" cy="380612"/>
              <a:chOff x="8341543" y="1721094"/>
              <a:chExt cx="569676" cy="380612"/>
            </a:xfrm>
          </p:grpSpPr>
          <p:sp>
            <p:nvSpPr>
              <p:cNvPr id="17" name="Google Shape;17;p2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3"/>
            <p:cNvGrpSpPr/>
            <p:nvPr/>
          </p:nvGrpSpPr>
          <p:grpSpPr>
            <a:xfrm>
              <a:off x="8346273" y="1183592"/>
              <a:ext cx="568486" cy="388014"/>
              <a:chOff x="8346273" y="1183592"/>
              <a:chExt cx="568486" cy="388014"/>
            </a:xfrm>
          </p:grpSpPr>
          <p:sp>
            <p:nvSpPr>
              <p:cNvPr id="20" name="Google Shape;20;p2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3"/>
            <p:cNvGrpSpPr/>
            <p:nvPr/>
          </p:nvGrpSpPr>
          <p:grpSpPr>
            <a:xfrm>
              <a:off x="8341543" y="606635"/>
              <a:ext cx="569676" cy="388014"/>
              <a:chOff x="8341543" y="606635"/>
              <a:chExt cx="569676" cy="388014"/>
            </a:xfrm>
          </p:grpSpPr>
          <p:sp>
            <p:nvSpPr>
              <p:cNvPr id="23" name="Google Shape;23;p2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3"/>
            <p:cNvGrpSpPr/>
            <p:nvPr/>
          </p:nvGrpSpPr>
          <p:grpSpPr>
            <a:xfrm>
              <a:off x="8341543" y="2842933"/>
              <a:ext cx="569676" cy="380612"/>
              <a:chOff x="8341543" y="2282008"/>
              <a:chExt cx="569676" cy="380612"/>
            </a:xfrm>
          </p:grpSpPr>
          <p:sp>
            <p:nvSpPr>
              <p:cNvPr id="26" name="Google Shape;26;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3"/>
            <p:cNvGrpSpPr/>
            <p:nvPr/>
          </p:nvGrpSpPr>
          <p:grpSpPr>
            <a:xfrm>
              <a:off x="8341543" y="3403858"/>
              <a:ext cx="569676" cy="380612"/>
              <a:chOff x="8341543" y="2282008"/>
              <a:chExt cx="569676" cy="380612"/>
            </a:xfrm>
          </p:grpSpPr>
          <p:sp>
            <p:nvSpPr>
              <p:cNvPr id="29" name="Google Shape;29;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3"/>
          <p:cNvGrpSpPr/>
          <p:nvPr/>
        </p:nvGrpSpPr>
        <p:grpSpPr>
          <a:xfrm>
            <a:off x="989192" y="5645930"/>
            <a:ext cx="615189" cy="535538"/>
            <a:chOff x="2495125" y="2142250"/>
            <a:chExt cx="444275" cy="398525"/>
          </a:xfrm>
        </p:grpSpPr>
        <p:sp>
          <p:nvSpPr>
            <p:cNvPr id="34" name="Google Shape;34;p2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3"/>
          <p:cNvGrpSpPr/>
          <p:nvPr/>
        </p:nvGrpSpPr>
        <p:grpSpPr>
          <a:xfrm>
            <a:off x="10177821" y="427685"/>
            <a:ext cx="403468" cy="378112"/>
            <a:chOff x="3243875" y="2372825"/>
            <a:chExt cx="291375" cy="281375"/>
          </a:xfrm>
        </p:grpSpPr>
        <p:sp>
          <p:nvSpPr>
            <p:cNvPr id="37" name="Google Shape;37;p2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3"/>
          <p:cNvGrpSpPr/>
          <p:nvPr/>
        </p:nvGrpSpPr>
        <p:grpSpPr>
          <a:xfrm>
            <a:off x="11004071" y="1043373"/>
            <a:ext cx="230796" cy="226531"/>
            <a:chOff x="4954425" y="2036375"/>
            <a:chExt cx="166675" cy="168575"/>
          </a:xfrm>
        </p:grpSpPr>
        <p:sp>
          <p:nvSpPr>
            <p:cNvPr id="48" name="Google Shape;48;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3"/>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3"/>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3"/>
          <p:cNvGrpSpPr/>
          <p:nvPr/>
        </p:nvGrpSpPr>
        <p:grpSpPr>
          <a:xfrm>
            <a:off x="817359" y="5192331"/>
            <a:ext cx="230796" cy="226531"/>
            <a:chOff x="4954425" y="2036375"/>
            <a:chExt cx="166675" cy="168575"/>
          </a:xfrm>
        </p:grpSpPr>
        <p:sp>
          <p:nvSpPr>
            <p:cNvPr id="53" name="Google Shape;53;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3"/>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3"/>
          <p:cNvGrpSpPr/>
          <p:nvPr/>
        </p:nvGrpSpPr>
        <p:grpSpPr>
          <a:xfrm>
            <a:off x="896619" y="1566374"/>
            <a:ext cx="9867486" cy="4807426"/>
            <a:chOff x="741115" y="853968"/>
            <a:chExt cx="7691377" cy="4021392"/>
          </a:xfrm>
        </p:grpSpPr>
        <p:sp>
          <p:nvSpPr>
            <p:cNvPr id="102" name="Google Shape;102;p23"/>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3"/>
            <p:cNvGrpSpPr/>
            <p:nvPr/>
          </p:nvGrpSpPr>
          <p:grpSpPr>
            <a:xfrm>
              <a:off x="741115" y="1203950"/>
              <a:ext cx="7691377" cy="3671410"/>
              <a:chOff x="741115" y="1203950"/>
              <a:chExt cx="7691377" cy="3671410"/>
            </a:xfrm>
          </p:grpSpPr>
          <p:sp>
            <p:nvSpPr>
              <p:cNvPr id="104" name="Google Shape;104;p23"/>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3"/>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3"/>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3"/>
          <p:cNvGrpSpPr/>
          <p:nvPr/>
        </p:nvGrpSpPr>
        <p:grpSpPr>
          <a:xfrm>
            <a:off x="8391927" y="4047629"/>
            <a:ext cx="2301387" cy="1593766"/>
            <a:chOff x="4799733" y="3457797"/>
            <a:chExt cx="2301387" cy="1593766"/>
          </a:xfrm>
        </p:grpSpPr>
        <p:sp>
          <p:nvSpPr>
            <p:cNvPr id="108" name="Google Shape;108;p23"/>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3"/>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3"/>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3"/>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3"/>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3"/>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3"/>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3"/>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3"/>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3"/>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3"/>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3"/>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3"/>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3"/>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3"/>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3"/>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3"/>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3"/>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3"/>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3"/>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3"/>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3"/>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3"/>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3"/>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3"/>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3"/>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3"/>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3"/>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3"/>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3"/>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3"/>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3"/>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3"/>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3"/>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3"/>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3"/>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3"/>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3"/>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3"/>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3"/>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3"/>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3"/>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3"/>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3"/>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3"/>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3"/>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3"/>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3"/>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3"/>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3"/>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3"/>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3"/>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3"/>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3"/>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3"/>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3"/>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3"/>
          <p:cNvGrpSpPr/>
          <p:nvPr/>
        </p:nvGrpSpPr>
        <p:grpSpPr>
          <a:xfrm>
            <a:off x="1598355" y="3608289"/>
            <a:ext cx="2204156" cy="2018295"/>
            <a:chOff x="1598355" y="3608289"/>
            <a:chExt cx="2204156" cy="2018295"/>
          </a:xfrm>
        </p:grpSpPr>
        <p:grpSp>
          <p:nvGrpSpPr>
            <p:cNvPr id="165" name="Google Shape;165;p23"/>
            <p:cNvGrpSpPr/>
            <p:nvPr/>
          </p:nvGrpSpPr>
          <p:grpSpPr>
            <a:xfrm>
              <a:off x="1598355" y="4368136"/>
              <a:ext cx="868989" cy="1258447"/>
              <a:chOff x="3235834" y="3793115"/>
              <a:chExt cx="868989" cy="1258447"/>
            </a:xfrm>
          </p:grpSpPr>
          <p:sp>
            <p:nvSpPr>
              <p:cNvPr id="166" name="Google Shape;166;p23"/>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3"/>
              <p:cNvGrpSpPr/>
              <p:nvPr/>
            </p:nvGrpSpPr>
            <p:grpSpPr>
              <a:xfrm>
                <a:off x="3235834" y="3793115"/>
                <a:ext cx="865418" cy="1258447"/>
                <a:chOff x="3235834" y="3793115"/>
                <a:chExt cx="865418" cy="1258447"/>
              </a:xfrm>
            </p:grpSpPr>
            <p:sp>
              <p:nvSpPr>
                <p:cNvPr id="168" name="Google Shape;168;p23"/>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3"/>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3"/>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3"/>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3"/>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3"/>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3"/>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3"/>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3"/>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3"/>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3"/>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3"/>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3"/>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3"/>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3"/>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3"/>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3"/>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3"/>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3"/>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3"/>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3"/>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3"/>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3"/>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3"/>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3"/>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3"/>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3"/>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3"/>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3"/>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3"/>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3"/>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3"/>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3"/>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3"/>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3"/>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3"/>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3"/>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3"/>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3"/>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3"/>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3"/>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3"/>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3"/>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3"/>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3"/>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3"/>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3"/>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3"/>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3"/>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3"/>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3"/>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3"/>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3"/>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3"/>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3"/>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3"/>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3"/>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3"/>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3"/>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3"/>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3"/>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3"/>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3"/>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3"/>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3"/>
            <p:cNvGrpSpPr/>
            <p:nvPr/>
          </p:nvGrpSpPr>
          <p:grpSpPr>
            <a:xfrm>
              <a:off x="3041664" y="5111577"/>
              <a:ext cx="320455" cy="156580"/>
              <a:chOff x="2774143" y="4536556"/>
              <a:chExt cx="320455" cy="156580"/>
            </a:xfrm>
          </p:grpSpPr>
          <p:sp>
            <p:nvSpPr>
              <p:cNvPr id="233" name="Google Shape;233;p23"/>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3"/>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3"/>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3"/>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3"/>
          <p:cNvGrpSpPr/>
          <p:nvPr/>
        </p:nvGrpSpPr>
        <p:grpSpPr>
          <a:xfrm>
            <a:off x="1524301" y="5626805"/>
            <a:ext cx="9320239" cy="1231194"/>
            <a:chOff x="1524301" y="5626805"/>
            <a:chExt cx="9320239" cy="1231194"/>
          </a:xfrm>
        </p:grpSpPr>
        <p:sp>
          <p:nvSpPr>
            <p:cNvPr id="238" name="Google Shape;238;p23"/>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3"/>
            <p:cNvGrpSpPr/>
            <p:nvPr/>
          </p:nvGrpSpPr>
          <p:grpSpPr>
            <a:xfrm>
              <a:off x="1524301" y="5626805"/>
              <a:ext cx="9320239" cy="1231194"/>
              <a:chOff x="929285" y="5051507"/>
              <a:chExt cx="7315206" cy="1231194"/>
            </a:xfrm>
          </p:grpSpPr>
          <p:sp>
            <p:nvSpPr>
              <p:cNvPr id="240" name="Google Shape;240;p23"/>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3"/>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3"/>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3"/>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3"/>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3"/>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29"/>
          <p:cNvGrpSpPr/>
          <p:nvPr/>
        </p:nvGrpSpPr>
        <p:grpSpPr>
          <a:xfrm>
            <a:off x="395894" y="219519"/>
            <a:ext cx="11613234" cy="6240131"/>
            <a:chOff x="395894" y="219519"/>
            <a:chExt cx="8518865" cy="4788281"/>
          </a:xfrm>
        </p:grpSpPr>
        <p:sp>
          <p:nvSpPr>
            <p:cNvPr id="802" name="Google Shape;802;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29"/>
            <p:cNvGrpSpPr/>
            <p:nvPr/>
          </p:nvGrpSpPr>
          <p:grpSpPr>
            <a:xfrm>
              <a:off x="8341543" y="2282008"/>
              <a:ext cx="569676" cy="380612"/>
              <a:chOff x="8341543" y="2282008"/>
              <a:chExt cx="569676" cy="380612"/>
            </a:xfrm>
          </p:grpSpPr>
          <p:sp>
            <p:nvSpPr>
              <p:cNvPr id="804" name="Google Shape;804;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29"/>
            <p:cNvGrpSpPr/>
            <p:nvPr/>
          </p:nvGrpSpPr>
          <p:grpSpPr>
            <a:xfrm>
              <a:off x="8341543" y="1721094"/>
              <a:ext cx="569676" cy="380612"/>
              <a:chOff x="8341543" y="1721094"/>
              <a:chExt cx="569676" cy="380612"/>
            </a:xfrm>
          </p:grpSpPr>
          <p:sp>
            <p:nvSpPr>
              <p:cNvPr id="808" name="Google Shape;808;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29"/>
            <p:cNvGrpSpPr/>
            <p:nvPr/>
          </p:nvGrpSpPr>
          <p:grpSpPr>
            <a:xfrm>
              <a:off x="8346273" y="1183592"/>
              <a:ext cx="568486" cy="388014"/>
              <a:chOff x="8346273" y="1183592"/>
              <a:chExt cx="568486" cy="388014"/>
            </a:xfrm>
          </p:grpSpPr>
          <p:sp>
            <p:nvSpPr>
              <p:cNvPr id="811" name="Google Shape;811;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29"/>
            <p:cNvGrpSpPr/>
            <p:nvPr/>
          </p:nvGrpSpPr>
          <p:grpSpPr>
            <a:xfrm>
              <a:off x="8341543" y="606635"/>
              <a:ext cx="569676" cy="388014"/>
              <a:chOff x="8341543" y="606635"/>
              <a:chExt cx="569676" cy="388014"/>
            </a:xfrm>
          </p:grpSpPr>
          <p:sp>
            <p:nvSpPr>
              <p:cNvPr id="814" name="Google Shape;814;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29"/>
            <p:cNvGrpSpPr/>
            <p:nvPr/>
          </p:nvGrpSpPr>
          <p:grpSpPr>
            <a:xfrm>
              <a:off x="8341543" y="2842933"/>
              <a:ext cx="569676" cy="380612"/>
              <a:chOff x="8341543" y="2282008"/>
              <a:chExt cx="569676" cy="380612"/>
            </a:xfrm>
          </p:grpSpPr>
          <p:sp>
            <p:nvSpPr>
              <p:cNvPr id="817" name="Google Shape;817;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29"/>
            <p:cNvGrpSpPr/>
            <p:nvPr/>
          </p:nvGrpSpPr>
          <p:grpSpPr>
            <a:xfrm>
              <a:off x="8341543" y="3403858"/>
              <a:ext cx="569676" cy="380612"/>
              <a:chOff x="8341543" y="2282008"/>
              <a:chExt cx="569676" cy="380612"/>
            </a:xfrm>
          </p:grpSpPr>
          <p:sp>
            <p:nvSpPr>
              <p:cNvPr id="820" name="Google Shape;82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2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29"/>
          <p:cNvGrpSpPr/>
          <p:nvPr/>
        </p:nvGrpSpPr>
        <p:grpSpPr>
          <a:xfrm>
            <a:off x="2204474" y="3950454"/>
            <a:ext cx="1973864" cy="2020086"/>
            <a:chOff x="2718975" y="493050"/>
            <a:chExt cx="2013175" cy="2066600"/>
          </a:xfrm>
        </p:grpSpPr>
        <p:sp>
          <p:nvSpPr>
            <p:cNvPr id="873" name="Google Shape;873;p2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2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2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2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2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2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2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2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2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2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2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2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2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2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2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2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2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2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2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2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2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2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2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2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2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2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2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2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2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2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2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2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2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2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2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2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2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2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2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2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2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2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2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2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2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2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2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2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2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2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2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2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2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2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2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2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2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2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2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2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2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2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2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29"/>
          <p:cNvGrpSpPr/>
          <p:nvPr/>
        </p:nvGrpSpPr>
        <p:grpSpPr>
          <a:xfrm>
            <a:off x="1030175" y="1581350"/>
            <a:ext cx="444275" cy="398525"/>
            <a:chOff x="2495125" y="2142250"/>
            <a:chExt cx="444275" cy="398525"/>
          </a:xfrm>
        </p:grpSpPr>
        <p:sp>
          <p:nvSpPr>
            <p:cNvPr id="937" name="Google Shape;937;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29"/>
          <p:cNvGrpSpPr/>
          <p:nvPr/>
        </p:nvGrpSpPr>
        <p:grpSpPr>
          <a:xfrm>
            <a:off x="10561107" y="5038641"/>
            <a:ext cx="291375" cy="281375"/>
            <a:chOff x="3243875" y="2372825"/>
            <a:chExt cx="291375" cy="281375"/>
          </a:xfrm>
        </p:grpSpPr>
        <p:sp>
          <p:nvSpPr>
            <p:cNvPr id="940" name="Google Shape;940;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29"/>
          <p:cNvGrpSpPr/>
          <p:nvPr/>
        </p:nvGrpSpPr>
        <p:grpSpPr>
          <a:xfrm>
            <a:off x="10778557" y="714860"/>
            <a:ext cx="166675" cy="168575"/>
            <a:chOff x="4954425" y="2036375"/>
            <a:chExt cx="166675" cy="168575"/>
          </a:xfrm>
        </p:grpSpPr>
        <p:sp>
          <p:nvSpPr>
            <p:cNvPr id="951" name="Google Shape;951;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29"/>
          <p:cNvGrpSpPr/>
          <p:nvPr/>
        </p:nvGrpSpPr>
        <p:grpSpPr>
          <a:xfrm>
            <a:off x="1274794" y="5541495"/>
            <a:ext cx="166675" cy="168575"/>
            <a:chOff x="4954425" y="2036375"/>
            <a:chExt cx="166675" cy="168575"/>
          </a:xfrm>
        </p:grpSpPr>
        <p:sp>
          <p:nvSpPr>
            <p:cNvPr id="956" name="Google Shape;956;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29"/>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dirty="0">
                  <a:solidFill>
                    <a:srgbClr val="76923C"/>
                  </a:solidFill>
                  <a:latin typeface="Times New Roman" pitchFamily="18" charset="0"/>
                  <a:ea typeface="Cookie"/>
                  <a:cs typeface="Times New Roman" pitchFamily="18" charset="0"/>
                  <a:sym typeface="Cookie"/>
                </a:rPr>
                <a:t>CHỦ ĐỀ 12</a:t>
              </a:r>
              <a:endParaRPr sz="2800" b="0" i="0" u="none" strike="noStrike" cap="none" dirty="0">
                <a:solidFill>
                  <a:srgbClr val="76923C"/>
                </a:solidFill>
                <a:latin typeface="Times New Roman" pitchFamily="18" charset="0"/>
                <a:ea typeface="Cookie"/>
                <a:cs typeface="Times New Roman" pitchFamily="18" charset="0"/>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dirty="0">
                <a:solidFill>
                  <a:srgbClr val="4F6128"/>
                </a:solidFill>
                <a:latin typeface="Cambria Math" pitchFamily="18" charset="0"/>
                <a:ea typeface="Cambria Math" pitchFamily="18" charset="0"/>
                <a:cs typeface="Cookie"/>
                <a:sym typeface="Cookie"/>
              </a:rPr>
              <a:t>PHÉP CỘNG, PHÉP TRỪ TRONG PHẠM VI 1000</a:t>
            </a:r>
            <a:endParaRPr sz="3600" b="0" i="0" u="none" strike="noStrike" cap="none" dirty="0">
              <a:solidFill>
                <a:srgbClr val="4F6128"/>
              </a:solidFill>
              <a:latin typeface="Cambria Math" pitchFamily="18" charset="0"/>
              <a:ea typeface="Cambria Math" pitchFamily="18" charset="0"/>
              <a:cs typeface="Cookie"/>
              <a:sym typeface="Cookie"/>
            </a:endParaRPr>
          </a:p>
        </p:txBody>
      </p:sp>
      <p:sp>
        <p:nvSpPr>
          <p:cNvPr id="2603" name="Google Shape;2603;p1"/>
          <p:cNvSpPr txBox="1"/>
          <p:nvPr/>
        </p:nvSpPr>
        <p:spPr>
          <a:xfrm>
            <a:off x="2474640" y="2129251"/>
            <a:ext cx="6949441"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BÀI 62:</a:t>
            </a:r>
            <a:endParaRPr dirty="0">
              <a:latin typeface="Times New Roman" pitchFamily="18" charset="0"/>
              <a:cs typeface="Times New Roman" pitchFamily="18" charset="0"/>
            </a:endParaRPr>
          </a:p>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PHÉP TRỪ (CÓ NHỚ) TRONG PHẠM VI 1000</a:t>
            </a:r>
            <a:endParaRPr lang="vi-VN" sz="4400" b="0" i="0" u="none" strike="noStrike" cap="none" dirty="0">
              <a:solidFill>
                <a:schemeClr val="lt1"/>
              </a:solidFill>
              <a:latin typeface="Times New Roman" pitchFamily="18" charset="0"/>
              <a:ea typeface="Cookie"/>
              <a:cs typeface="Times New Roman" pitchFamily="18" charset="0"/>
              <a:sym typeface="Cookie"/>
            </a:endParaRPr>
          </a:p>
          <a:p>
            <a:pPr marL="0" marR="0" lvl="0" indent="0" algn="ctr" rtl="0">
              <a:spcBef>
                <a:spcPts val="0"/>
              </a:spcBef>
              <a:spcAft>
                <a:spcPts val="0"/>
              </a:spcAft>
              <a:buNone/>
            </a:pPr>
            <a:r>
              <a:rPr lang="vi-VN" sz="4400">
                <a:solidFill>
                  <a:schemeClr val="lt1"/>
                </a:solidFill>
                <a:latin typeface="Times New Roman" pitchFamily="18" charset="0"/>
                <a:ea typeface="Cookie"/>
                <a:cs typeface="Times New Roman" pitchFamily="18" charset="0"/>
                <a:sym typeface="Cookie"/>
              </a:rPr>
              <a:t>Tiết 2</a:t>
            </a:r>
            <a:endParaRPr sz="4400" b="0" i="0" u="none" strike="noStrike" cap="none" dirty="0">
              <a:solidFill>
                <a:schemeClr val="lt1"/>
              </a:solidFill>
              <a:latin typeface="Times New Roman" pitchFamily="18" charset="0"/>
              <a:ea typeface="Cookie"/>
              <a:cs typeface="Times New Roman" pitchFamily="18" charset="0"/>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17"/>
          <p:cNvGrpSpPr/>
          <p:nvPr/>
        </p:nvGrpSpPr>
        <p:grpSpPr>
          <a:xfrm>
            <a:off x="3001393" y="672425"/>
            <a:ext cx="7565087" cy="595790"/>
            <a:chOff x="1296327" y="1622386"/>
            <a:chExt cx="7565087" cy="595790"/>
          </a:xfrm>
        </p:grpSpPr>
        <p:sp>
          <p:nvSpPr>
            <p:cNvPr id="3568" name="Google Shape;3568;p17"/>
            <p:cNvSpPr txBox="1"/>
            <p:nvPr/>
          </p:nvSpPr>
          <p:spPr>
            <a:xfrm>
              <a:off x="1866914" y="1622386"/>
              <a:ext cx="69945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 ( </a:t>
              </a:r>
              <a:r>
                <a:rPr lang="en-US" sz="2800" dirty="0" err="1">
                  <a:solidFill>
                    <a:schemeClr val="dk1"/>
                  </a:solidFill>
                  <a:latin typeface="Arial"/>
                  <a:ea typeface="Arial"/>
                  <a:cs typeface="Arial"/>
                  <a:sym typeface="Arial"/>
                </a:rPr>
                <a:t>theo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mẫu</a:t>
              </a:r>
              <a:r>
                <a:rPr lang="en-US" sz="2800" dirty="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2" name="Rectangle 1"/>
          <p:cNvSpPr/>
          <p:nvPr/>
        </p:nvSpPr>
        <p:spPr>
          <a:xfrm>
            <a:off x="2029217" y="1443820"/>
            <a:ext cx="4672208" cy="1384995"/>
          </a:xfrm>
          <a:prstGeom prst="rect">
            <a:avLst/>
          </a:prstGeom>
        </p:spPr>
        <p:txBody>
          <a:bodyPr wrap="square">
            <a:spAutoFit/>
          </a:bodyPr>
          <a:lstStyle/>
          <a:p>
            <a:pPr algn="just"/>
            <a:r>
              <a:rPr lang="en-US" sz="2800" dirty="0" err="1">
                <a:latin typeface="Times New Roman" pitchFamily="18" charset="0"/>
                <a:cs typeface="Times New Roman" pitchFamily="18" charset="0"/>
              </a:rPr>
              <a:t>Mẫu</a:t>
            </a:r>
            <a:r>
              <a:rPr lang="en-US" sz="2800" dirty="0">
                <a:latin typeface="Times New Roman" pitchFamily="18" charset="0"/>
                <a:cs typeface="Times New Roman" pitchFamily="18" charset="0"/>
              </a:rPr>
              <a:t>:     800 + 200 = 1 000</a:t>
            </a:r>
          </a:p>
          <a:p>
            <a:pPr algn="just"/>
            <a:r>
              <a:rPr lang="en-US" sz="2800" dirty="0">
                <a:latin typeface="Times New Roman" pitchFamily="18" charset="0"/>
                <a:cs typeface="Times New Roman" pitchFamily="18" charset="0"/>
              </a:rPr>
              <a:t>            1 000 – 200 = 800</a:t>
            </a:r>
          </a:p>
          <a:p>
            <a:pPr algn="just"/>
            <a:r>
              <a:rPr lang="en-US" sz="2800" dirty="0">
                <a:latin typeface="Times New Roman" pitchFamily="18" charset="0"/>
                <a:cs typeface="Times New Roman" pitchFamily="18" charset="0"/>
              </a:rPr>
              <a:t>            1 000 – 800 = 200</a:t>
            </a:r>
          </a:p>
        </p:txBody>
      </p:sp>
      <p:sp>
        <p:nvSpPr>
          <p:cNvPr id="3" name="Rectangle 2"/>
          <p:cNvSpPr/>
          <p:nvPr/>
        </p:nvSpPr>
        <p:spPr>
          <a:xfrm>
            <a:off x="1453018" y="3397880"/>
            <a:ext cx="9507256" cy="1938992"/>
          </a:xfrm>
          <a:prstGeom prst="rect">
            <a:avLst/>
          </a:prstGeom>
        </p:spPr>
        <p:txBody>
          <a:bodyPr wrap="square">
            <a:spAutoFit/>
          </a:bodyPr>
          <a:lstStyle/>
          <a:p>
            <a:r>
              <a:rPr lang="pt-BR" sz="4000" b="1" dirty="0">
                <a:solidFill>
                  <a:srgbClr val="FFC000"/>
                </a:solidFill>
                <a:latin typeface="Times New Roman" pitchFamily="18" charset="0"/>
                <a:cs typeface="Times New Roman" pitchFamily="18" charset="0"/>
              </a:rPr>
              <a:t>a) 300 + 700 =                b) 400 + 600 =</a:t>
            </a:r>
          </a:p>
          <a:p>
            <a:r>
              <a:rPr lang="pt-BR" sz="4000" b="1" dirty="0">
                <a:solidFill>
                  <a:srgbClr val="FFC000"/>
                </a:solidFill>
                <a:latin typeface="Times New Roman" pitchFamily="18" charset="0"/>
                <a:cs typeface="Times New Roman" pitchFamily="18" charset="0"/>
              </a:rPr>
              <a:t>  1 000 – 300 =                   1 000 – 400 =</a:t>
            </a:r>
          </a:p>
          <a:p>
            <a:r>
              <a:rPr lang="pt-BR" sz="4000" b="1" dirty="0">
                <a:solidFill>
                  <a:srgbClr val="FFC000"/>
                </a:solidFill>
                <a:latin typeface="Times New Roman" pitchFamily="18" charset="0"/>
                <a:cs typeface="Times New Roman" pitchFamily="18" charset="0"/>
              </a:rPr>
              <a:t>  1 000 – 700 =                   1 000 – 600 =</a:t>
            </a:r>
          </a:p>
        </p:txBody>
      </p:sp>
      <p:sp>
        <p:nvSpPr>
          <p:cNvPr id="4" name="Rectangle 3"/>
          <p:cNvSpPr/>
          <p:nvPr/>
        </p:nvSpPr>
        <p:spPr>
          <a:xfrm>
            <a:off x="4784942" y="3397879"/>
            <a:ext cx="1202499" cy="635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C000"/>
                </a:solidFill>
                <a:latin typeface="Times New Roman" pitchFamily="18" charset="0"/>
                <a:cs typeface="Times New Roman" pitchFamily="18" charset="0"/>
              </a:rPr>
              <a:t>1000</a:t>
            </a:r>
          </a:p>
        </p:txBody>
      </p:sp>
      <p:sp>
        <p:nvSpPr>
          <p:cNvPr id="13" name="Rectangle 12"/>
          <p:cNvSpPr/>
          <p:nvPr/>
        </p:nvSpPr>
        <p:spPr>
          <a:xfrm>
            <a:off x="4784941" y="4057943"/>
            <a:ext cx="1027135" cy="635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C000"/>
                </a:solidFill>
                <a:latin typeface="Times New Roman" pitchFamily="18" charset="0"/>
                <a:cs typeface="Times New Roman" pitchFamily="18" charset="0"/>
              </a:rPr>
              <a:t>700</a:t>
            </a:r>
          </a:p>
        </p:txBody>
      </p:sp>
      <p:sp>
        <p:nvSpPr>
          <p:cNvPr id="14" name="Rectangle 13"/>
          <p:cNvSpPr/>
          <p:nvPr/>
        </p:nvSpPr>
        <p:spPr>
          <a:xfrm>
            <a:off x="4784942" y="4705970"/>
            <a:ext cx="1027135" cy="635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C000"/>
                </a:solidFill>
                <a:latin typeface="Times New Roman" pitchFamily="18" charset="0"/>
                <a:cs typeface="Times New Roman" pitchFamily="18" charset="0"/>
              </a:rPr>
              <a:t>300</a:t>
            </a:r>
          </a:p>
        </p:txBody>
      </p:sp>
      <p:sp>
        <p:nvSpPr>
          <p:cNvPr id="15" name="Rectangle 14"/>
          <p:cNvSpPr/>
          <p:nvPr/>
        </p:nvSpPr>
        <p:spPr>
          <a:xfrm>
            <a:off x="9609550" y="3397878"/>
            <a:ext cx="1202499" cy="635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C000"/>
                </a:solidFill>
                <a:latin typeface="Times New Roman" pitchFamily="18" charset="0"/>
                <a:cs typeface="Times New Roman" pitchFamily="18" charset="0"/>
              </a:rPr>
              <a:t>1000</a:t>
            </a:r>
          </a:p>
        </p:txBody>
      </p:sp>
      <p:sp>
        <p:nvSpPr>
          <p:cNvPr id="16" name="Rectangle 15"/>
          <p:cNvSpPr/>
          <p:nvPr/>
        </p:nvSpPr>
        <p:spPr>
          <a:xfrm>
            <a:off x="9933139" y="4033379"/>
            <a:ext cx="1027135" cy="635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C000"/>
                </a:solidFill>
                <a:latin typeface="Times New Roman" pitchFamily="18" charset="0"/>
                <a:cs typeface="Times New Roman" pitchFamily="18" charset="0"/>
              </a:rPr>
              <a:t>600</a:t>
            </a:r>
          </a:p>
        </p:txBody>
      </p:sp>
      <p:sp>
        <p:nvSpPr>
          <p:cNvPr id="17" name="Rectangle 16"/>
          <p:cNvSpPr/>
          <p:nvPr/>
        </p:nvSpPr>
        <p:spPr>
          <a:xfrm>
            <a:off x="9870509" y="4646997"/>
            <a:ext cx="1164921" cy="602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C000"/>
                </a:solidFill>
                <a:latin typeface="Times New Roman" pitchFamily="18" charset="0"/>
                <a:cs typeface="Times New Roman" pitchFamily="18" charset="0"/>
              </a:rPr>
              <a:t>400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fade">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1)">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grpSp>
        <p:nvGrpSpPr>
          <p:cNvPr id="3581" name="Google Shape;3581;p18"/>
          <p:cNvGrpSpPr/>
          <p:nvPr/>
        </p:nvGrpSpPr>
        <p:grpSpPr>
          <a:xfrm>
            <a:off x="1143565" y="900827"/>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a:t>
              </a:r>
              <a:endParaRPr sz="2800" dirty="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859" y="1615858"/>
            <a:ext cx="9456259" cy="3782860"/>
          </a:xfrm>
          <a:prstGeom prst="rect">
            <a:avLst/>
          </a:prstGeom>
        </p:spPr>
      </p:pic>
      <p:sp>
        <p:nvSpPr>
          <p:cNvPr id="3" name="Isosceles Triangle 2"/>
          <p:cNvSpPr/>
          <p:nvPr/>
        </p:nvSpPr>
        <p:spPr>
          <a:xfrm>
            <a:off x="5969097" y="2035480"/>
            <a:ext cx="1158213" cy="9770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C000"/>
                </a:solidFill>
                <a:latin typeface="Times New Roman" pitchFamily="18" charset="0"/>
                <a:cs typeface="Times New Roman" pitchFamily="18" charset="0"/>
              </a:rPr>
              <a:t>494</a:t>
            </a:r>
          </a:p>
        </p:txBody>
      </p:sp>
      <p:sp>
        <p:nvSpPr>
          <p:cNvPr id="4" name="Rounded Rectangle 3"/>
          <p:cNvSpPr/>
          <p:nvPr/>
        </p:nvSpPr>
        <p:spPr>
          <a:xfrm>
            <a:off x="9695145" y="2110636"/>
            <a:ext cx="889348" cy="8642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C000"/>
                </a:solidFill>
                <a:latin typeface="Times New Roman" pitchFamily="18" charset="0"/>
                <a:cs typeface="Times New Roman" pitchFamily="18" charset="0"/>
              </a:rPr>
              <a:t>319</a:t>
            </a:r>
          </a:p>
        </p:txBody>
      </p:sp>
      <p:sp>
        <p:nvSpPr>
          <p:cNvPr id="5" name="Rounded Rectangle 4"/>
          <p:cNvSpPr/>
          <p:nvPr/>
        </p:nvSpPr>
        <p:spPr>
          <a:xfrm>
            <a:off x="6159386" y="4246323"/>
            <a:ext cx="792559" cy="6764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C000"/>
                </a:solidFill>
                <a:latin typeface="Times New Roman" pitchFamily="18" charset="0"/>
                <a:cs typeface="Times New Roman" pitchFamily="18" charset="0"/>
              </a:rPr>
              <a:t>191</a:t>
            </a:r>
          </a:p>
        </p:txBody>
      </p:sp>
      <p:sp>
        <p:nvSpPr>
          <p:cNvPr id="6" name="Oval 5"/>
          <p:cNvSpPr/>
          <p:nvPr/>
        </p:nvSpPr>
        <p:spPr>
          <a:xfrm>
            <a:off x="9695145" y="4058433"/>
            <a:ext cx="989556" cy="989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281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1"/>
                                        </p:tgtEl>
                                        <p:attrNameLst>
                                          <p:attrName>style.visibility</p:attrName>
                                        </p:attrNameLst>
                                      </p:cBhvr>
                                      <p:to>
                                        <p:strVal val="visible"/>
                                      </p:to>
                                    </p:set>
                                    <p:animEffect transition="in" filter="fade">
                                      <p:cBhvr>
                                        <p:cTn id="7" dur="500"/>
                                        <p:tgtEl>
                                          <p:spTgt spid="358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p19"/>
          <p:cNvGrpSpPr/>
          <p:nvPr/>
        </p:nvGrpSpPr>
        <p:grpSpPr>
          <a:xfrm>
            <a:off x="977307" y="623733"/>
            <a:ext cx="9732252" cy="570588"/>
            <a:chOff x="1296327" y="1647588"/>
            <a:chExt cx="9732252" cy="570588"/>
          </a:xfrm>
        </p:grpSpPr>
        <p:sp>
          <p:nvSpPr>
            <p:cNvPr id="3593" name="Google Shape;3593;p19"/>
            <p:cNvSpPr txBox="1"/>
            <p:nvPr/>
          </p:nvSpPr>
          <p:spPr>
            <a:xfrm>
              <a:off x="1866914" y="1694956"/>
              <a:ext cx="916166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dirty="0"/>
            </a:p>
          </p:txBody>
        </p:sp>
        <p:sp>
          <p:nvSpPr>
            <p:cNvPr id="3594" name="Google Shape;3594;p1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2" name="Rectangle 1"/>
          <p:cNvSpPr/>
          <p:nvPr/>
        </p:nvSpPr>
        <p:spPr>
          <a:xfrm>
            <a:off x="1648103" y="824969"/>
            <a:ext cx="5369491" cy="1938992"/>
          </a:xfrm>
          <a:prstGeom prst="rect">
            <a:avLst/>
          </a:prstGeom>
        </p:spPr>
        <p:txBody>
          <a:bodyPr wrap="square">
            <a:spAutoFit/>
          </a:bodyPr>
          <a:lstStyle/>
          <a:p>
            <a:pPr algn="just"/>
            <a:r>
              <a:rPr lang="vi-VN" sz="2000" b="1" dirty="0">
                <a:solidFill>
                  <a:srgbClr val="92D050"/>
                </a:solidFill>
                <a:latin typeface="+mj-lt"/>
              </a:rPr>
              <a:t>Kết thúc Đại hội Thể thao Đông Nam Á lần thứ 30, Đoàn Thể thao Việt Nam giành được 288 huy chương gồm Vàng, Bạc và Đồng. Trong đó có 190 huy chương Bạc và Đồng. Hỏi Đoàn Thể thao Việt Nam giành được bao nhiêu huy chương Vàng?</a:t>
            </a:r>
            <a:endParaRPr lang="en-US" sz="2000" b="1" dirty="0">
              <a:solidFill>
                <a:srgbClr val="92D05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2362" y="671101"/>
            <a:ext cx="3908120" cy="2898817"/>
          </a:xfrm>
          <a:prstGeom prst="rect">
            <a:avLst/>
          </a:prstGeom>
        </p:spPr>
      </p:pic>
      <p:sp>
        <p:nvSpPr>
          <p:cNvPr id="4" name="Rectangle 3"/>
          <p:cNvSpPr/>
          <p:nvPr/>
        </p:nvSpPr>
        <p:spPr>
          <a:xfrm>
            <a:off x="1820450" y="2908198"/>
            <a:ext cx="5331912" cy="1323439"/>
          </a:xfrm>
          <a:prstGeom prst="rect">
            <a:avLst/>
          </a:prstGeom>
        </p:spPr>
        <p:txBody>
          <a:bodyPr wrap="square">
            <a:spAutoFit/>
          </a:bodyPr>
          <a:lstStyle/>
          <a:p>
            <a:pPr algn="ctr"/>
            <a:r>
              <a:rPr lang="vi-VN" sz="2000" u="sng" dirty="0">
                <a:latin typeface="+mj-lt"/>
              </a:rPr>
              <a:t>Tóm tắt</a:t>
            </a:r>
          </a:p>
          <a:p>
            <a:r>
              <a:rPr lang="vi-VN" sz="2000" dirty="0">
                <a:latin typeface="+mj-lt"/>
              </a:rPr>
              <a:t>Tổng số huy chương:</a:t>
            </a:r>
            <a:r>
              <a:rPr lang="en-US" sz="2000" dirty="0">
                <a:latin typeface="+mj-lt"/>
              </a:rPr>
              <a:t>        </a:t>
            </a:r>
            <a:r>
              <a:rPr lang="vi-VN" sz="2000" dirty="0">
                <a:latin typeface="+mj-lt"/>
              </a:rPr>
              <a:t> 288 huy chương</a:t>
            </a:r>
          </a:p>
          <a:p>
            <a:r>
              <a:rPr lang="vi-VN" sz="2000" dirty="0">
                <a:latin typeface="+mj-lt"/>
              </a:rPr>
              <a:t>Huy chương Bạc và Đồng: 190 huy chương</a:t>
            </a:r>
          </a:p>
          <a:p>
            <a:r>
              <a:rPr lang="vi-VN" sz="2000" dirty="0">
                <a:latin typeface="+mj-lt"/>
              </a:rPr>
              <a:t>Huy chương Vàng: </a:t>
            </a:r>
            <a:r>
              <a:rPr lang="en-US" sz="2000" dirty="0">
                <a:latin typeface="+mj-lt"/>
              </a:rPr>
              <a:t>              </a:t>
            </a:r>
            <a:r>
              <a:rPr lang="vi-VN" sz="2000" dirty="0">
                <a:latin typeface="+mj-lt"/>
              </a:rPr>
              <a:t>... huy chương</a:t>
            </a:r>
            <a:r>
              <a:rPr lang="vi-VN" sz="1800" dirty="0">
                <a:latin typeface="+mj-lt"/>
              </a:rPr>
              <a:t>?</a:t>
            </a:r>
          </a:p>
        </p:txBody>
      </p:sp>
      <p:sp>
        <p:nvSpPr>
          <p:cNvPr id="5" name="Rectangle 4"/>
          <p:cNvSpPr/>
          <p:nvPr/>
        </p:nvSpPr>
        <p:spPr>
          <a:xfrm>
            <a:off x="1920658" y="4552709"/>
            <a:ext cx="8788901" cy="1569660"/>
          </a:xfrm>
          <a:prstGeom prst="rect">
            <a:avLst/>
          </a:prstGeom>
        </p:spPr>
        <p:txBody>
          <a:bodyPr wrap="square">
            <a:spAutoFit/>
          </a:bodyPr>
          <a:lstStyle/>
          <a:p>
            <a:pPr algn="ctr"/>
            <a:r>
              <a:rPr lang="vi-VN" sz="2400" b="1" u="sng" dirty="0">
                <a:solidFill>
                  <a:srgbClr val="FFC000"/>
                </a:solidFill>
                <a:latin typeface="+mj-lt"/>
              </a:rPr>
              <a:t>Bài giải</a:t>
            </a:r>
          </a:p>
          <a:p>
            <a:r>
              <a:rPr lang="en-US" sz="2400" b="1" dirty="0" err="1">
                <a:solidFill>
                  <a:srgbClr val="FFC000"/>
                </a:solidFill>
                <a:latin typeface="Times New Roman" pitchFamily="18" charset="0"/>
                <a:cs typeface="Times New Roman" pitchFamily="18" charset="0"/>
              </a:rPr>
              <a:t>Số</a:t>
            </a:r>
            <a:r>
              <a:rPr lang="en-US" sz="2400" b="1" dirty="0">
                <a:solidFill>
                  <a:srgbClr val="FFC000"/>
                </a:solidFill>
                <a:latin typeface="+mj-lt"/>
              </a:rPr>
              <a:t> </a:t>
            </a:r>
            <a:r>
              <a:rPr lang="vi-VN" sz="2400" b="1" dirty="0">
                <a:solidFill>
                  <a:srgbClr val="FFC000"/>
                </a:solidFill>
                <a:latin typeface="+mj-lt"/>
              </a:rPr>
              <a:t>huy chương Vàng </a:t>
            </a:r>
            <a:r>
              <a:rPr lang="en-US" sz="2400" b="1" dirty="0">
                <a:solidFill>
                  <a:srgbClr val="FFC000"/>
                </a:solidFill>
                <a:latin typeface="Times New Roman" pitchFamily="18" charset="0"/>
                <a:cs typeface="Times New Roman" pitchFamily="18" charset="0"/>
              </a:rPr>
              <a:t>đ</a:t>
            </a:r>
            <a:r>
              <a:rPr lang="vi-VN" sz="2400" b="1" dirty="0">
                <a:solidFill>
                  <a:srgbClr val="FFC000"/>
                </a:solidFill>
                <a:latin typeface="+mj-lt"/>
              </a:rPr>
              <a:t>oàn Thể thao Việt Nam giành được là:</a:t>
            </a:r>
          </a:p>
          <a:p>
            <a:r>
              <a:rPr lang="en-US" sz="2400" b="1" dirty="0">
                <a:solidFill>
                  <a:srgbClr val="FFC000"/>
                </a:solidFill>
                <a:latin typeface="+mj-lt"/>
              </a:rPr>
              <a:t>	</a:t>
            </a:r>
            <a:r>
              <a:rPr lang="vi-VN" sz="2400" b="1" dirty="0">
                <a:solidFill>
                  <a:srgbClr val="FFC000"/>
                </a:solidFill>
                <a:latin typeface="+mj-lt"/>
              </a:rPr>
              <a:t>288 – 190 = 98 (huy chương)</a:t>
            </a:r>
          </a:p>
          <a:p>
            <a:r>
              <a:rPr lang="en-US" sz="2400" b="1" dirty="0">
                <a:solidFill>
                  <a:srgbClr val="FFC000"/>
                </a:solidFill>
                <a:latin typeface="+mj-lt"/>
              </a:rPr>
              <a:t>		</a:t>
            </a:r>
            <a:r>
              <a:rPr lang="vi-VN" sz="2400" b="1" dirty="0">
                <a:solidFill>
                  <a:srgbClr val="FFC000"/>
                </a:solidFill>
                <a:latin typeface="+mj-lt"/>
              </a:rPr>
              <a:t>Đáp số: 98 huy chương Vàng.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2"/>
                                        </p:tgtEl>
                                        <p:attrNameLst>
                                          <p:attrName>style.visibility</p:attrName>
                                        </p:attrNameLst>
                                      </p:cBhvr>
                                      <p:to>
                                        <p:strVal val="visible"/>
                                      </p:to>
                                    </p:set>
                                    <p:animEffect transition="in" filter="fade">
                                      <p:cBhvr>
                                        <p:cTn id="7" dur="500"/>
                                        <p:tgtEl>
                                          <p:spTgt spid="359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down)">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wipe(down)">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05;p14"/>
          <p:cNvSpPr/>
          <p:nvPr/>
        </p:nvSpPr>
        <p:spPr>
          <a:xfrm>
            <a:off x="895371" y="56119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4</a:t>
            </a:r>
            <a:endParaRPr sz="3600" b="1" dirty="0">
              <a:solidFill>
                <a:schemeClr val="lt1"/>
              </a:solidFill>
              <a:latin typeface="Arial"/>
              <a:ea typeface="Arial"/>
              <a:cs typeface="Arial"/>
              <a:sym typeface="Arial"/>
            </a:endParaRPr>
          </a:p>
        </p:txBody>
      </p:sp>
      <p:sp>
        <p:nvSpPr>
          <p:cNvPr id="3" name="Rectangle 2"/>
          <p:cNvSpPr/>
          <p:nvPr/>
        </p:nvSpPr>
        <p:spPr>
          <a:xfrm>
            <a:off x="1665962" y="531616"/>
            <a:ext cx="9093896" cy="1200329"/>
          </a:xfrm>
          <a:prstGeom prst="rect">
            <a:avLst/>
          </a:prstGeom>
        </p:spPr>
        <p:txBody>
          <a:bodyPr wrap="square">
            <a:spAutoFit/>
          </a:bodyPr>
          <a:lstStyle/>
          <a:p>
            <a:pPr algn="just"/>
            <a:r>
              <a:rPr lang="vi-VN" sz="2400" b="1" dirty="0">
                <a:solidFill>
                  <a:srgbClr val="002060"/>
                </a:solidFill>
                <a:latin typeface="Times New Roman" pitchFamily="18" charset="0"/>
                <a:cs typeface="Times New Roman" pitchFamily="18" charset="0"/>
              </a:rPr>
              <a:t>Số ghi ở sau mỗi chiếc áo là kết quả của một phép tính. Biết rằng áo màu đỏ ghi số lớn nhất, áo màu vàng ghi số bé nhất. Tìm số ghi ở sau mỗi chiếc áo.</a:t>
            </a:r>
            <a:endParaRPr lang="en-US" sz="2400" b="1" dirty="0">
              <a:solidFill>
                <a:srgbClr val="00206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696" y="1974023"/>
            <a:ext cx="8780745" cy="4050995"/>
          </a:xfrm>
          <a:prstGeom prst="rect">
            <a:avLst/>
          </a:prstGeom>
        </p:spPr>
      </p:pic>
    </p:spTree>
    <p:extLst>
      <p:ext uri="{BB962C8B-B14F-4D97-AF65-F5344CB8AC3E}">
        <p14:creationId xmlns:p14="http://schemas.microsoft.com/office/powerpoint/2010/main" val="745910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 ( </a:t>
              </a:r>
              <a:r>
                <a:rPr lang="en-US" sz="2800" dirty="0" err="1">
                  <a:solidFill>
                    <a:schemeClr val="dk1"/>
                  </a:solidFill>
                  <a:latin typeface="Arial"/>
                  <a:ea typeface="Arial"/>
                  <a:cs typeface="Arial"/>
                  <a:sym typeface="Arial"/>
                </a:rPr>
                <a:t>theo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mẫu</a:t>
              </a:r>
              <a:r>
                <a:rPr lang="en-US" sz="2800" dirty="0">
                  <a:solidFill>
                    <a:schemeClr val="dk1"/>
                  </a:solidFill>
                  <a:latin typeface="Arial"/>
                  <a:ea typeface="Arial"/>
                  <a:cs typeface="Arial"/>
                  <a:sym typeface="Arial"/>
                </a:rPr>
                <a:t>).</a:t>
              </a:r>
              <a:endParaRPr dirty="0"/>
            </a:p>
          </p:txBody>
        </p:sp>
        <p:sp>
          <p:nvSpPr>
            <p:cNvPr id="3349" name="Google Shape;3349;p1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118" y="2156760"/>
            <a:ext cx="7741085" cy="3993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493" y="1252603"/>
            <a:ext cx="8981162" cy="4950326"/>
          </a:xfrm>
          <a:prstGeom prst="rect">
            <a:avLst/>
          </a:prstGeom>
        </p:spPr>
      </p:pic>
      <p:sp>
        <p:nvSpPr>
          <p:cNvPr id="3" name="Rectangle 2"/>
          <p:cNvSpPr/>
          <p:nvPr/>
        </p:nvSpPr>
        <p:spPr>
          <a:xfrm>
            <a:off x="3732756" y="1252603"/>
            <a:ext cx="6688899" cy="2475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2756" y="3970751"/>
            <a:ext cx="6688899" cy="2232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42367" y="3043825"/>
            <a:ext cx="1014608" cy="31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42367" y="5486400"/>
            <a:ext cx="801666" cy="30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6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0" nodeType="clickEffect">
                                  <p:stCondLst>
                                    <p:cond delay="0"/>
                                  </p:stCondLst>
                                  <p:childTnLst>
                                    <p:animEffect transition="out" filter="wheel(1)">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6" presetClass="exit" presetSubtype="0" fill="hold" grpId="0" nodeType="clickEffect">
                                  <p:stCondLst>
                                    <p:cond delay="0"/>
                                  </p:stCondLst>
                                  <p:childTnLst>
                                    <p:animEffect transition="out" filter="wipe(down)">
                                      <p:cBhvr>
                                        <p:cTn id="22" dur="180" accel="50000">
                                          <p:stCondLst>
                                            <p:cond delay="1820"/>
                                          </p:stCondLst>
                                        </p:cTn>
                                        <p:tgtEl>
                                          <p:spTgt spid="6"/>
                                        </p:tgtEl>
                                      </p:cBhvr>
                                    </p:animEffect>
                                    <p:anim calcmode="lin" valueType="num">
                                      <p:cBhvr>
                                        <p:cTn id="23"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24"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25"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9"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30" dur="26">
                                          <p:stCondLst>
                                            <p:cond delay="620"/>
                                          </p:stCondLst>
                                        </p:cTn>
                                        <p:tgtEl>
                                          <p:spTgt spid="6"/>
                                        </p:tgtEl>
                                      </p:cBhvr>
                                      <p:to x="100000" y="60000"/>
                                    </p:animScale>
                                    <p:animScale>
                                      <p:cBhvr>
                                        <p:cTn id="31" dur="166" decel="50000">
                                          <p:stCondLst>
                                            <p:cond delay="64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set>
                                      <p:cBhvr>
                                        <p:cTn id="38"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grpSp>
        <p:nvGrpSpPr>
          <p:cNvPr id="3381" name="Google Shape;3381;p12"/>
          <p:cNvGrpSpPr/>
          <p:nvPr/>
        </p:nvGrpSpPr>
        <p:grpSpPr>
          <a:xfrm>
            <a:off x="1027101" y="430473"/>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endParaRPr sz="2800" dirty="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2</a:t>
              </a:r>
              <a:endParaRPr sz="3600" b="1" dirty="0">
                <a:solidFill>
                  <a:schemeClr val="lt1"/>
                </a:solidFill>
                <a:latin typeface="Arial"/>
                <a:ea typeface="Arial"/>
                <a:cs typeface="Arial"/>
                <a:sym typeface="Aria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85" y="1290181"/>
            <a:ext cx="10158641" cy="3294345"/>
          </a:xfrm>
          <a:prstGeom prst="rect">
            <a:avLst/>
          </a:prstGeom>
        </p:spPr>
      </p:pic>
      <p:sp>
        <p:nvSpPr>
          <p:cNvPr id="3" name="Rectangle 2"/>
          <p:cNvSpPr/>
          <p:nvPr/>
        </p:nvSpPr>
        <p:spPr>
          <a:xfrm>
            <a:off x="5298510" y="3695178"/>
            <a:ext cx="1240076" cy="6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2"/>
                </a:solidFill>
                <a:latin typeface="Times New Roman" pitchFamily="18" charset="0"/>
                <a:cs typeface="Times New Roman" pitchFamily="18" charset="0"/>
              </a:rPr>
              <a:t>164</a:t>
            </a:r>
          </a:p>
        </p:txBody>
      </p:sp>
      <p:sp>
        <p:nvSpPr>
          <p:cNvPr id="15" name="Rectangle 14"/>
          <p:cNvSpPr/>
          <p:nvPr/>
        </p:nvSpPr>
        <p:spPr>
          <a:xfrm>
            <a:off x="7242131" y="3695178"/>
            <a:ext cx="1240076" cy="6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2"/>
                </a:solidFill>
              </a:rPr>
              <a:t>381</a:t>
            </a:r>
          </a:p>
        </p:txBody>
      </p:sp>
      <p:sp>
        <p:nvSpPr>
          <p:cNvPr id="16" name="Rectangle 15"/>
          <p:cNvSpPr/>
          <p:nvPr/>
        </p:nvSpPr>
        <p:spPr>
          <a:xfrm>
            <a:off x="9311013" y="3701441"/>
            <a:ext cx="1240076" cy="6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2"/>
                </a:solidFill>
              </a:rPr>
              <a:t>47</a:t>
            </a:r>
            <a:r>
              <a:rPr lang="en-US" sz="3200" dirty="0">
                <a:solidFill>
                  <a:schemeClr val="bg2"/>
                </a:solidFill>
              </a:rPr>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396;p13"/>
          <p:cNvGrpSpPr/>
          <p:nvPr/>
        </p:nvGrpSpPr>
        <p:grpSpPr>
          <a:xfrm>
            <a:off x="607273" y="539280"/>
            <a:ext cx="5988754" cy="570588"/>
            <a:chOff x="1296327" y="1647588"/>
            <a:chExt cx="5988754" cy="570588"/>
          </a:xfrm>
        </p:grpSpPr>
        <p:sp>
          <p:nvSpPr>
            <p:cNvPr id="3" name="Google Shape;3397;p13"/>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Tìm</a:t>
              </a:r>
              <a:r>
                <a:rPr lang="en-US" sz="2800" dirty="0">
                  <a:solidFill>
                    <a:schemeClr val="dk1"/>
                  </a:solidFill>
                  <a:latin typeface="Arial"/>
                  <a:ea typeface="Arial"/>
                  <a:cs typeface="Arial"/>
                  <a:sym typeface="Arial"/>
                </a:rPr>
                <a:t> </a:t>
              </a:r>
              <a:r>
                <a:rPr lang="en-US" sz="2800" dirty="0" err="1">
                  <a:solidFill>
                    <a:schemeClr val="dk1"/>
                  </a:solidFill>
                </a:rPr>
                <a:t>địa</a:t>
              </a:r>
              <a:r>
                <a:rPr lang="en-US" sz="2800" dirty="0">
                  <a:solidFill>
                    <a:schemeClr val="dk1"/>
                  </a:solidFill>
                </a:rPr>
                <a:t> </a:t>
              </a:r>
              <a:r>
                <a:rPr lang="en-US" sz="2800" dirty="0" err="1">
                  <a:solidFill>
                    <a:schemeClr val="dk1"/>
                  </a:solidFill>
                </a:rPr>
                <a:t>chỉ</a:t>
              </a:r>
              <a:r>
                <a:rPr lang="en-US" sz="2800" dirty="0">
                  <a:solidFill>
                    <a:schemeClr val="dk1"/>
                  </a:solidFill>
                </a:rPr>
                <a:t> </a:t>
              </a:r>
              <a:r>
                <a:rPr lang="en-US" sz="2800" dirty="0" err="1">
                  <a:solidFill>
                    <a:schemeClr val="dk1"/>
                  </a:solidFill>
                </a:rPr>
                <a:t>cho</a:t>
              </a:r>
              <a:r>
                <a:rPr lang="en-US" sz="2800" dirty="0">
                  <a:solidFill>
                    <a:schemeClr val="dk1"/>
                  </a:solidFill>
                </a:rPr>
                <a:t> </a:t>
              </a:r>
              <a:r>
                <a:rPr lang="en-US" sz="2800" dirty="0" err="1">
                  <a:solidFill>
                    <a:schemeClr val="dk1"/>
                  </a:solidFill>
                </a:rPr>
                <a:t>mỗi</a:t>
              </a:r>
              <a:r>
                <a:rPr lang="en-US" sz="2800" dirty="0">
                  <a:solidFill>
                    <a:schemeClr val="dk1"/>
                  </a:solidFill>
                </a:rPr>
                <a:t> </a:t>
              </a:r>
              <a:r>
                <a:rPr lang="en-US" sz="2800" dirty="0" err="1">
                  <a:solidFill>
                    <a:schemeClr val="dk1"/>
                  </a:solidFill>
                </a:rPr>
                <a:t>bức</a:t>
              </a:r>
              <a:r>
                <a:rPr lang="en-US" sz="2800" dirty="0">
                  <a:solidFill>
                    <a:schemeClr val="dk1"/>
                  </a:solidFill>
                </a:rPr>
                <a:t> </a:t>
              </a:r>
              <a:r>
                <a:rPr lang="en-US" sz="2800" dirty="0" err="1">
                  <a:solidFill>
                    <a:schemeClr val="dk1"/>
                  </a:solidFill>
                </a:rPr>
                <a:t>thư</a:t>
              </a:r>
              <a:r>
                <a:rPr lang="en-US" sz="2800" dirty="0">
                  <a:solidFill>
                    <a:schemeClr val="dk1"/>
                  </a:solidFill>
                </a:rPr>
                <a:t>.</a:t>
              </a:r>
              <a:endParaRPr sz="2800" dirty="0">
                <a:solidFill>
                  <a:schemeClr val="dk1"/>
                </a:solidFill>
                <a:latin typeface="Arial"/>
                <a:ea typeface="Arial"/>
                <a:cs typeface="Arial"/>
                <a:sym typeface="Arial"/>
              </a:endParaRPr>
            </a:p>
          </p:txBody>
        </p:sp>
        <p:sp>
          <p:nvSpPr>
            <p:cNvPr id="4" name="Google Shape;3398;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861" y="1240077"/>
            <a:ext cx="9607049" cy="4947781"/>
          </a:xfrm>
          <a:prstGeom prst="rect">
            <a:avLst/>
          </a:prstGeom>
        </p:spPr>
      </p:pic>
      <p:sp>
        <p:nvSpPr>
          <p:cNvPr id="7" name="TextBox 6"/>
          <p:cNvSpPr txBox="1"/>
          <p:nvPr/>
        </p:nvSpPr>
        <p:spPr>
          <a:xfrm rot="21210796">
            <a:off x="5313043" y="1703652"/>
            <a:ext cx="1035900" cy="584775"/>
          </a:xfrm>
          <a:prstGeom prst="rect">
            <a:avLst/>
          </a:prstGeom>
          <a:noFill/>
        </p:spPr>
        <p:txBody>
          <a:bodyPr wrap="square" rtlCol="0">
            <a:spAutoFit/>
          </a:bodyPr>
          <a:lstStyle/>
          <a:p>
            <a:r>
              <a:rPr lang="en-US" sz="3200" dirty="0">
                <a:solidFill>
                  <a:srgbClr val="FF0000"/>
                </a:solidFill>
              </a:rPr>
              <a:t>192</a:t>
            </a:r>
          </a:p>
        </p:txBody>
      </p:sp>
      <p:sp>
        <p:nvSpPr>
          <p:cNvPr id="8" name="TextBox 7"/>
          <p:cNvSpPr txBox="1"/>
          <p:nvPr/>
        </p:nvSpPr>
        <p:spPr>
          <a:xfrm rot="713920">
            <a:off x="7507184" y="2794610"/>
            <a:ext cx="1035900" cy="584775"/>
          </a:xfrm>
          <a:prstGeom prst="rect">
            <a:avLst/>
          </a:prstGeom>
          <a:noFill/>
        </p:spPr>
        <p:txBody>
          <a:bodyPr wrap="square" rtlCol="0">
            <a:spAutoFit/>
          </a:bodyPr>
          <a:lstStyle/>
          <a:p>
            <a:r>
              <a:rPr lang="en-US" sz="3200" dirty="0">
                <a:solidFill>
                  <a:srgbClr val="FF0000"/>
                </a:solidFill>
              </a:rPr>
              <a:t>238</a:t>
            </a:r>
          </a:p>
        </p:txBody>
      </p:sp>
      <p:sp>
        <p:nvSpPr>
          <p:cNvPr id="9" name="TextBox 8"/>
          <p:cNvSpPr txBox="1"/>
          <p:nvPr/>
        </p:nvSpPr>
        <p:spPr>
          <a:xfrm>
            <a:off x="5860710" y="5640106"/>
            <a:ext cx="1035900" cy="584775"/>
          </a:xfrm>
          <a:prstGeom prst="rect">
            <a:avLst/>
          </a:prstGeom>
          <a:noFill/>
        </p:spPr>
        <p:txBody>
          <a:bodyPr wrap="square" rtlCol="0">
            <a:spAutoFit/>
          </a:bodyPr>
          <a:lstStyle/>
          <a:p>
            <a:r>
              <a:rPr lang="en-US" sz="3200" dirty="0">
                <a:solidFill>
                  <a:srgbClr val="FF0000"/>
                </a:solidFill>
              </a:rPr>
              <a:t>200</a:t>
            </a:r>
          </a:p>
        </p:txBody>
      </p:sp>
      <p:sp>
        <p:nvSpPr>
          <p:cNvPr id="10" name="TextBox 9"/>
          <p:cNvSpPr txBox="1"/>
          <p:nvPr/>
        </p:nvSpPr>
        <p:spPr>
          <a:xfrm rot="422691">
            <a:off x="4198270" y="4512763"/>
            <a:ext cx="1035900" cy="584775"/>
          </a:xfrm>
          <a:prstGeom prst="rect">
            <a:avLst/>
          </a:prstGeom>
          <a:noFill/>
        </p:spPr>
        <p:txBody>
          <a:bodyPr wrap="square" rtlCol="0">
            <a:spAutoFit/>
          </a:bodyPr>
          <a:lstStyle/>
          <a:p>
            <a:r>
              <a:rPr lang="en-US" sz="3200" dirty="0">
                <a:solidFill>
                  <a:srgbClr val="FF0000"/>
                </a:solidFill>
              </a:rPr>
              <a:t>334</a:t>
            </a:r>
          </a:p>
        </p:txBody>
      </p:sp>
      <p:cxnSp>
        <p:nvCxnSpPr>
          <p:cNvPr id="12" name="Curved Connector 11"/>
          <p:cNvCxnSpPr/>
          <p:nvPr/>
        </p:nvCxnSpPr>
        <p:spPr>
          <a:xfrm>
            <a:off x="2993721" y="3086997"/>
            <a:ext cx="1002082" cy="89628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a:off x="7164888" y="5373666"/>
            <a:ext cx="1189972" cy="558827"/>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flipV="1">
            <a:off x="8254652" y="3535137"/>
            <a:ext cx="1039660" cy="598452"/>
          </a:xfrm>
          <a:prstGeom prst="curved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97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05;p14"/>
          <p:cNvSpPr/>
          <p:nvPr/>
        </p:nvSpPr>
        <p:spPr>
          <a:xfrm>
            <a:off x="895371" y="56119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4</a:t>
            </a:r>
            <a:endParaRPr sz="3600" b="1" dirty="0">
              <a:solidFill>
                <a:schemeClr val="lt1"/>
              </a:solidFill>
              <a:latin typeface="Arial"/>
              <a:ea typeface="Arial"/>
              <a:cs typeface="Arial"/>
              <a:sym typeface="Arial"/>
            </a:endParaRPr>
          </a:p>
        </p:txBody>
      </p:sp>
      <p:sp>
        <p:nvSpPr>
          <p:cNvPr id="3" name="Rectangle 2"/>
          <p:cNvSpPr/>
          <p:nvPr/>
        </p:nvSpPr>
        <p:spPr>
          <a:xfrm>
            <a:off x="1628798" y="603210"/>
            <a:ext cx="9569471" cy="2062103"/>
          </a:xfrm>
          <a:prstGeom prst="rect">
            <a:avLst/>
          </a:prstGeom>
        </p:spPr>
        <p:txBody>
          <a:bodyPr wrap="square">
            <a:spAutoFit/>
          </a:bodyPr>
          <a:lstStyle/>
          <a:p>
            <a:pPr algn="just"/>
            <a:r>
              <a:rPr lang="vi-VN" sz="3200" b="1" dirty="0">
                <a:latin typeface="+mj-lt"/>
              </a:rPr>
              <a:t>Đầu năm, một công ty có 205 người đang làm việc. Đến cuối năm, công ty có 12 người nghỉ việc. Hỏi cuối năm, công ty đó còn lại bao nhiêu người đang làm việc?</a:t>
            </a:r>
            <a:endParaRPr lang="en-US" sz="3200" b="1" dirty="0">
              <a:latin typeface="+mj-lt"/>
            </a:endParaRPr>
          </a:p>
        </p:txBody>
      </p:sp>
      <p:sp>
        <p:nvSpPr>
          <p:cNvPr id="4" name="Rectangle 3"/>
          <p:cNvSpPr/>
          <p:nvPr/>
        </p:nvSpPr>
        <p:spPr>
          <a:xfrm>
            <a:off x="1180664" y="2636076"/>
            <a:ext cx="4321481" cy="1569660"/>
          </a:xfrm>
          <a:prstGeom prst="rect">
            <a:avLst/>
          </a:prstGeom>
        </p:spPr>
        <p:txBody>
          <a:bodyPr wrap="square">
            <a:spAutoFit/>
          </a:bodyPr>
          <a:lstStyle/>
          <a:p>
            <a:pPr algn="ctr"/>
            <a:r>
              <a:rPr lang="vi-VN" sz="2400" i="1" dirty="0">
                <a:latin typeface="+mj-lt"/>
              </a:rPr>
              <a:t>Tóm tắt</a:t>
            </a:r>
            <a:endParaRPr lang="vi-VN" sz="2400" dirty="0">
              <a:latin typeface="+mj-lt"/>
            </a:endParaRPr>
          </a:p>
          <a:p>
            <a:r>
              <a:rPr lang="vi-VN" sz="2400" dirty="0">
                <a:latin typeface="+mj-lt"/>
              </a:rPr>
              <a:t>Đầu năm: 205 người</a:t>
            </a:r>
          </a:p>
          <a:p>
            <a:r>
              <a:rPr lang="vi-VN" sz="2400" dirty="0">
                <a:latin typeface="+mj-lt"/>
              </a:rPr>
              <a:t>Nghỉ việc: 12 người</a:t>
            </a:r>
          </a:p>
          <a:p>
            <a:r>
              <a:rPr lang="vi-VN" sz="2400" dirty="0">
                <a:latin typeface="+mj-lt"/>
              </a:rPr>
              <a:t>Cuối năm còn lại: ... người?</a:t>
            </a:r>
          </a:p>
        </p:txBody>
      </p:sp>
      <p:sp>
        <p:nvSpPr>
          <p:cNvPr id="5" name="Rectangle 4"/>
          <p:cNvSpPr/>
          <p:nvPr/>
        </p:nvSpPr>
        <p:spPr>
          <a:xfrm>
            <a:off x="2672219" y="4205736"/>
            <a:ext cx="7962378" cy="1815882"/>
          </a:xfrm>
          <a:prstGeom prst="rect">
            <a:avLst/>
          </a:prstGeom>
        </p:spPr>
        <p:txBody>
          <a:bodyPr wrap="square">
            <a:spAutoFit/>
          </a:bodyPr>
          <a:lstStyle/>
          <a:p>
            <a:r>
              <a:rPr lang="en-US" sz="2800" b="1" i="1" dirty="0">
                <a:solidFill>
                  <a:srgbClr val="FFC000"/>
                </a:solidFill>
                <a:latin typeface="+mj-lt"/>
              </a:rPr>
              <a:t>			</a:t>
            </a:r>
            <a:r>
              <a:rPr lang="vi-VN" sz="2800" b="1" i="1" dirty="0">
                <a:solidFill>
                  <a:srgbClr val="FFC000"/>
                </a:solidFill>
                <a:latin typeface="+mj-lt"/>
              </a:rPr>
              <a:t>Bài giải</a:t>
            </a:r>
            <a:endParaRPr lang="vi-VN" sz="2800" b="1" dirty="0">
              <a:solidFill>
                <a:srgbClr val="FFC000"/>
              </a:solidFill>
              <a:latin typeface="+mj-lt"/>
            </a:endParaRPr>
          </a:p>
          <a:p>
            <a:r>
              <a:rPr lang="en-US" sz="2800" b="1" dirty="0">
                <a:solidFill>
                  <a:srgbClr val="FFC000"/>
                </a:solidFill>
                <a:latin typeface="Times New Roman" pitchFamily="18" charset="0"/>
                <a:cs typeface="Times New Roman" pitchFamily="18" charset="0"/>
              </a:rPr>
              <a:t>S</a:t>
            </a:r>
            <a:r>
              <a:rPr lang="vi-VN" sz="2800" b="1" dirty="0">
                <a:solidFill>
                  <a:srgbClr val="FFC000"/>
                </a:solidFill>
                <a:latin typeface="+mj-lt"/>
              </a:rPr>
              <a:t>ố người </a:t>
            </a:r>
            <a:r>
              <a:rPr lang="en-US" sz="2800" b="1" dirty="0">
                <a:solidFill>
                  <a:srgbClr val="FFC000"/>
                </a:solidFill>
                <a:latin typeface="Times New Roman" pitchFamily="18" charset="0"/>
                <a:cs typeface="Times New Roman" pitchFamily="18" charset="0"/>
              </a:rPr>
              <a:t>c</a:t>
            </a:r>
            <a:r>
              <a:rPr lang="vi-VN" sz="2800" b="1" dirty="0">
                <a:solidFill>
                  <a:srgbClr val="FFC000"/>
                </a:solidFill>
                <a:latin typeface="+mj-lt"/>
              </a:rPr>
              <a:t>uối năm, công ty đó còn lại là:</a:t>
            </a:r>
          </a:p>
          <a:p>
            <a:r>
              <a:rPr lang="en-US" sz="2800" b="1" dirty="0">
                <a:solidFill>
                  <a:srgbClr val="FFC000"/>
                </a:solidFill>
                <a:latin typeface="+mj-lt"/>
              </a:rPr>
              <a:t>	</a:t>
            </a:r>
            <a:r>
              <a:rPr lang="vi-VN" sz="2800" b="1" dirty="0">
                <a:solidFill>
                  <a:srgbClr val="FFC000"/>
                </a:solidFill>
                <a:latin typeface="+mj-lt"/>
              </a:rPr>
              <a:t>205 – 12 = 193 (người)</a:t>
            </a:r>
          </a:p>
          <a:p>
            <a:r>
              <a:rPr lang="en-US" sz="2800" b="1" dirty="0">
                <a:solidFill>
                  <a:srgbClr val="FFC000"/>
                </a:solidFill>
                <a:latin typeface="+mj-lt"/>
              </a:rPr>
              <a:t>		</a:t>
            </a:r>
            <a:r>
              <a:rPr lang="vi-VN" sz="2800" b="1" dirty="0">
                <a:solidFill>
                  <a:srgbClr val="FFC000"/>
                </a:solidFill>
                <a:latin typeface="+mj-lt"/>
              </a:rPr>
              <a:t>Đáp số: 193 người.</a:t>
            </a:r>
          </a:p>
        </p:txBody>
      </p:sp>
    </p:spTree>
    <p:extLst>
      <p:ext uri="{BB962C8B-B14F-4D97-AF65-F5344CB8AC3E}">
        <p14:creationId xmlns:p14="http://schemas.microsoft.com/office/powerpoint/2010/main" val="296791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sp>
        <p:nvSpPr>
          <p:cNvPr id="3556" name="Google Shape;3556;p15"/>
          <p:cNvSpPr/>
          <p:nvPr/>
        </p:nvSpPr>
        <p:spPr>
          <a:xfrm>
            <a:off x="960685" y="578214"/>
            <a:ext cx="600384"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sp>
        <p:nvSpPr>
          <p:cNvPr id="2" name="Rectangle 1"/>
          <p:cNvSpPr/>
          <p:nvPr/>
        </p:nvSpPr>
        <p:spPr>
          <a:xfrm>
            <a:off x="1895605" y="625582"/>
            <a:ext cx="8964461" cy="954107"/>
          </a:xfrm>
          <a:prstGeom prst="rect">
            <a:avLst/>
          </a:prstGeom>
        </p:spPr>
        <p:txBody>
          <a:bodyPr wrap="square">
            <a:spAutoFit/>
          </a:bodyPr>
          <a:lstStyle/>
          <a:p>
            <a:pPr algn="just"/>
            <a:r>
              <a:rPr lang="vi-VN" sz="2800" dirty="0">
                <a:latin typeface="+mj-lt"/>
              </a:rPr>
              <a:t>Trong tấm bản đồ, Rô-bốt đi qua các phép tính có kết quả theo thứ tự như sau:</a:t>
            </a:r>
            <a:endParaRPr lang="en-US" sz="2800"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668" y="1691014"/>
            <a:ext cx="10246290" cy="65135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1" y="2342367"/>
            <a:ext cx="6288066" cy="3820438"/>
          </a:xfrm>
          <a:prstGeom prst="rect">
            <a:avLst/>
          </a:prstGeom>
        </p:spPr>
      </p:pic>
      <p:sp>
        <p:nvSpPr>
          <p:cNvPr id="5" name="Rectangle 4"/>
          <p:cNvSpPr/>
          <p:nvPr/>
        </p:nvSpPr>
        <p:spPr>
          <a:xfrm>
            <a:off x="605425" y="2903372"/>
            <a:ext cx="3778686" cy="2862322"/>
          </a:xfrm>
          <a:prstGeom prst="rect">
            <a:avLst/>
          </a:prstGeom>
        </p:spPr>
        <p:txBody>
          <a:bodyPr wrap="square">
            <a:spAutoFit/>
          </a:bodyPr>
          <a:lstStyle/>
          <a:p>
            <a:pPr algn="just"/>
            <a:r>
              <a:rPr lang="vi-VN" sz="3600" dirty="0"/>
              <a:t>Tìm đường Rô-bốt đã đi. Rô-bốt có đến được kho báu không</a:t>
            </a:r>
            <a:r>
              <a:rPr lang="en-US" sz="3600" dirty="0"/>
              <a:t> ?</a:t>
            </a:r>
          </a:p>
          <a:p>
            <a:pPr algn="just"/>
            <a:endParaRPr lang="vi-VN" sz="3600" dirty="0"/>
          </a:p>
        </p:txBody>
      </p:sp>
      <p:sp>
        <p:nvSpPr>
          <p:cNvPr id="6" name="TextBox 5"/>
          <p:cNvSpPr txBox="1"/>
          <p:nvPr/>
        </p:nvSpPr>
        <p:spPr>
          <a:xfrm>
            <a:off x="5216225" y="3470724"/>
            <a:ext cx="565404" cy="369332"/>
          </a:xfrm>
          <a:prstGeom prst="rect">
            <a:avLst/>
          </a:prstGeom>
          <a:solidFill>
            <a:schemeClr val="bg1"/>
          </a:solidFill>
        </p:spPr>
        <p:txBody>
          <a:bodyPr wrap="square" rtlCol="0">
            <a:spAutoFit/>
          </a:bodyPr>
          <a:lstStyle/>
          <a:p>
            <a:r>
              <a:rPr lang="en-US" sz="1800" b="1" dirty="0">
                <a:solidFill>
                  <a:srgbClr val="FFC000"/>
                </a:solidFill>
                <a:latin typeface="Times New Roman" pitchFamily="18" charset="0"/>
                <a:cs typeface="Times New Roman" pitchFamily="18" charset="0"/>
              </a:rPr>
              <a:t>292</a:t>
            </a:r>
          </a:p>
        </p:txBody>
      </p:sp>
      <p:sp>
        <p:nvSpPr>
          <p:cNvPr id="12" name="TextBox 11"/>
          <p:cNvSpPr txBox="1"/>
          <p:nvPr/>
        </p:nvSpPr>
        <p:spPr>
          <a:xfrm>
            <a:off x="6708910" y="3060467"/>
            <a:ext cx="565404" cy="369332"/>
          </a:xfrm>
          <a:prstGeom prst="rect">
            <a:avLst/>
          </a:prstGeom>
          <a:solidFill>
            <a:schemeClr val="bg1"/>
          </a:solidFill>
        </p:spPr>
        <p:txBody>
          <a:bodyPr wrap="square" rtlCol="0">
            <a:spAutoFit/>
          </a:bodyPr>
          <a:lstStyle/>
          <a:p>
            <a:r>
              <a:rPr lang="en-US" sz="1800" b="1" dirty="0">
                <a:solidFill>
                  <a:srgbClr val="FFC000"/>
                </a:solidFill>
                <a:latin typeface="Times New Roman" pitchFamily="18" charset="0"/>
                <a:cs typeface="Times New Roman" pitchFamily="18" charset="0"/>
              </a:rPr>
              <a:t>195</a:t>
            </a:r>
          </a:p>
        </p:txBody>
      </p:sp>
      <p:sp>
        <p:nvSpPr>
          <p:cNvPr id="13" name="TextBox 12"/>
          <p:cNvSpPr txBox="1"/>
          <p:nvPr/>
        </p:nvSpPr>
        <p:spPr>
          <a:xfrm>
            <a:off x="8437501" y="3110571"/>
            <a:ext cx="565404" cy="369332"/>
          </a:xfrm>
          <a:prstGeom prst="rect">
            <a:avLst/>
          </a:prstGeom>
          <a:solidFill>
            <a:schemeClr val="bg1"/>
          </a:solidFill>
        </p:spPr>
        <p:txBody>
          <a:bodyPr wrap="square" rtlCol="0">
            <a:spAutoFit/>
          </a:bodyPr>
          <a:lstStyle/>
          <a:p>
            <a:r>
              <a:rPr lang="en-US" sz="1800" b="1" dirty="0">
                <a:solidFill>
                  <a:srgbClr val="FFC000"/>
                </a:solidFill>
                <a:latin typeface="Times New Roman" pitchFamily="18" charset="0"/>
                <a:cs typeface="Times New Roman" pitchFamily="18" charset="0"/>
              </a:rPr>
              <a:t>38</a:t>
            </a:r>
          </a:p>
        </p:txBody>
      </p:sp>
      <p:sp>
        <p:nvSpPr>
          <p:cNvPr id="14" name="TextBox 13"/>
          <p:cNvSpPr txBox="1"/>
          <p:nvPr/>
        </p:nvSpPr>
        <p:spPr>
          <a:xfrm>
            <a:off x="5273459" y="4662784"/>
            <a:ext cx="565404" cy="369332"/>
          </a:xfrm>
          <a:prstGeom prst="rect">
            <a:avLst/>
          </a:prstGeom>
          <a:solidFill>
            <a:schemeClr val="bg1"/>
          </a:solidFill>
        </p:spPr>
        <p:txBody>
          <a:bodyPr wrap="square" rtlCol="0">
            <a:spAutoFit/>
          </a:bodyPr>
          <a:lstStyle/>
          <a:p>
            <a:r>
              <a:rPr lang="en-US" sz="1800" b="1" dirty="0">
                <a:solidFill>
                  <a:srgbClr val="FFC000"/>
                </a:solidFill>
                <a:latin typeface="Times New Roman" pitchFamily="18" charset="0"/>
                <a:cs typeface="Times New Roman" pitchFamily="18" charset="0"/>
              </a:rPr>
              <a:t>537</a:t>
            </a:r>
          </a:p>
        </p:txBody>
      </p:sp>
      <p:sp>
        <p:nvSpPr>
          <p:cNvPr id="15" name="TextBox 14"/>
          <p:cNvSpPr txBox="1"/>
          <p:nvPr/>
        </p:nvSpPr>
        <p:spPr>
          <a:xfrm>
            <a:off x="7710638" y="4662784"/>
            <a:ext cx="565404" cy="369332"/>
          </a:xfrm>
          <a:prstGeom prst="rect">
            <a:avLst/>
          </a:prstGeom>
          <a:solidFill>
            <a:schemeClr val="bg1"/>
          </a:solidFill>
        </p:spPr>
        <p:txBody>
          <a:bodyPr wrap="square" rtlCol="0">
            <a:spAutoFit/>
          </a:bodyPr>
          <a:lstStyle/>
          <a:p>
            <a:r>
              <a:rPr lang="en-US" sz="1800" b="1" dirty="0">
                <a:solidFill>
                  <a:srgbClr val="FFC000"/>
                </a:solidFill>
                <a:latin typeface="Times New Roman" pitchFamily="18" charset="0"/>
                <a:cs typeface="Times New Roman" pitchFamily="18" charset="0"/>
              </a:rPr>
              <a:t>380</a:t>
            </a:r>
          </a:p>
        </p:txBody>
      </p:sp>
      <p:sp>
        <p:nvSpPr>
          <p:cNvPr id="17" name="TextBox 16"/>
          <p:cNvSpPr txBox="1"/>
          <p:nvPr/>
        </p:nvSpPr>
        <p:spPr>
          <a:xfrm>
            <a:off x="9391567" y="2534040"/>
            <a:ext cx="565404" cy="369332"/>
          </a:xfrm>
          <a:prstGeom prst="rect">
            <a:avLst/>
          </a:prstGeom>
          <a:solidFill>
            <a:schemeClr val="bg1"/>
          </a:solidFill>
        </p:spPr>
        <p:txBody>
          <a:bodyPr wrap="square" rtlCol="0">
            <a:spAutoFit/>
          </a:bodyPr>
          <a:lstStyle/>
          <a:p>
            <a:r>
              <a:rPr lang="en-US" sz="1800" b="1" dirty="0">
                <a:solidFill>
                  <a:srgbClr val="FFC000"/>
                </a:solidFill>
                <a:latin typeface="Times New Roman" pitchFamily="18" charset="0"/>
                <a:cs typeface="Times New Roman" pitchFamily="18" charset="0"/>
              </a:rPr>
              <a:t>321</a:t>
            </a:r>
          </a:p>
        </p:txBody>
      </p:sp>
      <p:sp>
        <p:nvSpPr>
          <p:cNvPr id="18" name="TextBox 17"/>
          <p:cNvSpPr txBox="1"/>
          <p:nvPr/>
        </p:nvSpPr>
        <p:spPr>
          <a:xfrm>
            <a:off x="9674269" y="5154401"/>
            <a:ext cx="708587" cy="369332"/>
          </a:xfrm>
          <a:prstGeom prst="rect">
            <a:avLst/>
          </a:prstGeom>
          <a:solidFill>
            <a:schemeClr val="bg1"/>
          </a:solidFill>
        </p:spPr>
        <p:txBody>
          <a:bodyPr wrap="square" rtlCol="0">
            <a:spAutoFit/>
          </a:bodyPr>
          <a:lstStyle/>
          <a:p>
            <a:r>
              <a:rPr lang="en-US" sz="1800" b="1" dirty="0">
                <a:solidFill>
                  <a:srgbClr val="FFC000"/>
                </a:solidFill>
                <a:latin typeface="Times New Roman" pitchFamily="18" charset="0"/>
                <a:cs typeface="Times New Roman" pitchFamily="18" charset="0"/>
              </a:rPr>
              <a:t>1000</a:t>
            </a:r>
          </a:p>
        </p:txBody>
      </p:sp>
      <p:cxnSp>
        <p:nvCxnSpPr>
          <p:cNvPr id="19" name="Straight Arrow Connector 18"/>
          <p:cNvCxnSpPr/>
          <p:nvPr/>
        </p:nvCxnSpPr>
        <p:spPr>
          <a:xfrm flipH="1">
            <a:off x="5216225" y="4334533"/>
            <a:ext cx="57234" cy="697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838863" y="5339067"/>
            <a:ext cx="1726858"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8437501" y="3970751"/>
            <a:ext cx="282702" cy="1183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002905" y="3840056"/>
            <a:ext cx="954066" cy="412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heel(1)">
                                      <p:cBhvr>
                                        <p:cTn id="48" dur="2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circle(in)">
                                      <p:cBhvr>
                                        <p:cTn id="64" dur="20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arn(inVertic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arn(inVertic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arn(inVertic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barn(inVertical)">
                                      <p:cBhvr>
                                        <p:cTn id="8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12" grpId="0" animBg="1"/>
      <p:bldP spid="13" grpId="0" animBg="1"/>
      <p:bldP spid="14" grpId="0" animBg="1"/>
      <p:bldP spid="15"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2"/>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429</Words>
  <Application>Microsoft Office PowerPoint</Application>
  <PresentationFormat>Widescreen</PresentationFormat>
  <Paragraphs>70</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Cambria Math</vt:lpstr>
      <vt:lpstr>Cookie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STD_DELL</cp:lastModifiedBy>
  <cp:revision>32</cp:revision>
  <dcterms:created xsi:type="dcterms:W3CDTF">2021-06-02T01:34:28Z</dcterms:created>
  <dcterms:modified xsi:type="dcterms:W3CDTF">2026-03-28T15:52:20Z</dcterms:modified>
</cp:coreProperties>
</file>