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2" r:id="rId3"/>
    <p:sldId id="310" r:id="rId4"/>
    <p:sldId id="258" r:id="rId5"/>
    <p:sldId id="259" r:id="rId6"/>
    <p:sldId id="272" r:id="rId7"/>
    <p:sldId id="273" r:id="rId8"/>
    <p:sldId id="307" r:id="rId9"/>
    <p:sldId id="292" r:id="rId10"/>
    <p:sldId id="285" r:id="rId11"/>
    <p:sldId id="303" r:id="rId12"/>
    <p:sldId id="294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96225" y="2242760"/>
            <a:ext cx="4520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8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7745" y="3515932"/>
            <a:ext cx="3219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TÂN VIÊN</a:t>
            </a:r>
            <a:endParaRPr lang="en-US" sz="2000" kern="10" dirty="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F545CD-C07B-0C52-B8AD-7C871C2F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58" y="381793"/>
            <a:ext cx="9665157" cy="6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8A88FD-FDCF-499B-E886-FAA660036633}"/>
              </a:ext>
            </a:extLst>
          </p:cNvPr>
          <p:cNvSpPr txBox="1"/>
          <p:nvPr/>
        </p:nvSpPr>
        <p:spPr>
          <a:xfrm>
            <a:off x="596347" y="516201"/>
            <a:ext cx="10919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thực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hành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sản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phẩm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mĩ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thuật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hiện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về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chủ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đề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Vì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một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thế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giới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hoà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bình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bằng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hình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thức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trổ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bìa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50DFF3-4534-2032-8A31-C2E866B1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6" y="1351578"/>
            <a:ext cx="5837396" cy="4351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86CB3D-1FC1-9353-AB9B-0E236D698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725" y="1351578"/>
            <a:ext cx="5856821" cy="43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5BDC3F-B732-496D-4493-263BBF4D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86" y="729387"/>
            <a:ext cx="11576028" cy="53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3301329" y="2055813"/>
            <a:ext cx="2212975" cy="34417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 NHÂN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329" y="365125"/>
            <a:ext cx="184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50800"/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THỰC HÀNH</a:t>
            </a:r>
            <a:endParaRPr lang="en-US" b="1" dirty="0">
              <a:ln w="50800"/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4631" y="3059668"/>
            <a:ext cx="3803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NHẬN XÉT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dụng cụ học vẽ: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057400" y="2133600"/>
            <a:ext cx="8229600" cy="4535488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50000">
                <a:srgbClr val="FFFFFF"/>
              </a:gs>
              <a:gs pos="100000">
                <a:srgbClr val="66FF99"/>
              </a:gs>
            </a:gsLst>
            <a:lin ang="18900000" scaled="1"/>
          </a:gra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                   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                         - Giấy vẽ                        - Tẩy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			      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- Bút chì, sáp màu, màu nước…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                                                      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                                                      </a:t>
            </a:r>
          </a:p>
        </p:txBody>
      </p:sp>
      <p:pic>
        <p:nvPicPr>
          <p:cNvPr id="10248" name="Picture 8" descr="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456113"/>
            <a:ext cx="10080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351088" y="2349500"/>
            <a:ext cx="2057400" cy="1219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486275"/>
            <a:ext cx="10080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402139"/>
            <a:ext cx="1295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illust170-f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338639"/>
            <a:ext cx="13684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OSUPP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494">
            <a:off x="6968332" y="2539207"/>
            <a:ext cx="1252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3405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276600" y="23622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600" b="1">
                <a:solidFill>
                  <a:srgbClr val="6B7D72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KHỞI ĐỘNG</a:t>
            </a:r>
            <a:endParaRPr lang="en-US" altLang="en-US" sz="3600" b="1">
              <a:solidFill>
                <a:srgbClr val="6B7D72"/>
              </a:solidFill>
              <a:latin typeface=".VnCentury Schoolbook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 rot="5400000">
            <a:off x="7905750" y="4108450"/>
            <a:ext cx="1866900" cy="3403600"/>
            <a:chOff x="4128" y="-48"/>
            <a:chExt cx="1680" cy="1560"/>
          </a:xfrm>
        </p:grpSpPr>
        <p:pic>
          <p:nvPicPr>
            <p:cNvPr id="10247" name="Picture 10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7" y="-479"/>
              <a:ext cx="41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1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" y="-48"/>
              <a:ext cx="46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Group 12"/>
          <p:cNvGrpSpPr>
            <a:grpSpLocks/>
          </p:cNvGrpSpPr>
          <p:nvPr/>
        </p:nvGrpSpPr>
        <p:grpSpPr bwMode="auto">
          <a:xfrm rot="10800000">
            <a:off x="1625600" y="4673600"/>
            <a:ext cx="3505200" cy="2057400"/>
            <a:chOff x="4128" y="-48"/>
            <a:chExt cx="1680" cy="1560"/>
          </a:xfrm>
        </p:grpSpPr>
        <p:pic>
          <p:nvPicPr>
            <p:cNvPr id="10245" name="Picture 13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7" y="-479"/>
              <a:ext cx="41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4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" y="-48"/>
              <a:ext cx="46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229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E47D314-CFB2-A171-A916-5AB5B517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3947"/>
            <a:ext cx="10675855" cy="58110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EEBCC0-C5EA-0F97-BF54-C74319254984}"/>
              </a:ext>
            </a:extLst>
          </p:cNvPr>
          <p:cNvSpPr/>
          <p:nvPr/>
        </p:nvSpPr>
        <p:spPr>
          <a:xfrm>
            <a:off x="768626" y="5420139"/>
            <a:ext cx="2186609" cy="834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xmlns="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xmlns="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xmlns="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AC98E9-A7B7-65FE-6635-B0DFE0EB478A}"/>
              </a:ext>
            </a:extLst>
          </p:cNvPr>
          <p:cNvSpPr txBox="1"/>
          <p:nvPr/>
        </p:nvSpPr>
        <p:spPr>
          <a:xfrm>
            <a:off x="851189" y="1485093"/>
            <a:ext cx="400215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một số tác phẩm mĩ thuật thể hiện chủ đề </a:t>
            </a:r>
            <a:r>
              <a:rPr lang="vi-VN" sz="2000" b="1" i="1" dirty="0">
                <a:solidFill>
                  <a:srgbClr val="242021"/>
                </a:solidFill>
                <a:effectLst/>
                <a:latin typeface="Arial-BoldItalicMT"/>
              </a:rPr>
              <a:t>Hoà bình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Nội dung tác phẩm mĩ thuật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thể hiện về 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có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đặc điểm gì?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Ý tưởng và hình thức thể hiện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tác phẩm mĩ thuật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như thế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Hãy tìm hiểu và làm quen cách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tìm kiếm thông tin, hình ảnh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tác giả, tác phẩm liên quan đến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trên in-tơ-nét.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B7FFC16-6EF8-9A08-F864-4327D954A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444" y="594316"/>
            <a:ext cx="3352063" cy="60957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94E9D6-5019-0CCE-18A1-7EBF962C4468}"/>
              </a:ext>
            </a:extLst>
          </p:cNvPr>
          <p:cNvSpPr txBox="1"/>
          <p:nvPr/>
        </p:nvSpPr>
        <p:spPr>
          <a:xfrm>
            <a:off x="8722507" y="1910125"/>
            <a:ext cx="34129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rong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của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mình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t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ác giả thể hiện hình tượng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chim bồ câu tung cánh trên tay của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một cô gái và một chàng trai. Đó là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ước vọng về tự do và hoà bình sẽ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lan toả khắp hành tinh, như những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cánh chim bồ câu được con người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chắp cách bay cao, bay xa,...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D980FC-D496-D22B-A55A-C05B79B4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4" y="681037"/>
            <a:ext cx="11041254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286F906-2C84-8CB7-EF5D-1331BDE4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9" y="146885"/>
            <a:ext cx="7023652" cy="4352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98391D5-68C1-117D-8C68-225F30E72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966" y="4717941"/>
            <a:ext cx="7205612" cy="1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48926E-9D44-F151-50A3-4AB358E6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1509"/>
            <a:ext cx="10134600" cy="93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7FB93A-5A41-7E76-E517-F919DF63E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813" y="1345728"/>
            <a:ext cx="3250564" cy="2576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939294-9F51-506A-AB6A-E388DE7FC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27" y="4057178"/>
            <a:ext cx="3500525" cy="2757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9707CC-6060-A47E-9A9D-2FAE63135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477" y="1269681"/>
            <a:ext cx="3250564" cy="25444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AA1146-53BE-1071-F41C-ED6C43C8B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193" y="4057178"/>
            <a:ext cx="3467707" cy="27577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89DE0B-8225-F202-F041-E3BF1AE4EA50}"/>
              </a:ext>
            </a:extLst>
          </p:cNvPr>
          <p:cNvSpPr txBox="1"/>
          <p:nvPr/>
        </p:nvSpPr>
        <p:spPr>
          <a:xfrm>
            <a:off x="505088" y="1969969"/>
            <a:ext cx="36202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Cách xây dựng ý tưởng trong sản phẩm này như thế nào?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Cách sắp xếp nhân vật, hoà sắc trong sản phẩm mĩ thuật này có đặc điểm gì?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Trong kĩ thuật vẽ màu sáp, để diễn đạt sắc độ đậm – nhạt, em cần lưu ý điều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gì?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D882CE-A38E-6D4D-DF11-6575D792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7982"/>
            <a:ext cx="10029825" cy="933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78A8F5-E402-01F5-C9DC-561AE9FA0AA0}"/>
              </a:ext>
            </a:extLst>
          </p:cNvPr>
          <p:cNvSpPr txBox="1"/>
          <p:nvPr/>
        </p:nvSpPr>
        <p:spPr>
          <a:xfrm>
            <a:off x="712672" y="208898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9AEF65B-C74F-9CE9-1E57-46B14372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282" y="1426369"/>
            <a:ext cx="7616489" cy="54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158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.VnCentury Schoolbook</vt:lpstr>
      <vt:lpstr>Arial</vt:lpstr>
      <vt:lpstr>Arial-BoldItalicMT</vt:lpstr>
      <vt:lpstr>Arial-BoldMT</vt:lpstr>
      <vt:lpstr>Arial-ItalicMT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Dell</cp:lastModifiedBy>
  <cp:revision>68</cp:revision>
  <dcterms:created xsi:type="dcterms:W3CDTF">2024-07-21T15:58:24Z</dcterms:created>
  <dcterms:modified xsi:type="dcterms:W3CDTF">2025-04-14T01:32:20Z</dcterms:modified>
</cp:coreProperties>
</file>