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9.jpg" ContentType="image/png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7"/>
  </p:notesMasterIdLst>
  <p:sldIdLst>
    <p:sldId id="256" r:id="rId5"/>
    <p:sldId id="258" r:id="rId6"/>
    <p:sldId id="288" r:id="rId7"/>
    <p:sldId id="266" r:id="rId8"/>
    <p:sldId id="290" r:id="rId9"/>
    <p:sldId id="310" r:id="rId10"/>
    <p:sldId id="309" r:id="rId11"/>
    <p:sldId id="308" r:id="rId12"/>
    <p:sldId id="311" r:id="rId13"/>
    <p:sldId id="312" r:id="rId14"/>
    <p:sldId id="297" r:id="rId15"/>
    <p:sldId id="313" r:id="rId16"/>
    <p:sldId id="267" r:id="rId17"/>
    <p:sldId id="279" r:id="rId18"/>
    <p:sldId id="298" r:id="rId19"/>
    <p:sldId id="299" r:id="rId20"/>
    <p:sldId id="300" r:id="rId21"/>
    <p:sldId id="268" r:id="rId22"/>
    <p:sldId id="281" r:id="rId23"/>
    <p:sldId id="269" r:id="rId24"/>
    <p:sldId id="282" r:id="rId25"/>
    <p:sldId id="270" r:id="rId26"/>
    <p:sldId id="283" r:id="rId27"/>
    <p:sldId id="271" r:id="rId28"/>
    <p:sldId id="284" r:id="rId29"/>
    <p:sldId id="285" r:id="rId30"/>
    <p:sldId id="272" r:id="rId31"/>
    <p:sldId id="286" r:id="rId32"/>
    <p:sldId id="273" r:id="rId33"/>
    <p:sldId id="287" r:id="rId34"/>
    <p:sldId id="314" r:id="rId35"/>
    <p:sldId id="274" r:id="rId36"/>
  </p:sldIdLst>
  <p:sldSz cx="9144000" cy="5143500" type="screen16x9"/>
  <p:notesSz cx="6858000" cy="9144000"/>
  <p:embeddedFontLst>
    <p:embeddedFont>
      <p:font typeface="DFPOP1-W9" panose="020B0604020202020204" charset="-128"/>
      <p:regular r:id="rId38"/>
    </p:embeddedFont>
    <p:embeddedFont>
      <p:font typeface="Arial-Rounded" panose="020B0500000000000000" charset="0"/>
      <p:regular r:id="rId39"/>
    </p:embeddedFont>
    <p:embeddedFont>
      <p:font typeface="HL Hoctro" panose="02000000000000000000" pitchFamily="2" charset="0"/>
      <p:regular r:id="rId40"/>
    </p:embeddedFont>
  </p:embeddedFontLst>
  <p:custDataLst>
    <p:tags r:id="rId4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310"/>
            <p14:sldId id="309"/>
            <p14:sldId id="308"/>
            <p14:sldId id="311"/>
            <p14:sldId id="312"/>
            <p14:sldId id="297"/>
            <p14:sldId id="313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1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4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g"/><Relationship Id="rId4" Type="http://schemas.microsoft.com/office/2007/relationships/hdphoto" Target="../media/hdphoto9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82907" y="3263370"/>
            <a:ext cx="4891225" cy="695721"/>
            <a:chOff x="2274693" y="2719141"/>
            <a:chExt cx="4891225" cy="69572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4693" y="272165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93117" y="2719141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 GIAO THÔNG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93809" y="4151077"/>
            <a:ext cx="2433680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Phan Thị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Hiền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4:Điều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96779" y="221062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6779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0" y="844020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3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4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3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5" y="1222262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7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" y="1965769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6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7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2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82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0405" y="49363"/>
            <a:ext cx="9260551" cy="2048964"/>
            <a:chOff x="408980" y="49363"/>
            <a:chExt cx="9260551" cy="204896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49363"/>
              <a:ext cx="850564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mấy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578495"/>
              <a:ext cx="837551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0" y="1144220"/>
              <a:ext cx="926055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Nếu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thì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lại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ở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các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đường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phố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sẽ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28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?</a:t>
              </a:r>
              <a:endParaRPr lang="zh-CN" altLang="en-US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-9939" y="2027581"/>
            <a:ext cx="9144000" cy="31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3316151" y="1722408"/>
            <a:ext cx="1901892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161842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74" y="746617"/>
            <a:ext cx="87451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11088"/>
          <a:stretch/>
        </p:blipFill>
        <p:spPr>
          <a:xfrm>
            <a:off x="3316151" y="2544418"/>
            <a:ext cx="1901892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81540" y="2812990"/>
            <a:ext cx="217666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381540" y="3616691"/>
            <a:ext cx="218660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1371602" y="4339186"/>
            <a:ext cx="2186605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</a:p>
        </p:txBody>
      </p:sp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3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3922" y="127914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1272209" y="2663686"/>
            <a:ext cx="6579704" cy="2479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2337951"/>
            <a:ext cx="80231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èn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4000" dirty="0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448109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17725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374512" y="2473724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Xe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cộ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872458" y="1120440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637231" y="2481176"/>
            <a:ext cx="1379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(……)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04816" y="2430361"/>
            <a:ext cx="284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275 0.02066 L -0.02917 0.258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11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271" y="678825"/>
            <a:ext cx="9024730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1822" y="763681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09653" y="723925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31636" y="728520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59219" y="70879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0" t="37100" r="25880" b="37311"/>
          <a:stretch/>
        </p:blipFill>
        <p:spPr>
          <a:xfrm>
            <a:off x="265899" y="1452000"/>
            <a:ext cx="4117258" cy="2980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64" t="64293" r="8946" b="10118"/>
          <a:stretch/>
        </p:blipFill>
        <p:spPr>
          <a:xfrm>
            <a:off x="4567032" y="1630015"/>
            <a:ext cx="4149566" cy="28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757237"/>
            <a:ext cx="8847914" cy="337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63408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đỏ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xanh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được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phép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di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chuyển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báo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hiệu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chậm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rồi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dừng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600" b="1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hẳn</a:t>
            </a:r>
            <a:r>
              <a:rPr lang="en-US" altLang="zh-CN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29384" y="2542524"/>
            <a:ext cx="815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37741" y="2503715"/>
            <a:ext cx="1322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 DẤU THANH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888915" y="212262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6872" y="2064145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56193" y="2108332"/>
            <a:ext cx="62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̓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31477" y="2110644"/>
            <a:ext cx="460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~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75678"/>
            <a:ext cx="873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chiếc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96256" y="950929"/>
            <a:ext cx="8734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dấu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2400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bấm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i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tl</a:t>
            </a:r>
            <a:r>
              <a:rPr lang="en-US" altLang="zh-CN" sz="2400" i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4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" y="2182256"/>
            <a:ext cx="556824" cy="3863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73" y="2216427"/>
            <a:ext cx="2631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94956" y="2216426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nho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8341" y="2266122"/>
            <a:ext cx="2677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khiên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1538" y="2266122"/>
            <a:ext cx="2323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03" y="2182256"/>
            <a:ext cx="556824" cy="386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08" y="2142500"/>
            <a:ext cx="556824" cy="386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378" y="2228754"/>
            <a:ext cx="556824" cy="3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1"/>
      <p:bldP spid="16" grpId="1"/>
      <p:bldP spid="17" grpId="1"/>
      <p:bldP spid="18" grpId="1"/>
      <p:bldP spid="3" grpId="0"/>
      <p:bldP spid="5" grpId="0"/>
      <p:bldP spid="7" grpId="2"/>
      <p:bldP spid="8" grpId="2"/>
      <p:bldP spid="9" grpId="2"/>
      <p:bldP spid="10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73202" y="254157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573203" y="941294"/>
            <a:ext cx="8077738" cy="32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47937" y="2616880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bệnh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viện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805048" y="28184"/>
            <a:ext cx="4105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55164" y="2619719"/>
            <a:ext cx="4194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dành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sang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ngang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9" y="755375"/>
            <a:ext cx="2165139" cy="186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9" y="755374"/>
            <a:ext cx="2218912" cy="1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87" y="387382"/>
            <a:ext cx="2143125" cy="2143125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26233" y="2726211"/>
            <a:ext cx="43141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chợ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1750" l="2500" r="96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62" y="163129"/>
            <a:ext cx="2591629" cy="2591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r="11625"/>
          <a:stretch/>
        </p:blipFill>
        <p:spPr>
          <a:xfrm>
            <a:off x="3468756" y="258694"/>
            <a:ext cx="2692612" cy="24005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88686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61368" y="2594518"/>
            <a:ext cx="3373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52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Đèn đỏ báo hiệu người đi đường và các phương tiện giao thông phải dừng lại. Đèn xanh báo hiệu được phép di chuyển. Còn đèn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 Nó điều khiển việc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239538" y="1973991"/>
            <a:ext cx="1048757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Đèn giao thô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3495" y="-429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6" name="Straight Connector 15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98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 </a:t>
            </a:r>
            <a:r>
              <a:rPr lang="en-US" altLang="zh-CN" sz="40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578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467" y="553762"/>
            <a:ext cx="8117761" cy="3313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Còn đèn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đèn ba màu này được gọi là đèn giao thông.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 điều khiển việc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đi l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ại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trên đường phố.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 có đèn giao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việc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altLang="zh-CN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2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					</a:t>
            </a:r>
            <a:endParaRPr lang="zh-CN" altLang="en-US" sz="2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541" y="4450888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ngữ: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ã</a:t>
            </a:r>
            <a:r>
              <a:rPr lang="en-US" sz="28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28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ngã tư, điều khiển, tuân thủ</a:t>
            </a:r>
            <a:endParaRPr lang="vi-VN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1676" y="4302449"/>
            <a:ext cx="2101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800" dirty="0">
                <a:solidFill>
                  <a:srgbClr val="679C3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	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(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Trung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8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Kiên</a:t>
            </a:r>
            <a:r>
              <a:rPr lang="en-US" altLang="zh-CN" sz="1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)</a:t>
            </a:r>
            <a:endParaRPr lang="zh-CN" altLang="en-US" sz="18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85177" y="-59634"/>
            <a:ext cx="2824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Đèn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giao</a:t>
            </a:r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thông</a:t>
            </a:r>
            <a:endParaRPr lang="en-US" altLang="zh-CN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8419" y="1389216"/>
            <a:ext cx="60404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báo hiệu phải đi chậm lại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dừng h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ẳ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0291" y="2685956"/>
            <a:ext cx="37577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lại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ấ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lộn xộn và nguy hiểm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264870" y="3372022"/>
            <a:ext cx="8341759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 thủ sự điều khiển của đèn giao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giúp 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36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lvl="0" algn="just"/>
            <a:endParaRPr lang="en-US" altLang="zh-CN" sz="3600" b="1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4870" y="3640375"/>
            <a:ext cx="27158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đảm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 khi đi lại.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8313712" y="1973991"/>
            <a:ext cx="974583" cy="269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700714" y="58501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2047768" y="954667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88674" y="16622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68140" y="221062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489818" y="220269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219559" y="254302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68140" y="3497443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213106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6897755" y="1339520"/>
            <a:ext cx="14159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156174" y="2653876"/>
            <a:ext cx="11575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90870" y="3322886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983975" y="4243444"/>
            <a:ext cx="802426" cy="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652" y="534885"/>
            <a:ext cx="8150088" cy="2718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Ở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các ngã ba, ngã tư đường phố thường có cây đèn ba màu: đỏ, vàng, xanh.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đỏ báo hiệu người đi đường và các phương tiện giao thông phải dừng lại. </a:t>
            </a:r>
            <a:r>
              <a:rPr lang="en-US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40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xanh báo hiệu được phép di chuyển.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299791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5953538" y="59634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8251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7265503" y="1192697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639955" y="1789045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430616" y="1818864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369365" y="2656589"/>
            <a:ext cx="69574" cy="59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6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1428</Words>
  <Application>Microsoft Office PowerPoint</Application>
  <PresentationFormat>On-screen Show (16:9)</PresentationFormat>
  <Paragraphs>181</Paragraphs>
  <Slides>32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Times New Roman</vt:lpstr>
      <vt:lpstr>Calibri</vt:lpstr>
      <vt:lpstr>Arial</vt:lpstr>
      <vt:lpstr>HL Hoctro</vt:lpstr>
      <vt:lpstr>DFPOP1-W9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105</cp:revision>
  <dcterms:created xsi:type="dcterms:W3CDTF">2020-08-13T09:19:08Z</dcterms:created>
  <dcterms:modified xsi:type="dcterms:W3CDTF">2026-03-16T03:10:09Z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