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44" r:id="rId10"/>
    <p:sldId id="3124" r:id="rId11"/>
    <p:sldId id="3125"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0" d="100"/>
          <a:sy n="80" d="100"/>
        </p:scale>
        <p:origin x="140"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388931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396397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97578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18899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38200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411063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54508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118534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135267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microsoft.com/office/2007/relationships/media" Target="../media/media1.mp3"/><Relationship Id="rId7" Type="http://schemas.openxmlformats.org/officeDocument/2006/relationships/image" Target="../media/image1.png"/><Relationship Id="rId12"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notesSlide" Target="../notesSlides/notesSlide1.xml"/><Relationship Id="rId11" Type="http://schemas.openxmlformats.org/officeDocument/2006/relationships/image" Target="../media/image10.png"/><Relationship Id="rId5" Type="http://schemas.openxmlformats.org/officeDocument/2006/relationships/slideLayout" Target="../slideLayouts/slideLayout1.xml"/><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audio" Target="../media/media1.mp3"/><Relationship Id="rId9" Type="http://schemas.openxmlformats.org/officeDocument/2006/relationships/image" Target="../media/image8.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18.svg"/><Relationship Id="rId4" Type="http://schemas.openxmlformats.org/officeDocument/2006/relationships/image" Target="../media/image25.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1053996" y="1287877"/>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Phần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mềm</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soạn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thảo</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2614878" y="3788778"/>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5"/>
          <a:srcRect l="18570" t="14118" r="17176" b="15663"/>
          <a:stretch/>
        </p:blipFill>
        <p:spPr>
          <a:xfrm>
            <a:off x="10178473" y="119689"/>
            <a:ext cx="2013527" cy="581891"/>
          </a:xfrm>
          <a:prstGeom prst="rect">
            <a:avLst/>
          </a:prstGeom>
        </p:spPr>
      </p:pic>
      <p:pic>
        <p:nvPicPr>
          <p:cNvPr id="8" name="xin_chao_cac_ban_lop_4a_o_buoi_hoc_truoc_minh_da_f69db31e-c5e4-4c08-8839-6ef584c841c7_E_minor__bpm_77">
            <a:hlinkClick r:id="" action="ppaction://media"/>
            <a:extLst>
              <a:ext uri="{FF2B5EF4-FFF2-40B4-BE49-F238E27FC236}">
                <a16:creationId xmlns:a16="http://schemas.microsoft.com/office/drawing/2014/main" id="{8078ECC0-1AE7-4325-8AD1-D170949E70EC}"/>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048746" y="4525753"/>
            <a:ext cx="406400" cy="406400"/>
          </a:xfrm>
          <a:prstGeom prst="rect">
            <a:avLst/>
          </a:prstGeom>
        </p:spPr>
      </p:pic>
      <p:sp>
        <p:nvSpPr>
          <p:cNvPr id="13" name="TextBox 12">
            <a:extLst>
              <a:ext uri="{FF2B5EF4-FFF2-40B4-BE49-F238E27FC236}">
                <a16:creationId xmlns:a16="http://schemas.microsoft.com/office/drawing/2014/main" id="{941F742A-7EF7-4D14-A244-6F7827545D98}"/>
              </a:ext>
            </a:extLst>
          </p:cNvPr>
          <p:cNvSpPr txBox="1"/>
          <p:nvPr/>
        </p:nvSpPr>
        <p:spPr>
          <a:xfrm>
            <a:off x="1404595" y="410634"/>
            <a:ext cx="9132266" cy="615553"/>
          </a:xfrm>
          <a:prstGeom prst="rect">
            <a:avLst/>
          </a:prstGeom>
          <a:noFill/>
        </p:spPr>
        <p:txBody>
          <a:bodyPr wrap="square" rtlCol="0">
            <a:spAutoFit/>
          </a:bodyPr>
          <a:lstStyle/>
          <a:p>
            <a:r>
              <a:rPr lang="en-US" sz="3400" dirty="0" err="1"/>
              <a:t>Thứ</a:t>
            </a:r>
            <a:r>
              <a:rPr lang="en-US" sz="3400" dirty="0"/>
              <a:t> 5, </a:t>
            </a:r>
            <a:r>
              <a:rPr lang="en-US" sz="3400" dirty="0" err="1"/>
              <a:t>ngày</a:t>
            </a:r>
            <a:r>
              <a:rPr lang="en-US" sz="3400" dirty="0"/>
              <a:t> 22 </a:t>
            </a:r>
            <a:r>
              <a:rPr lang="en-US" sz="3400" dirty="0" err="1"/>
              <a:t>tháng</a:t>
            </a:r>
            <a:r>
              <a:rPr lang="en-US" sz="3400" dirty="0"/>
              <a:t> 1 </a:t>
            </a:r>
            <a:r>
              <a:rPr lang="en-US" sz="3400" dirty="0" err="1"/>
              <a:t>năm</a:t>
            </a:r>
            <a:r>
              <a:rPr lang="en-US" sz="3400" dirty="0"/>
              <a:t> 2026</a:t>
            </a:r>
          </a:p>
        </p:txBody>
      </p:sp>
    </p:spTree>
    <p:custDataLst>
      <p:tags r:id="rId2"/>
    </p:custDataLst>
    <p:extLst>
      <p:ext uri="{BB962C8B-B14F-4D97-AF65-F5344CB8AC3E}">
        <p14:creationId xmlns:p14="http://schemas.microsoft.com/office/powerpoint/2010/main" val="2934962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grpSp>
        <p:nvGrpSpPr>
          <p:cNvPr id="2" name="Group 1">
            <a:extLst>
              <a:ext uri="{FF2B5EF4-FFF2-40B4-BE49-F238E27FC236}">
                <a16:creationId xmlns:a16="http://schemas.microsoft.com/office/drawing/2014/main" id="{BB1BF3F6-1581-4194-B50B-E99FE4E899FA}"/>
              </a:ext>
            </a:extLst>
          </p:cNvPr>
          <p:cNvGrpSpPr/>
          <p:nvPr/>
        </p:nvGrpSpPr>
        <p:grpSpPr>
          <a:xfrm>
            <a:off x="635645" y="1448968"/>
            <a:ext cx="10920710" cy="1475699"/>
            <a:chOff x="635645" y="1448968"/>
            <a:chExt cx="10920710" cy="1475699"/>
          </a:xfrm>
        </p:grpSpPr>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grpSp>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custDataLst>
      <p:tags r:id="rId1"/>
    </p:custDataLst>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FE8E40-0C04-41D1-A809-0C5B1905F92A}"/>
              </a:ext>
            </a:extLst>
          </p:cNvPr>
          <p:cNvSpPr/>
          <p:nvPr/>
        </p:nvSpPr>
        <p:spPr>
          <a:xfrm>
            <a:off x="261257" y="1489167"/>
            <a:ext cx="11580143" cy="4854214"/>
          </a:xfrm>
          <a:prstGeom prst="rect">
            <a:avLst/>
          </a:prstGeom>
        </p:spPr>
        <p:txBody>
          <a:bodyPr wrap="square">
            <a:spAutoFit/>
          </a:bodyPr>
          <a:lstStyle/>
          <a:p>
            <a:pPr algn="just" defTabSz="342900">
              <a:lnSpc>
                <a:spcPct val="150000"/>
              </a:lnSpc>
            </a:pPr>
            <a:r>
              <a:rPr lang="en-US" sz="2800">
                <a:latin typeface="UTM  Avo"/>
              </a:rPr>
              <a:t>	</a:t>
            </a:r>
            <a:r>
              <a:rPr lang="vi-VN" sz="3000">
                <a:latin typeface="UTM  Avo"/>
              </a:rPr>
              <a:t>Trong </a:t>
            </a:r>
            <a:r>
              <a:rPr lang="vi-VN" sz="3000" dirty="0">
                <a:latin typeface="UTM  Avo"/>
              </a:rPr>
              <a:t>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3000" dirty="0">
              <a:latin typeface="UTM  Avo"/>
              <a:cs typeface="Times New Roman" panose="02020603050405020304" pitchFamily="18" charset="0"/>
            </a:endParaRPr>
          </a:p>
        </p:txBody>
      </p:sp>
      <p:grpSp>
        <p:nvGrpSpPr>
          <p:cNvPr id="2" name="Group 1"/>
          <p:cNvGrpSpPr/>
          <p:nvPr/>
        </p:nvGrpSpPr>
        <p:grpSpPr>
          <a:xfrm>
            <a:off x="164186" y="152669"/>
            <a:ext cx="3976740" cy="1336498"/>
            <a:chOff x="556071" y="344228"/>
            <a:chExt cx="4159620" cy="1677595"/>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59620" cy="1677595"/>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555760" y="647766"/>
              <a:ext cx="3076025" cy="928471"/>
            </a:xfrm>
            <a:prstGeom prst="rect">
              <a:avLst/>
            </a:prstGeom>
          </p:spPr>
          <p:txBody>
            <a:bodyPr wrap="square">
              <a:spAutoFit/>
            </a:bodyPr>
            <a:lstStyle/>
            <a:p>
              <a:pPr defTabSz="342900">
                <a:lnSpc>
                  <a:spcPct val="150000"/>
                </a:lnSpc>
              </a:pPr>
              <a:r>
                <a:rPr lang="en-US" sz="3200" b="1">
                  <a:solidFill>
                    <a:srgbClr val="0998D7"/>
                  </a:solidFill>
                  <a:latin typeface="SVN-SAF" panose="02040603050506020204" pitchFamily="18" charset="0"/>
                  <a:cs typeface="Times New Roman" panose="02020603050405020304" pitchFamily="18" charset="0"/>
                </a:rPr>
                <a:t>KHỞI ĐỘNG</a:t>
              </a:r>
              <a:endParaRPr lang="vi-VN" sz="3200" b="1">
                <a:solidFill>
                  <a:srgbClr val="0998D7"/>
                </a:solidFill>
                <a:latin typeface="SVN-SAF"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6"/>
          <a:stretch>
            <a:fillRect/>
          </a:stretch>
        </p:blipFill>
        <p:spPr>
          <a:xfrm>
            <a:off x="11322402" y="1350653"/>
            <a:ext cx="518998" cy="458178"/>
          </a:xfrm>
          <a:prstGeom prst="rect">
            <a:avLst/>
          </a:prstGeom>
        </p:spPr>
      </p:pic>
    </p:spTree>
    <p:custDataLst>
      <p:tags r:id="rId1"/>
    </p:custDataLst>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8"/>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9"/>
          <a:stretch>
            <a:fillRect/>
          </a:stretch>
        </p:blipFill>
        <p:spPr>
          <a:xfrm>
            <a:off x="4780490" y="3517695"/>
            <a:ext cx="6796983" cy="2953563"/>
          </a:xfrm>
          <a:prstGeom prst="rect">
            <a:avLst/>
          </a:prstGeom>
        </p:spPr>
      </p:pic>
    </p:spTree>
    <p:custDataLst>
      <p:tags r:id="rId1"/>
    </p:custDataLst>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5"/>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9"/>
          <a:stretch>
            <a:fillRect/>
          </a:stretch>
        </p:blipFill>
        <p:spPr>
          <a:xfrm>
            <a:off x="6962799" y="3935542"/>
            <a:ext cx="4811803" cy="1816908"/>
          </a:xfrm>
          <a:prstGeom prst="rect">
            <a:avLst/>
          </a:prstGeom>
        </p:spPr>
      </p:pic>
    </p:spTree>
    <p:custDataLst>
      <p:tags r:id="rId1"/>
    </p:custDataLst>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4"/>
          <a:stretch>
            <a:fillRect/>
          </a:stretch>
        </p:blipFill>
        <p:spPr>
          <a:xfrm>
            <a:off x="1891088" y="2134081"/>
            <a:ext cx="8409823" cy="2716786"/>
          </a:xfrm>
          <a:prstGeom prst="rect">
            <a:avLst/>
          </a:prstGeom>
        </p:spPr>
      </p:pic>
    </p:spTree>
    <p:custDataLst>
      <p:tags r:id="rId1"/>
    </p:custDataLst>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752586" cy="1403749"/>
            <a:chOff x="176038" y="533052"/>
            <a:chExt cx="9934365" cy="1750280"/>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934365" cy="1750280"/>
              <a:chOff x="176038" y="533052"/>
              <a:chExt cx="9934365" cy="1750280"/>
            </a:xfrm>
          </p:grpSpPr>
          <p:grpSp>
            <p:nvGrpSpPr>
              <p:cNvPr id="5" name="Group 4">
                <a:extLst>
                  <a:ext uri="{FF2B5EF4-FFF2-40B4-BE49-F238E27FC236}">
                    <a16:creationId xmlns:a16="http://schemas.microsoft.com/office/drawing/2014/main" id="{34B6CED0-895A-4EEF-9F68-4E8C61F0EEAF}"/>
                  </a:ext>
                </a:extLst>
              </p:cNvPr>
              <p:cNvGrpSpPr/>
              <p:nvPr/>
            </p:nvGrpSpPr>
            <p:grpSpPr>
              <a:xfrm>
                <a:off x="707715" y="533053"/>
                <a:ext cx="9402688" cy="1750279"/>
                <a:chOff x="1477579" y="375661"/>
                <a:chExt cx="8459066" cy="2582145"/>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77583" y="401792"/>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477579" y="375661"/>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910706" y="803514"/>
              <a:ext cx="9189003" cy="1462105"/>
            </a:xfrm>
            <a:prstGeom prst="rect">
              <a:avLst/>
            </a:prstGeom>
          </p:spPr>
          <p:txBody>
            <a:bodyPr wrap="square">
              <a:spAutoFit/>
            </a:bodyPr>
            <a:lstStyle/>
            <a:p>
              <a:pPr algn="just" defTabSz="342900">
                <a:lnSpc>
                  <a:spcPct val="135000"/>
                </a:lnSpc>
              </a:pP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Em</a:t>
              </a:r>
              <a:r>
                <a:rPr lang="en-US" sz="2600" b="1">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có</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thể xoá từng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kí</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tự</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hoặc</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một</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phần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văn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bản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bằng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cách</a:t>
              </a:r>
              <a:r>
                <a:rPr lang="en-US" sz="2600" b="1" dirty="0">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sử</a:t>
              </a: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dụng</a:t>
              </a: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phím </a:t>
              </a:r>
              <a:r>
                <a:rPr lang="vi-VN" sz="2600" b="1" dirty="0">
                  <a:solidFill>
                    <a:srgbClr val="F03C69"/>
                  </a:solidFill>
                  <a:latin typeface="UTM Avo" panose="02040603050506020204" pitchFamily="18" charset="0"/>
                  <a:cs typeface="Times New Roman" panose="02020603050405020304" pitchFamily="18" charset="0"/>
                </a:rPr>
                <a:t>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5"/>
          <a:stretch>
            <a:fillRect/>
          </a:stretch>
        </p:blipFill>
        <p:spPr>
          <a:xfrm>
            <a:off x="372540" y="2063572"/>
            <a:ext cx="983065" cy="967824"/>
          </a:xfrm>
          <a:prstGeom prst="rect">
            <a:avLst/>
          </a:prstGeom>
        </p:spPr>
      </p:pic>
      <p:grpSp>
        <p:nvGrpSpPr>
          <p:cNvPr id="11" name="Group 10"/>
          <p:cNvGrpSpPr/>
          <p:nvPr/>
        </p:nvGrpSpPr>
        <p:grpSpPr>
          <a:xfrm>
            <a:off x="1308408" y="2458671"/>
            <a:ext cx="10565729" cy="3466541"/>
            <a:chOff x="1156849" y="3255413"/>
            <a:chExt cx="10565729" cy="3466541"/>
          </a:xfrm>
        </p:grpSpPr>
        <p:sp>
          <p:nvSpPr>
            <p:cNvPr id="18" name="TextBox 17">
              <a:extLst>
                <a:ext uri="{FF2B5EF4-FFF2-40B4-BE49-F238E27FC236}">
                  <a16:creationId xmlns:a16="http://schemas.microsoft.com/office/drawing/2014/main" id="{906F8BCD-04ED-F30C-EE2A-CD2D539E8DEF}"/>
                </a:ext>
              </a:extLst>
            </p:cNvPr>
            <p:cNvSpPr txBox="1"/>
            <p:nvPr/>
          </p:nvSpPr>
          <p:spPr>
            <a:xfrm>
              <a:off x="1251243" y="3255413"/>
              <a:ext cx="10471335" cy="523220"/>
            </a:xfrm>
            <a:prstGeom prst="rect">
              <a:avLst/>
            </a:prstGeom>
            <a:noFill/>
          </p:spPr>
          <p:txBody>
            <a:bodyPr wrap="square">
              <a:spAutoFit/>
            </a:bodyPr>
            <a:lstStyle/>
            <a:p>
              <a:r>
                <a:rPr lang="en-US" sz="2800" b="1" dirty="0" err="1">
                  <a:latin typeface="UTM  Avo"/>
                </a:rPr>
                <a:t>Phát</a:t>
              </a:r>
              <a:r>
                <a:rPr lang="en-US" sz="2800" b="1" dirty="0">
                  <a:latin typeface="UTM  Avo"/>
                </a:rPr>
                <a:t> </a:t>
              </a:r>
              <a:r>
                <a:rPr lang="en-US" sz="2800" b="1" dirty="0" err="1">
                  <a:latin typeface="UTM  Avo"/>
                </a:rPr>
                <a:t>biểu</a:t>
              </a:r>
              <a:r>
                <a:rPr lang="en-US" sz="2800" b="1" dirty="0">
                  <a:latin typeface="UTM  Avo"/>
                </a:rPr>
                <a:t> </a:t>
              </a:r>
              <a:r>
                <a:rPr lang="en-US" sz="2800" b="1" dirty="0" err="1">
                  <a:latin typeface="UTM  Avo"/>
                </a:rPr>
                <a:t>nào</a:t>
              </a:r>
              <a:r>
                <a:rPr lang="en-US" sz="2800" b="1" dirty="0">
                  <a:latin typeface="UTM  Avo"/>
                </a:rPr>
                <a:t> </a:t>
              </a:r>
              <a:r>
                <a:rPr lang="en-US" sz="2800" b="1" dirty="0" err="1">
                  <a:latin typeface="UTM  Avo"/>
                </a:rPr>
                <a:t>sau</a:t>
              </a:r>
              <a:r>
                <a:rPr lang="en-US" sz="2800" b="1" dirty="0">
                  <a:latin typeface="UTM  Avo"/>
                </a:rPr>
                <a:t> </a:t>
              </a:r>
              <a:r>
                <a:rPr lang="en-US" sz="2800" b="1" dirty="0" err="1">
                  <a:latin typeface="UTM  Avo"/>
                </a:rPr>
                <a:t>đây</a:t>
              </a:r>
              <a:r>
                <a:rPr lang="en-US" sz="2800" b="1" dirty="0">
                  <a:latin typeface="UTM  Avo"/>
                </a:rPr>
                <a:t> </a:t>
              </a:r>
              <a:r>
                <a:rPr lang="en-US" sz="2800" b="1" dirty="0" err="1">
                  <a:latin typeface="UTM  Avo"/>
                </a:rPr>
                <a:t>không</a:t>
              </a:r>
              <a:r>
                <a:rPr lang="en-US" sz="2800" b="1" dirty="0">
                  <a:latin typeface="UTM  Avo"/>
                </a:rPr>
                <a:t> </a:t>
              </a:r>
              <a:r>
                <a:rPr lang="en-US" sz="2800" b="1" dirty="0" err="1">
                  <a:latin typeface="UTM  Avo"/>
                </a:rPr>
                <a:t>đúng</a:t>
              </a:r>
              <a:r>
                <a:rPr lang="en-US" sz="2800" b="1" dirty="0">
                  <a:latin typeface="UTM  Avo"/>
                </a:rPr>
                <a:t> </a:t>
              </a:r>
              <a:r>
                <a:rPr lang="en-US" sz="2800" b="1" dirty="0" err="1">
                  <a:latin typeface="UTM  Avo"/>
                </a:rPr>
                <a:t>về</a:t>
              </a:r>
              <a:r>
                <a:rPr lang="en-US" sz="2800" b="1" dirty="0">
                  <a:latin typeface="UTM  Avo"/>
                </a:rPr>
                <a:t> </a:t>
              </a:r>
              <a:r>
                <a:rPr lang="en-US" sz="2800" b="1" dirty="0" err="1">
                  <a:latin typeface="UTM  Avo"/>
                </a:rPr>
                <a:t>thao</a:t>
              </a:r>
              <a:r>
                <a:rPr lang="en-US" sz="2800" b="1" dirty="0">
                  <a:latin typeface="UTM  Avo"/>
                </a:rPr>
                <a:t> </a:t>
              </a:r>
              <a:r>
                <a:rPr lang="en-US" sz="2800" b="1" dirty="0" err="1">
                  <a:latin typeface="UTM  Avo"/>
                </a:rPr>
                <a:t>tác</a:t>
              </a:r>
              <a:r>
                <a:rPr lang="en-US" sz="2800" b="1" dirty="0">
                  <a:latin typeface="UTM  Avo"/>
                </a:rPr>
                <a:t> </a:t>
              </a:r>
              <a:r>
                <a:rPr lang="en-US" sz="2800" b="1" dirty="0" err="1">
                  <a:latin typeface="UTM  Avo"/>
                </a:rPr>
                <a:t>xoá</a:t>
              </a:r>
              <a:r>
                <a:rPr lang="en-US" sz="2800" b="1" dirty="0">
                  <a:latin typeface="UTM  Avo"/>
                </a:rPr>
                <a:t> </a:t>
              </a:r>
              <a:r>
                <a:rPr lang="en-US" sz="2800" b="1" dirty="0" err="1">
                  <a:latin typeface="UTM  Avo"/>
                </a:rPr>
                <a:t>văn</a:t>
              </a:r>
              <a:r>
                <a:rPr lang="en-US" sz="2800" b="1" dirty="0">
                  <a:latin typeface="UTM  Avo"/>
                </a:rPr>
                <a:t> </a:t>
              </a:r>
              <a:r>
                <a:rPr lang="en-US" sz="2800" b="1" dirty="0" err="1">
                  <a:latin typeface="UTM  Avo"/>
                </a:rPr>
                <a:t>bản</a:t>
              </a:r>
              <a:r>
                <a:rPr lang="en-US" sz="2800" b="1"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1156849" y="3859632"/>
              <a:ext cx="10258908" cy="2862322"/>
            </a:xfrm>
            <a:prstGeom prst="rect">
              <a:avLst/>
            </a:prstGeom>
            <a:noFill/>
          </p:spPr>
          <p:txBody>
            <a:bodyPr wrap="square">
              <a:spAutoFit/>
            </a:bodyPr>
            <a:lstStyle/>
            <a:p>
              <a:pPr>
                <a:lnSpc>
                  <a:spcPct val="150000"/>
                </a:lnSpc>
              </a:pPr>
              <a:r>
                <a:rPr lang="en-US" sz="2400" dirty="0">
                  <a:latin typeface="UTM  Avo"/>
                </a:rPr>
                <a:t>A. </a:t>
              </a:r>
              <a:r>
                <a:rPr lang="vi-VN" sz="2400" dirty="0">
                  <a:latin typeface="UTM  Avo"/>
                </a:rPr>
                <a:t>Chọn phần văn bản rồi nhấn phím </a:t>
              </a:r>
              <a:r>
                <a:rPr lang="en-US" sz="2400" dirty="0">
                  <a:latin typeface="UTM  Avo"/>
                </a:rPr>
                <a:t>      </a:t>
              </a:r>
              <a:r>
                <a:rPr lang="vi-VN" sz="2400" dirty="0">
                  <a:latin typeface="UTM  Avo"/>
                </a:rPr>
                <a:t>sẽ xoá phần văn bản được chọn. </a:t>
              </a:r>
              <a:endParaRPr lang="en-US" sz="2400" dirty="0">
                <a:latin typeface="UTM  Avo"/>
              </a:endParaRPr>
            </a:p>
            <a:p>
              <a:pPr>
                <a:lnSpc>
                  <a:spcPct val="150000"/>
                </a:lnSpc>
              </a:pPr>
              <a:r>
                <a:rPr lang="vi-VN" sz="2400" dirty="0">
                  <a:latin typeface="UTM  Avo"/>
                </a:rPr>
                <a:t>B. Nhấn phím Delete sẽ xoá kí tự bên phải con trỏ soạn thảo. </a:t>
              </a:r>
              <a:endParaRPr lang="en-US" sz="2400" dirty="0">
                <a:latin typeface="UTM  Avo"/>
              </a:endParaRPr>
            </a:p>
            <a:p>
              <a:pPr>
                <a:lnSpc>
                  <a:spcPct val="150000"/>
                </a:lnSpc>
              </a:pPr>
              <a:r>
                <a:rPr lang="vi-VN" sz="2400" dirty="0">
                  <a:latin typeface="UTM  Avo"/>
                </a:rPr>
                <a:t>C. Nhấn phím Backspace sẽ xoá kí tự bên trái con trỏ soạn thảo. </a:t>
              </a:r>
              <a:endParaRPr lang="en-US" sz="2400" dirty="0">
                <a:latin typeface="UTM  Avo"/>
              </a:endParaRPr>
            </a:p>
            <a:p>
              <a:pPr>
                <a:lnSpc>
                  <a:spcPct val="150000"/>
                </a:lnSpc>
              </a:pPr>
              <a:r>
                <a:rPr lang="vi-VN" sz="2400" dirty="0">
                  <a:latin typeface="UTM  Avo"/>
                </a:rPr>
                <a:t>D. Chọn phần văn bản rồi nhấn phím Delete hoặc Backspace để xoá phần văn bản được chọn.</a:t>
              </a:r>
              <a:endParaRPr lang="en-US" sz="2400"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6"/>
            <a:stretch>
              <a:fillRect/>
            </a:stretch>
          </p:blipFill>
          <p:spPr>
            <a:xfrm>
              <a:off x="5819307" y="4061993"/>
              <a:ext cx="398671" cy="367197"/>
            </a:xfrm>
            <a:prstGeom prst="rect">
              <a:avLst/>
            </a:prstGeom>
          </p:spPr>
        </p:pic>
      </p:grpSp>
      <p:sp>
        <p:nvSpPr>
          <p:cNvPr id="10" name="Oval 9"/>
          <p:cNvSpPr/>
          <p:nvPr/>
        </p:nvSpPr>
        <p:spPr>
          <a:xfrm>
            <a:off x="1308408" y="3185900"/>
            <a:ext cx="446101" cy="446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5498"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4"/>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5"/>
            <a:stretch>
              <a:fillRect/>
            </a:stretch>
          </p:blipFill>
          <p:spPr>
            <a:xfrm>
              <a:off x="6408518" y="4703873"/>
              <a:ext cx="482476" cy="507009"/>
            </a:xfrm>
            <a:prstGeom prst="rect">
              <a:avLst/>
            </a:prstGeom>
          </p:spPr>
        </p:pic>
      </p:grpSp>
    </p:spTree>
    <p:custDataLst>
      <p:tags r:id="rId1"/>
    </p:custDataLst>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t>
            </a:r>
            <a:r>
              <a:rPr lang="en-US" sz="2000" dirty="0" err="1">
                <a:solidFill>
                  <a:schemeClr val="accent6"/>
                </a:solidFill>
                <a:latin typeface="UTM  Avo"/>
              </a:rPr>
              <a:t>aygao</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4"/>
          <a:stretch>
            <a:fillRect/>
          </a:stretch>
        </p:blipFill>
        <p:spPr>
          <a:xfrm>
            <a:off x="3159749" y="3703808"/>
            <a:ext cx="460143" cy="38069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1B847B0D-1CD7-4C93-80B7-3AC1B6A78138}"/>
  <p:tag name="ISPRING_RESOURCE_FOLDER" val="D:\Chuyên môn\Năm học 2024-2025\Năm học 2024-2025\Giáo án\Powerpoint\Bài giảng điện tử\Lớp 4\TIN HOC 4 - BAI 10\"/>
  <p:tag name="ISPRING_PRESENTATION_PATH" val="D:\Chuyên môn\Năm học 2024-2025\Năm học 2024-2025\Giáo án\Powerpoint\Bài giảng điện tử\Lớp 4\TIN HOC 4 - BAI 10.pptx"/>
  <p:tag name="ISPRING_PROJECT_FOLDER_UPDATED" val="1"/>
  <p:tag name="ISPRING_PROJECT_VERSION" val="9.3"/>
  <p:tag name="ISPRING_SCREEN_RECS_UPDATED" val="D:\Chuyên môn\Năm học 2024-2025\Năm học 2024-2025\Giáo án\Powerpoint\Bài giảng điện tử\Lớp 4\TIN HOC 4 - BAI 10\"/>
  <p:tag name="ISPRING_LMS_API_VERSION" val="SCORM 2004 (4th edition)"/>
  <p:tag name="ISPRING_ULTRA_SCORM_COURSE_ID" val="B9A6A1FB-2EF6-4919-BF8B-B10D01341389"/>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q\uFFFD\uFFFD{451301C0-E94D-4F85-BD21-860615D35AFE}&quot;,&quot;D:\\Chuyên môn\\Năm học 2024-2025\\Năm học 2024-2025\\Giáo án\\Powerpoint\\Bài giảng điện tử\\Lớp 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TIN HOC 4 - BAI 1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FBD3266-72DC-4171-88A6-38CECDE60337}:3144"/>
</p:tagLst>
</file>

<file path=ppt/tags/tag11.xml><?xml version="1.0" encoding="utf-8"?>
<p:tagLst xmlns:a="http://schemas.openxmlformats.org/drawingml/2006/main" xmlns:r="http://schemas.openxmlformats.org/officeDocument/2006/relationships" xmlns:p="http://schemas.openxmlformats.org/presentationml/2006/main">
  <p:tag name="TIMING" val="|4.6|21.8|32.7|2.7|1.5|1.1"/>
  <p:tag name="GENSWF_SLIDE_UID" val="{6B823E4B-102C-4571-A51F-89BBC1A5ED66}:3124"/>
</p:tagLst>
</file>

<file path=ppt/tags/tag12.xml><?xml version="1.0" encoding="utf-8"?>
<p:tagLst xmlns:a="http://schemas.openxmlformats.org/drawingml/2006/main" xmlns:r="http://schemas.openxmlformats.org/officeDocument/2006/relationships" xmlns:p="http://schemas.openxmlformats.org/presentationml/2006/main">
  <p:tag name="GENSWF_SLIDE_UID" val="{700292D6-6E5A-41F2-92A4-E3A000EC9CC5}:3125"/>
</p:tagLst>
</file>

<file path=ppt/tags/tag13.xml><?xml version="1.0" encoding="utf-8"?>
<p:tagLst xmlns:a="http://schemas.openxmlformats.org/drawingml/2006/main" xmlns:r="http://schemas.openxmlformats.org/officeDocument/2006/relationships" xmlns:p="http://schemas.openxmlformats.org/presentationml/2006/main">
  <p:tag name="GENSWF_SLIDE_UID" val="{70961E98-47E6-45E1-8374-E01BFE972D45}: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CC7425C2-3948-41B8-9F4C-3F36AD73D04D}:2966"/>
</p:tagLst>
</file>

<file path=ppt/tags/tag3.xml><?xml version="1.0" encoding="utf-8"?>
<p:tagLst xmlns:a="http://schemas.openxmlformats.org/drawingml/2006/main" xmlns:r="http://schemas.openxmlformats.org/officeDocument/2006/relationships" xmlns:p="http://schemas.openxmlformats.org/presentationml/2006/main">
  <p:tag name="GENSWF_SLIDE_UID" val="{FBAC59E3-B866-430A-B4C3-C8DACD165F7E}:3072"/>
</p:tagLst>
</file>

<file path=ppt/tags/tag4.xml><?xml version="1.0" encoding="utf-8"?>
<p:tagLst xmlns:a="http://schemas.openxmlformats.org/drawingml/2006/main" xmlns:r="http://schemas.openxmlformats.org/officeDocument/2006/relationships" xmlns:p="http://schemas.openxmlformats.org/presentationml/2006/main">
  <p:tag name="GENSWF_SLIDE_UID" val="{87DA4D03-19D9-4FD9-B257-435E292A701C}:3141"/>
</p:tagLst>
</file>

<file path=ppt/tags/tag5.xml><?xml version="1.0" encoding="utf-8"?>
<p:tagLst xmlns:a="http://schemas.openxmlformats.org/drawingml/2006/main" xmlns:r="http://schemas.openxmlformats.org/officeDocument/2006/relationships" xmlns:p="http://schemas.openxmlformats.org/presentationml/2006/main">
  <p:tag name="GENSWF_SLIDE_UID" val="{A6DD7548-B48E-4E00-9B97-0E28B9915A54}:3142"/>
</p:tagLst>
</file>

<file path=ppt/tags/tag6.xml><?xml version="1.0" encoding="utf-8"?>
<p:tagLst xmlns:a="http://schemas.openxmlformats.org/drawingml/2006/main" xmlns:r="http://schemas.openxmlformats.org/officeDocument/2006/relationships" xmlns:p="http://schemas.openxmlformats.org/presentationml/2006/main">
  <p:tag name="GENSWF_SLIDE_UID" val="{DD206764-4DB5-47B7-B5EE-7DF54BBDAA2B}:3143"/>
</p:tagLst>
</file>

<file path=ppt/tags/tag7.xml><?xml version="1.0" encoding="utf-8"?>
<p:tagLst xmlns:a="http://schemas.openxmlformats.org/drawingml/2006/main" xmlns:r="http://schemas.openxmlformats.org/officeDocument/2006/relationships" xmlns:p="http://schemas.openxmlformats.org/presentationml/2006/main">
  <p:tag name="GENSWF_SLIDE_UID" val="{DF9D7803-2C53-4F8A-87E0-704A6D5EEE4F}:3130"/>
</p:tagLst>
</file>

<file path=ppt/tags/tag8.xml><?xml version="1.0" encoding="utf-8"?>
<p:tagLst xmlns:a="http://schemas.openxmlformats.org/drawingml/2006/main" xmlns:r="http://schemas.openxmlformats.org/officeDocument/2006/relationships" xmlns:p="http://schemas.openxmlformats.org/presentationml/2006/main">
  <p:tag name="GENSWF_SLIDE_UID" val="{AA5CBFD9-91F4-4A11-A1AD-A1FA51747D6D}:3131"/>
</p:tagLst>
</file>

<file path=ppt/tags/tag9.xml><?xml version="1.0" encoding="utf-8"?>
<p:tagLst xmlns:a="http://schemas.openxmlformats.org/drawingml/2006/main" xmlns:r="http://schemas.openxmlformats.org/officeDocument/2006/relationships" xmlns:p="http://schemas.openxmlformats.org/presentationml/2006/main">
  <p:tag name="GENSWF_SLIDE_UID" val="{2CA87F96-18AD-4CF6-8592-62822C4939A3}:3128"/>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5838</TotalTime>
  <Words>1055</Words>
  <Application>Microsoft Office PowerPoint</Application>
  <PresentationFormat>Widescreen</PresentationFormat>
  <Paragraphs>90</Paragraphs>
  <Slides>12</Slides>
  <Notes>12</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微软雅黑</vt:lpstr>
      <vt:lpstr>Arial</vt:lpstr>
      <vt:lpstr>Calibri</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4 - BAI 10</dc:title>
  <dc:creator>Uyen Uyen</dc:creator>
  <cp:lastModifiedBy>Latitude 5300</cp:lastModifiedBy>
  <cp:revision>214</cp:revision>
  <dcterms:created xsi:type="dcterms:W3CDTF">2021-11-14T08:33:55Z</dcterms:created>
  <dcterms:modified xsi:type="dcterms:W3CDTF">2026-01-22T00:59:18Z</dcterms:modified>
</cp:coreProperties>
</file>