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283" r:id="rId2"/>
    <p:sldId id="2991" r:id="rId3"/>
    <p:sldId id="2990" r:id="rId4"/>
    <p:sldId id="2979" r:id="rId5"/>
    <p:sldId id="2976" r:id="rId6"/>
    <p:sldId id="2981" r:id="rId7"/>
    <p:sldId id="2987" r:id="rId8"/>
    <p:sldId id="2980" r:id="rId9"/>
    <p:sldId id="2983" r:id="rId10"/>
    <p:sldId id="2984" r:id="rId11"/>
    <p:sldId id="2982" r:id="rId12"/>
    <p:sldId id="2989" r:id="rId13"/>
    <p:sldId id="2985" r:id="rId14"/>
    <p:sldId id="2988" r:id="rId15"/>
    <p:sldId id="2986"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itude 5300" initials="L5" lastIdx="1" clrIdx="0">
    <p:extLst>
      <p:ext uri="{19B8F6BF-5375-455C-9EA6-DF929625EA0E}">
        <p15:presenceInfo xmlns:p15="http://schemas.microsoft.com/office/powerpoint/2012/main" userId="Latitude 530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0" autoAdjust="0"/>
    <p:restoredTop sz="95262" autoAdjust="0"/>
  </p:normalViewPr>
  <p:slideViewPr>
    <p:cSldViewPr snapToGrid="0">
      <p:cViewPr varScale="1">
        <p:scale>
          <a:sx n="63" d="100"/>
          <a:sy n="63" d="100"/>
        </p:scale>
        <p:origin x="660" y="6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11</a:t>
              </a: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a:solidFill>
                    <a:srgbClr val="F93265"/>
                  </a:solidFill>
                  <a:latin typeface="SVN-Androgyne"/>
                  <a:cs typeface="Times New Roman" panose="02020603050405020304" pitchFamily="18" charset="0"/>
                </a:rPr>
                <a:t>CHỈNH SỬA VĂN BẢN</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Thực 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endParaRPr lang="en-US" sz="2000" dirty="0">
              <a:latin typeface="UTM Avo" panose="02040603050506020204" pitchFamily="18" charset="0"/>
              <a:cs typeface="Times New Roman" panose="02020603050405020304" pitchFamily="18" charset="0"/>
            </a:endParaRPr>
          </a:p>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6B996B-5074-4795-B8CF-C873F9318CF2}"/>
              </a:ext>
            </a:extLst>
          </p:cNvPr>
          <p:cNvSpPr/>
          <p:nvPr/>
        </p:nvSpPr>
        <p:spPr>
          <a:xfrm>
            <a:off x="1838960" y="419340"/>
            <a:ext cx="2834640" cy="92713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SAO CHÉP</a:t>
            </a:r>
          </a:p>
        </p:txBody>
      </p:sp>
      <p:sp>
        <p:nvSpPr>
          <p:cNvPr id="5" name="Rectangle 4">
            <a:extLst>
              <a:ext uri="{FF2B5EF4-FFF2-40B4-BE49-F238E27FC236}">
                <a16:creationId xmlns:a16="http://schemas.microsoft.com/office/drawing/2014/main" id="{73766756-B119-4A4F-814F-1FDB15BB414C}"/>
              </a:ext>
            </a:extLst>
          </p:cNvPr>
          <p:cNvSpPr/>
          <p:nvPr/>
        </p:nvSpPr>
        <p:spPr>
          <a:xfrm>
            <a:off x="8067040" y="373898"/>
            <a:ext cx="2834640" cy="91547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DI CHUYỂN</a:t>
            </a:r>
          </a:p>
        </p:txBody>
      </p:sp>
      <p:sp>
        <p:nvSpPr>
          <p:cNvPr id="6" name="Flowchart: Terminator 5">
            <a:extLst>
              <a:ext uri="{FF2B5EF4-FFF2-40B4-BE49-F238E27FC236}">
                <a16:creationId xmlns:a16="http://schemas.microsoft.com/office/drawing/2014/main" id="{8D48D663-D8A2-4796-874D-FCF4444C45F2}"/>
              </a:ext>
            </a:extLst>
          </p:cNvPr>
          <p:cNvSpPr/>
          <p:nvPr/>
        </p:nvSpPr>
        <p:spPr>
          <a:xfrm>
            <a:off x="4287520" y="1518642"/>
            <a:ext cx="4338320" cy="103632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Bôi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3EB4D77A-DD40-4975-8CCA-B192B416724A}"/>
              </a:ext>
            </a:extLst>
          </p:cNvPr>
          <p:cNvSpPr/>
          <p:nvPr/>
        </p:nvSpPr>
        <p:spPr>
          <a:xfrm>
            <a:off x="2458720" y="2962036"/>
            <a:ext cx="3241040" cy="103632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Coppy</a:t>
            </a:r>
            <a:endParaRPr lang="en-US" sz="2400" dirty="0">
              <a:latin typeface="Times New Roman" panose="02020603050405020304" pitchFamily="18" charset="0"/>
              <a:cs typeface="Times New Roman" panose="02020603050405020304" pitchFamily="18" charset="0"/>
            </a:endParaRPr>
          </a:p>
        </p:txBody>
      </p:sp>
      <p:sp>
        <p:nvSpPr>
          <p:cNvPr id="12" name="Flowchart: Terminator 11">
            <a:extLst>
              <a:ext uri="{FF2B5EF4-FFF2-40B4-BE49-F238E27FC236}">
                <a16:creationId xmlns:a16="http://schemas.microsoft.com/office/drawing/2014/main" id="{AAFDB5E9-B863-4A83-963B-7DFDD153934E}"/>
              </a:ext>
            </a:extLst>
          </p:cNvPr>
          <p:cNvSpPr/>
          <p:nvPr/>
        </p:nvSpPr>
        <p:spPr>
          <a:xfrm>
            <a:off x="6207760" y="2962036"/>
            <a:ext cx="3362960" cy="103632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Cut</a:t>
            </a:r>
          </a:p>
        </p:txBody>
      </p:sp>
      <p:sp>
        <p:nvSpPr>
          <p:cNvPr id="13" name="Flowchart: Terminator 12">
            <a:extLst>
              <a:ext uri="{FF2B5EF4-FFF2-40B4-BE49-F238E27FC236}">
                <a16:creationId xmlns:a16="http://schemas.microsoft.com/office/drawing/2014/main" id="{D1006FAE-8914-4F52-B03F-95DB15406F28}"/>
              </a:ext>
            </a:extLst>
          </p:cNvPr>
          <p:cNvSpPr/>
          <p:nvPr/>
        </p:nvSpPr>
        <p:spPr>
          <a:xfrm>
            <a:off x="3810000" y="4182188"/>
            <a:ext cx="5019040" cy="103632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ớc</a:t>
            </a:r>
            <a:r>
              <a:rPr lang="en-US" sz="2400" dirty="0">
                <a:latin typeface="Times New Roman" panose="02020603050405020304" pitchFamily="18" charset="0"/>
                <a:cs typeface="Times New Roman" panose="02020603050405020304" pitchFamily="18" charset="0"/>
              </a:rPr>
              <a:t> 3: Đ</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a con </a:t>
            </a:r>
            <a:r>
              <a:rPr lang="en-US" sz="2400" dirty="0" err="1">
                <a:latin typeface="Times New Roman" panose="02020603050405020304" pitchFamily="18" charset="0"/>
                <a:cs typeface="Times New Roman" panose="02020603050405020304" pitchFamily="18" charset="0"/>
              </a:rPr>
              <a:t>trỏ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endParaRPr lang="en-US" sz="2400" dirty="0">
              <a:latin typeface="Times New Roman" panose="02020603050405020304" pitchFamily="18" charset="0"/>
              <a:cs typeface="Times New Roman" panose="02020603050405020304" pitchFamily="18" charset="0"/>
            </a:endParaRPr>
          </a:p>
        </p:txBody>
      </p:sp>
      <p:sp>
        <p:nvSpPr>
          <p:cNvPr id="14" name="Flowchart: Terminator 13">
            <a:extLst>
              <a:ext uri="{FF2B5EF4-FFF2-40B4-BE49-F238E27FC236}">
                <a16:creationId xmlns:a16="http://schemas.microsoft.com/office/drawing/2014/main" id="{8FA911A4-5643-42E3-9E24-4B94C4D3D6C0}"/>
              </a:ext>
            </a:extLst>
          </p:cNvPr>
          <p:cNvSpPr/>
          <p:nvPr/>
        </p:nvSpPr>
        <p:spPr>
          <a:xfrm>
            <a:off x="3810000" y="5402340"/>
            <a:ext cx="5019040" cy="103632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Paste</a:t>
            </a:r>
          </a:p>
        </p:txBody>
      </p:sp>
      <p:cxnSp>
        <p:nvCxnSpPr>
          <p:cNvPr id="19" name="Straight Arrow Connector 18">
            <a:extLst>
              <a:ext uri="{FF2B5EF4-FFF2-40B4-BE49-F238E27FC236}">
                <a16:creationId xmlns:a16="http://schemas.microsoft.com/office/drawing/2014/main" id="{077F3159-6FBC-4265-B441-01F53127707A}"/>
              </a:ext>
            </a:extLst>
          </p:cNvPr>
          <p:cNvCxnSpPr>
            <a:cxnSpLocks/>
          </p:cNvCxnSpPr>
          <p:nvPr/>
        </p:nvCxnSpPr>
        <p:spPr>
          <a:xfrm>
            <a:off x="3423920" y="1379696"/>
            <a:ext cx="863600" cy="47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DC5B7BC-F512-48CD-BC5D-D2F9FF0EE176}"/>
              </a:ext>
            </a:extLst>
          </p:cNvPr>
          <p:cNvCxnSpPr/>
          <p:nvPr/>
        </p:nvCxnSpPr>
        <p:spPr>
          <a:xfrm flipH="1">
            <a:off x="8625840" y="1379696"/>
            <a:ext cx="680720" cy="38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A60D88-DBD5-4834-B9AF-FF66214FA9BE}"/>
              </a:ext>
            </a:extLst>
          </p:cNvPr>
          <p:cNvCxnSpPr/>
          <p:nvPr/>
        </p:nvCxnSpPr>
        <p:spPr>
          <a:xfrm>
            <a:off x="3423920" y="1379696"/>
            <a:ext cx="81280" cy="158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6F40C64-961F-4CFC-80E7-C13660031489}"/>
              </a:ext>
            </a:extLst>
          </p:cNvPr>
          <p:cNvCxnSpPr>
            <a:stCxn id="5" idx="2"/>
          </p:cNvCxnSpPr>
          <p:nvPr/>
        </p:nvCxnSpPr>
        <p:spPr>
          <a:xfrm>
            <a:off x="9484360" y="1289368"/>
            <a:ext cx="86360" cy="167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15490A6F-CD9E-40D6-8A9C-BDBF214AF62A}"/>
              </a:ext>
            </a:extLst>
          </p:cNvPr>
          <p:cNvCxnSpPr>
            <a:cxnSpLocks/>
          </p:cNvCxnSpPr>
          <p:nvPr/>
        </p:nvCxnSpPr>
        <p:spPr>
          <a:xfrm rot="16200000" flipH="1">
            <a:off x="1164710" y="2112168"/>
            <a:ext cx="3410980" cy="18796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E3545C5-A3B6-4246-93AA-8618A0EE8248}"/>
              </a:ext>
            </a:extLst>
          </p:cNvPr>
          <p:cNvCxnSpPr>
            <a:cxnSpLocks/>
          </p:cNvCxnSpPr>
          <p:nvPr/>
        </p:nvCxnSpPr>
        <p:spPr>
          <a:xfrm rot="5400000">
            <a:off x="7918015" y="2378312"/>
            <a:ext cx="3320652" cy="143764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A0EAA485-A061-42EC-A929-08F94DFCA1CC}"/>
              </a:ext>
            </a:extLst>
          </p:cNvPr>
          <p:cNvCxnSpPr>
            <a:endCxn id="14" idx="1"/>
          </p:cNvCxnSpPr>
          <p:nvPr/>
        </p:nvCxnSpPr>
        <p:spPr>
          <a:xfrm rot="16200000" flipH="1">
            <a:off x="554078" y="2664578"/>
            <a:ext cx="4540804" cy="197104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6E584BC4-045C-4963-8CF4-AD1995C113C8}"/>
              </a:ext>
            </a:extLst>
          </p:cNvPr>
          <p:cNvCxnSpPr>
            <a:endCxn id="14" idx="3"/>
          </p:cNvCxnSpPr>
          <p:nvPr/>
        </p:nvCxnSpPr>
        <p:spPr>
          <a:xfrm rot="5400000">
            <a:off x="7329428" y="2846088"/>
            <a:ext cx="4574024" cy="15748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382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p>
          <a:p>
            <a:pPr algn="just" defTabSz="342900">
              <a:lnSpc>
                <a:spcPct val="150000"/>
              </a:lnSpc>
            </a:pPr>
            <a:r>
              <a:rPr lang="vi-VN" sz="2000" dirty="0">
                <a:latin typeface="UTM Avo" panose="02040603050506020204" pitchFamily="18" charset="0"/>
                <a:cs typeface="Times New Roman" panose="02020603050405020304" pitchFamily="18" charset="0"/>
              </a:rPr>
              <a:t>a) Những từ nào lặp lại nhiều lần? Em dùng cách nào để không phải gõ lại những từ này? </a:t>
            </a:r>
            <a:r>
              <a:rPr lang="vi-VN" sz="2000" dirty="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a:solidFill>
                  <a:srgbClr val="C00000"/>
                </a:solidFill>
                <a:latin typeface="UTM Avo" panose="02040603050506020204" pitchFamily="18" charset="0"/>
                <a:cs typeface="Times New Roman" panose="02020603050405020304" pitchFamily="18" charset="0"/>
              </a:rPr>
              <a:t>Copy, Paste</a:t>
            </a:r>
            <a:r>
              <a:rPr lang="vi-VN" sz="2000" dirty="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a:latin typeface="UTM Avo" panose="02040603050506020204" pitchFamily="18" charset="0"/>
                <a:cs typeface="Times New Roman" panose="02020603050405020304" pitchFamily="18" charset="0"/>
              </a:rPr>
              <a:t>b) Hãy gõ những khổ thơ trên vào phần mềm soạn thảo văn bản.</a:t>
            </a:r>
          </a:p>
          <a:p>
            <a:pPr algn="just" defTabSz="342900">
              <a:lnSpc>
                <a:spcPct val="150000"/>
              </a:lnSpc>
            </a:pPr>
            <a:r>
              <a:rPr lang="vi-VN" sz="2000" dirty="0">
                <a:latin typeface="UTM Avo" panose="02040603050506020204" pitchFamily="18" charset="0"/>
                <a:cs typeface="Times New Roman" panose="02020603050405020304" pitchFamily="18" charset="0"/>
              </a:rPr>
              <a:t>c) Hãy chèn hình ảnh minh hoạ cho bài thơ.</a:t>
            </a:r>
          </a:p>
          <a:p>
            <a:pPr algn="just" defTabSz="342900">
              <a:lnSpc>
                <a:spcPct val="150000"/>
              </a:lnSpc>
            </a:pPr>
            <a:r>
              <a:rPr lang="vi-VN" sz="2000" dirty="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iết kế chưa có tên (2)">
            <a:hlinkClick r:id="" action="ppaction://media"/>
            <a:extLst>
              <a:ext uri="{FF2B5EF4-FFF2-40B4-BE49-F238E27FC236}">
                <a16:creationId xmlns:a16="http://schemas.microsoft.com/office/drawing/2014/main" id="{CCD99F6E-9FD2-463E-9B07-0A1B90AAC12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515957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86471B68-F060-44AF-BD9D-7D5A796560FE}"/>
              </a:ext>
            </a:extLst>
          </p:cNvPr>
          <p:cNvSpPr/>
          <p:nvPr/>
        </p:nvSpPr>
        <p:spPr>
          <a:xfrm>
            <a:off x="3188407" y="1522290"/>
            <a:ext cx="6555033" cy="3019229"/>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5FDFABA-4B7F-494F-A2ED-50B3A351AC2D}"/>
              </a:ext>
            </a:extLst>
          </p:cNvPr>
          <p:cNvSpPr/>
          <p:nvPr/>
        </p:nvSpPr>
        <p:spPr>
          <a:xfrm>
            <a:off x="2783840" y="1622933"/>
            <a:ext cx="7335520" cy="2610843"/>
          </a:xfrm>
          <a:prstGeom prst="rect">
            <a:avLst/>
          </a:prstGeom>
        </p:spPr>
        <p:txBody>
          <a:bodyPr wrap="square">
            <a:spAutoFit/>
          </a:bodyPr>
          <a:lstStyle/>
          <a:p>
            <a:pPr algn="ctr" defTabSz="342900">
              <a:lnSpc>
                <a:spcPct val="150000"/>
              </a:lnSpc>
            </a:pPr>
            <a:r>
              <a:rPr lang="en-US" sz="2800" dirty="0">
                <a:latin typeface="UTM Avo" panose="02040603050506020204" pitchFamily="18" charset="0"/>
                <a:cs typeface="Times New Roman" panose="02020603050405020304" pitchFamily="18" charset="0"/>
              </a:rPr>
              <a:t>Theo </a:t>
            </a:r>
            <a:r>
              <a:rPr lang="en-US" sz="2800" dirty="0" err="1">
                <a:latin typeface="UTM Avo" panose="02040603050506020204" pitchFamily="18" charset="0"/>
                <a:cs typeface="Times New Roman" panose="02020603050405020304" pitchFamily="18" charset="0"/>
              </a:rPr>
              <a:t>em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trong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mềm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soạn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thảo</a:t>
            </a:r>
            <a:endParaRPr lang="en-US" sz="2800" dirty="0">
              <a:latin typeface="UTM Avo" panose="02040603050506020204" pitchFamily="18" charset="0"/>
              <a:cs typeface="Times New Roman" panose="02020603050405020304" pitchFamily="18" charset="0"/>
            </a:endParaRPr>
          </a:p>
          <a:p>
            <a:pPr algn="ctr" defTabSz="342900">
              <a:lnSpc>
                <a:spcPct val="150000"/>
              </a:lnSpc>
            </a:pPr>
            <a:r>
              <a:rPr lang="en-US" sz="2800" dirty="0" err="1">
                <a:latin typeface="UTM Avo" panose="02040603050506020204" pitchFamily="18" charset="0"/>
                <a:cs typeface="Times New Roman" panose="02020603050405020304" pitchFamily="18" charset="0"/>
              </a:rPr>
              <a:t>văn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bản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cách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để</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soạn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thảo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các</a:t>
            </a:r>
            <a:endParaRPr lang="en-US" sz="2800" dirty="0">
              <a:latin typeface="UTM Avo" panose="02040603050506020204" pitchFamily="18" charset="0"/>
              <a:cs typeface="Times New Roman" panose="02020603050405020304" pitchFamily="18" charset="0"/>
            </a:endParaRPr>
          </a:p>
          <a:p>
            <a:pPr algn="ctr" defTabSz="342900">
              <a:lnSpc>
                <a:spcPct val="150000"/>
              </a:lnSpc>
            </a:pPr>
            <a:r>
              <a:rPr lang="en-US" sz="2800" dirty="0" err="1">
                <a:latin typeface="UTM Avo" panose="02040603050506020204" pitchFamily="18" charset="0"/>
                <a:cs typeface="Times New Roman" panose="02020603050405020304" pitchFamily="18" charset="0"/>
              </a:rPr>
              <a:t>phần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văn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bản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giống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nhau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không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phải</a:t>
            </a:r>
            <a:endParaRPr lang="en-US" sz="2800" dirty="0">
              <a:latin typeface="UTM Avo" panose="02040603050506020204" pitchFamily="18" charset="0"/>
              <a:cs typeface="Times New Roman" panose="02020603050405020304" pitchFamily="18" charset="0"/>
            </a:endParaRPr>
          </a:p>
          <a:p>
            <a:pPr algn="ctr" defTabSz="342900">
              <a:lnSpc>
                <a:spcPct val="150000"/>
              </a:lnSpc>
            </a:pPr>
            <a:r>
              <a:rPr lang="en-US" sz="2800" dirty="0" err="1">
                <a:latin typeface="UTM Avo" panose="02040603050506020204" pitchFamily="18" charset="0"/>
                <a:cs typeface="Times New Roman" panose="02020603050405020304" pitchFamily="18" charset="0"/>
              </a:rPr>
              <a:t>gõ</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nhiều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lần</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96163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lại, em chỉ cần gõ một lần rồi sao chép để có những phần giống nhau mà không 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em có 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di chuyển 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a:p>
              <a:endParaRPr lang="vi-VN" dirty="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a:latin typeface="UTM Avo" panose="02040603050506020204" pitchFamily="18" charset="0"/>
                  <a:cs typeface="Times New Roman" panose="02020603050405020304" pitchFamily="18" charset="0"/>
                </a:rPr>
                <a:t>Hình 45</a:t>
              </a:r>
              <a:r>
                <a:rPr lang="vi-VN" sz="2000" dirty="0">
                  <a:latin typeface="UTM Avo" panose="02040603050506020204" pitchFamily="18" charset="0"/>
                  <a:cs typeface="Times New Roman" panose="02020603050405020304" pitchFamily="18" charset="0"/>
                </a:rPr>
                <a:t>. </a:t>
              </a:r>
              <a:r>
                <a:rPr lang="vi-VN" sz="2000" i="1" dirty="0">
                  <a:latin typeface="UTM Avo" panose="02040603050506020204" pitchFamily="18" charset="0"/>
                  <a:cs typeface="Times New Roman" panose="02020603050405020304" pitchFamily="18" charset="0"/>
                </a:rPr>
                <a:t>Di chuyển văn bản đến vị trí mới</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phần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thêm hình để văn bản sinh động và hấp dẫn hơn.</a:t>
              </a: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688993"/>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a:solidFill>
                            <a:schemeClr val="tx1"/>
                          </a:solidFill>
                          <a:latin typeface="UTM Avo" panose="02040603050506020204"/>
                        </a:rPr>
                        <a:t>A</a:t>
                      </a:r>
                      <a:endParaRPr lang="en-US" sz="2400" dirty="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a:latin typeface="UTM Avo" panose="02040603050506020204"/>
                        </a:rPr>
                        <a:t>1. Sao chép</a:t>
                      </a:r>
                      <a:endParaRPr lang="en-US" sz="2000" dirty="0">
                        <a:latin typeface="UTM Avo" panose="02040603050506020204"/>
                      </a:endParaRPr>
                    </a:p>
                  </a:txBody>
                  <a:tcPr/>
                </a:tc>
                <a:tc>
                  <a:txBody>
                    <a:bodyPr/>
                    <a:lstStyle/>
                    <a:p>
                      <a:r>
                        <a:rPr lang="en-US" sz="2000" dirty="0">
                          <a:latin typeface="UTM Avo" panose="02040603050506020204"/>
                        </a:rPr>
                        <a:t>a) Minh </a:t>
                      </a:r>
                      <a:r>
                        <a:rPr lang="en-US" sz="2000" dirty="0" err="1">
                          <a:latin typeface="UTM Avo" panose="02040603050506020204"/>
                        </a:rPr>
                        <a:t>hoạ</a:t>
                      </a:r>
                      <a:r>
                        <a:rPr lang="en-US" sz="2000" dirty="0">
                          <a:latin typeface="UTM Avo" panose="02040603050506020204"/>
                        </a:rPr>
                        <a:t> </a:t>
                      </a:r>
                      <a:r>
                        <a:rPr lang="en-US" sz="2000" dirty="0" err="1">
                          <a:latin typeface="UTM Avo" panose="02040603050506020204"/>
                        </a:rPr>
                        <a:t>cho</a:t>
                      </a:r>
                      <a:r>
                        <a:rPr lang="en-US" sz="2000" dirty="0">
                          <a:latin typeface="UTM Avo" panose="02040603050506020204"/>
                        </a:rPr>
                        <a:t> </a:t>
                      </a:r>
                      <a:r>
                        <a:rPr lang="en-US" sz="2000" dirty="0" err="1">
                          <a:latin typeface="UTM Avo" panose="02040603050506020204"/>
                        </a:rPr>
                        <a:t>nội</a:t>
                      </a:r>
                      <a:r>
                        <a:rPr lang="en-US" sz="2000" dirty="0">
                          <a:latin typeface="UTM Avo" panose="02040603050506020204"/>
                        </a:rPr>
                        <a:t> dung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sinh</a:t>
                      </a:r>
                      <a:r>
                        <a:rPr lang="en-US" sz="2000" dirty="0">
                          <a:latin typeface="UTM Avo" panose="02040603050506020204"/>
                        </a:rPr>
                        <a:t> </a:t>
                      </a:r>
                      <a:r>
                        <a:rPr lang="en-US" sz="2000" dirty="0" err="1">
                          <a:latin typeface="UTM Avo" panose="02040603050506020204"/>
                        </a:rPr>
                        <a:t>động</a:t>
                      </a:r>
                      <a:r>
                        <a:rPr lang="en-US" sz="2000" dirty="0">
                          <a:latin typeface="UTM Avo" panose="02040603050506020204"/>
                        </a:rPr>
                        <a:t> </a:t>
                      </a:r>
                      <a:r>
                        <a:rPr lang="en-US" sz="2000" dirty="0" err="1">
                          <a:latin typeface="UTM Avo" panose="02040603050506020204"/>
                        </a:rPr>
                        <a:t>và</a:t>
                      </a:r>
                      <a:endParaRPr lang="en-US" sz="2000" dirty="0">
                        <a:latin typeface="UTM Avo" panose="02040603050506020204"/>
                      </a:endParaRPr>
                    </a:p>
                    <a:p>
                      <a:r>
                        <a:rPr lang="en-US" sz="2000" dirty="0" err="1">
                          <a:latin typeface="UTM Avo" panose="02040603050506020204"/>
                        </a:rPr>
                        <a:t>hấp</a:t>
                      </a:r>
                      <a:r>
                        <a:rPr lang="en-US" sz="2000" dirty="0">
                          <a:latin typeface="UTM Avo" panose="02040603050506020204"/>
                        </a:rPr>
                        <a:t> </a:t>
                      </a:r>
                      <a:r>
                        <a:rPr lang="en-US" sz="2000" dirty="0" err="1">
                          <a:latin typeface="UTM Avo" panose="02040603050506020204"/>
                        </a:rPr>
                        <a:t>dẫn</a:t>
                      </a:r>
                      <a:r>
                        <a:rPr lang="en-US" sz="2000" dirty="0">
                          <a:latin typeface="UTM Avo" panose="02040603050506020204"/>
                        </a:rPr>
                        <a:t>.</a:t>
                      </a:r>
                    </a:p>
                  </a:txBody>
                  <a:tcPr/>
                </a:tc>
                <a:extLst>
                  <a:ext uri="{0D108BD9-81ED-4DB2-BD59-A6C34878D82A}">
                    <a16:rowId xmlns:a16="http://schemas.microsoft.com/office/drawing/2014/main" val="971324891"/>
                  </a:ext>
                </a:extLst>
              </a:tr>
              <a:tr h="662651">
                <a:tc>
                  <a:txBody>
                    <a:bodyPr/>
                    <a:lstStyle/>
                    <a:p>
                      <a:r>
                        <a:rPr lang="vi-VN" sz="2000" dirty="0">
                          <a:latin typeface="UTM Avo" panose="02040603050506020204"/>
                        </a:rPr>
                        <a:t>2. Di chuyển</a:t>
                      </a:r>
                      <a:endParaRPr lang="en-US" sz="2000" dirty="0">
                        <a:latin typeface="UTM Avo" panose="02040603050506020204"/>
                      </a:endParaRPr>
                    </a:p>
                  </a:txBody>
                  <a:tcPr/>
                </a:tc>
                <a:tc>
                  <a:txBody>
                    <a:bodyPr/>
                    <a:lstStyle/>
                    <a:p>
                      <a:r>
                        <a:rPr lang="en-US" sz="2000" dirty="0">
                          <a:latin typeface="UTM Avo" panose="02040603050506020204"/>
                        </a:rPr>
                        <a:t>b) </a:t>
                      </a:r>
                      <a:r>
                        <a:rPr lang="en-US" sz="2000" dirty="0" err="1">
                          <a:latin typeface="UTM Avo" panose="02040603050506020204"/>
                        </a:rPr>
                        <a:t>Tạo</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ở </a:t>
                      </a:r>
                      <a:r>
                        <a:rPr lang="en-US" sz="2000" dirty="0" err="1">
                          <a:latin typeface="UTM Avo" panose="02040603050506020204"/>
                        </a:rPr>
                        <a:t>vị</a:t>
                      </a:r>
                      <a:r>
                        <a:rPr lang="en-US" sz="2000" dirty="0">
                          <a:latin typeface="UTM Avo" panose="02040603050506020204"/>
                        </a:rPr>
                        <a:t> </a:t>
                      </a:r>
                      <a:r>
                        <a:rPr lang="en-US" sz="2000" dirty="0" err="1">
                          <a:latin typeface="UTM Avo" panose="02040603050506020204"/>
                        </a:rPr>
                        <a:t>trí</a:t>
                      </a:r>
                      <a:r>
                        <a:rPr lang="en-US" sz="2000" dirty="0">
                          <a:latin typeface="UTM Avo" panose="02040603050506020204"/>
                        </a:rPr>
                        <a:t> </a:t>
                      </a:r>
                      <a:r>
                        <a:rPr lang="en-US" sz="2000" dirty="0" err="1">
                          <a:latin typeface="UTM Avo" panose="02040603050506020204"/>
                        </a:rPr>
                        <a:t>khác</a:t>
                      </a:r>
                      <a:r>
                        <a:rPr lang="en-US" sz="2000" dirty="0">
                          <a:latin typeface="UTM Avo" panose="02040603050506020204"/>
                        </a:rPr>
                        <a:t> </a:t>
                      </a:r>
                      <a:r>
                        <a:rPr lang="en-US" sz="2000" dirty="0" err="1">
                          <a:latin typeface="UTM Avo" panose="02040603050506020204"/>
                        </a:rPr>
                        <a:t>giống</a:t>
                      </a:r>
                      <a:r>
                        <a:rPr lang="en-US" sz="2000" dirty="0">
                          <a:latin typeface="UTM Avo" panose="02040603050506020204"/>
                        </a:rPr>
                        <a:t> </a:t>
                      </a:r>
                      <a:r>
                        <a:rPr lang="en-US" sz="2000" dirty="0" err="1">
                          <a:latin typeface="UTM Avo" panose="02040603050506020204"/>
                        </a:rPr>
                        <a:t>hệt</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đã</a:t>
                      </a:r>
                      <a:r>
                        <a:rPr lang="en-US" sz="2000" dirty="0">
                          <a:latin typeface="UTM Avo" panose="02040603050506020204"/>
                        </a:rPr>
                        <a:t> </a:t>
                      </a:r>
                      <a:r>
                        <a:rPr lang="en-US" sz="2000" dirty="0" err="1">
                          <a:latin typeface="UTM Avo" panose="02040603050506020204"/>
                        </a:rPr>
                        <a:t>chọn</a:t>
                      </a:r>
                      <a:r>
                        <a:rPr lang="en-US" sz="2000" dirty="0">
                          <a:latin typeface="UTM Avo" panose="02040603050506020204"/>
                        </a:rPr>
                        <a:t>.</a:t>
                      </a:r>
                    </a:p>
                  </a:txBody>
                  <a:tcPr/>
                </a:tc>
                <a:extLst>
                  <a:ext uri="{0D108BD9-81ED-4DB2-BD59-A6C34878D82A}">
                    <a16:rowId xmlns:a16="http://schemas.microsoft.com/office/drawing/2014/main" val="2063458132"/>
                  </a:ext>
                </a:extLst>
              </a:tr>
              <a:tr h="662651">
                <a:tc>
                  <a:txBody>
                    <a:bodyPr/>
                    <a:lstStyle/>
                    <a:p>
                      <a:r>
                        <a:rPr lang="vi-VN" sz="2000" dirty="0">
                          <a:latin typeface="UTM Avo" panose="02040603050506020204"/>
                        </a:rPr>
                        <a:t>3. Chèn hình ảnh</a:t>
                      </a:r>
                      <a:endParaRPr lang="en-US" sz="2000" dirty="0">
                        <a:latin typeface="UTM Avo" panose="02040603050506020204"/>
                      </a:endParaRPr>
                    </a:p>
                  </a:txBody>
                  <a:tcPr/>
                </a:tc>
                <a:tc>
                  <a:txBody>
                    <a:bodyPr/>
                    <a:lstStyle/>
                    <a:p>
                      <a:r>
                        <a:rPr lang="vi-VN" sz="2000" dirty="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a:t>
            </a: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a:solidFill>
                  <a:schemeClr val="accent6"/>
                </a:solidFill>
                <a:latin typeface="UTM Avo" panose="02040603050506020204" pitchFamily="18" charset="0"/>
                <a:cs typeface="Times New Roman" panose="02020603050405020304" pitchFamily="18" charset="0"/>
              </a:rPr>
              <a:t>NHIỆM VỤ</a:t>
            </a:r>
          </a:p>
          <a:p>
            <a:pPr defTabSz="342900">
              <a:lnSpc>
                <a:spcPct val="150000"/>
              </a:lnSpc>
            </a:pPr>
            <a:r>
              <a:rPr lang="vi-VN" sz="2000" dirty="0">
                <a:latin typeface="UTM Avo" panose="02040603050506020204" pitchFamily="18" charset="0"/>
                <a:cs typeface="Times New Roman" panose="02020603050405020304" pitchFamily="18" charset="0"/>
              </a:rPr>
              <a:t>Em thực hiện các yêu cầu sau:</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a:solidFill>
                    <a:schemeClr val="accent6"/>
                  </a:solidFill>
                  <a:latin typeface="SVN-Androgyne" panose="02040603050506020204" pitchFamily="18" charset="0"/>
                  <a:cs typeface="Times New Roman" panose="02020603050405020304" pitchFamily="18" charset="0"/>
                </a:rPr>
                <a:t>Em thực hiện các yêu cầu sau:</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dirty="0">
                <a:latin typeface="UTM Avo" panose="02040603050506020204" pitchFamily="18" charset="0"/>
                <a:cs typeface="Times New Roman" panose="02020603050405020304" pitchFamily="18" charset="0"/>
              </a:rPr>
              <a:t>Hình 45. a) Mở tệp </a:t>
            </a:r>
            <a:r>
              <a:rPr lang="vi-VN" sz="2000" dirty="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a:latin typeface="UTM Avo" panose="02040603050506020204" pitchFamily="18" charset="0"/>
                <a:cs typeface="Times New Roman" panose="02020603050405020304" pitchFamily="18" charset="0"/>
              </a:rPr>
              <a:t>Bước 1: Khởi động phần mềm soạn thảo văn bản Word.</a:t>
            </a:r>
          </a:p>
          <a:p>
            <a:pPr algn="just" defTabSz="342900">
              <a:lnSpc>
                <a:spcPct val="150000"/>
              </a:lnSpc>
            </a:pPr>
            <a:r>
              <a:rPr lang="vi-VN" sz="2000" dirty="0">
                <a:latin typeface="UTM Avo" panose="02040603050506020204" pitchFamily="18" charset="0"/>
                <a:cs typeface="Times New Roman" panose="02020603050405020304" pitchFamily="18" charset="0"/>
              </a:rPr>
              <a:t>Bước 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a:latin typeface="UTM Avo" panose="02040603050506020204" pitchFamily="18" charset="0"/>
                <a:cs typeface="Times New Roman" panose="02020603050405020304" pitchFamily="18" charset="0"/>
              </a:rPr>
              <a:t>Chọn thư mục chứa 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8093</TotalTime>
  <Words>1184</Words>
  <Application>Microsoft Office PowerPoint</Application>
  <PresentationFormat>Widescreen</PresentationFormat>
  <Paragraphs>105</Paragraphs>
  <Slides>16</Slides>
  <Notes>2</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等线</vt:lpstr>
      <vt:lpstr>微软雅黑</vt:lpstr>
      <vt:lpstr>Arial</vt:lpstr>
      <vt:lpstr>Calibri</vt:lpstr>
      <vt:lpstr>iCiel Cadena</vt:lpstr>
      <vt:lpstr>Segoe Print</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Latitude 5300</cp:lastModifiedBy>
  <cp:revision>218</cp:revision>
  <dcterms:created xsi:type="dcterms:W3CDTF">2021-11-14T08:33:55Z</dcterms:created>
  <dcterms:modified xsi:type="dcterms:W3CDTF">2026-01-30T09:06:42Z</dcterms:modified>
</cp:coreProperties>
</file>