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83" r:id="rId2"/>
    <p:sldId id="2991" r:id="rId3"/>
    <p:sldId id="2987" r:id="rId4"/>
    <p:sldId id="2980" r:id="rId5"/>
    <p:sldId id="2983" r:id="rId6"/>
    <p:sldId id="2982" r:id="rId7"/>
    <p:sldId id="2989" r:id="rId8"/>
    <p:sldId id="2985" r:id="rId9"/>
    <p:sldId id="2988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itude 5300" initials="L5" lastIdx="1" clrIdx="0">
    <p:extLst>
      <p:ext uri="{19B8F6BF-5375-455C-9EA6-DF929625EA0E}">
        <p15:presenceInfo xmlns:p15="http://schemas.microsoft.com/office/powerpoint/2012/main" userId="Latitude 530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5A3049"/>
    <a:srgbClr val="5B2F56"/>
    <a:srgbClr val="FF6600"/>
    <a:srgbClr val="FF3399"/>
    <a:srgbClr val="FFFFFF"/>
    <a:srgbClr val="0000FF"/>
    <a:srgbClr val="3DC3EC"/>
    <a:srgbClr val="F3E8CC"/>
    <a:srgbClr val="F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0" autoAdjust="0"/>
    <p:restoredTop sz="95262" autoAdjust="0"/>
  </p:normalViewPr>
  <p:slideViewPr>
    <p:cSldViewPr snapToGrid="0">
      <p:cViewPr varScale="1">
        <p:scale>
          <a:sx n="63" d="100"/>
          <a:sy n="63" d="100"/>
        </p:scale>
        <p:origin x="66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share/4a9b0b95261d" TargetMode="External"/><Relationship Id="rId2" Type="http://schemas.openxmlformats.org/officeDocument/2006/relationships/hyperlink" Target="https://gemini.google.com/app/ed1c63637e45f53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0" y="708606"/>
            <a:ext cx="7315200" cy="1556143"/>
            <a:chOff x="0" y="203298"/>
            <a:chExt cx="7315200" cy="1556143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329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6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5. ỨNG DỤNG TIN HỌC</a:t>
              </a:r>
              <a:endParaRPr lang="vi-VN" sz="36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39223" y="2016666"/>
            <a:ext cx="7804993" cy="1940925"/>
            <a:chOff x="1114157" y="1433245"/>
            <a:chExt cx="7804993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15150" y="1832766"/>
              <a:ext cx="6441440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656456" y="1759777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454121" y="2044054"/>
              <a:ext cx="1314978" cy="98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2819190" y="1919188"/>
              <a:ext cx="6099960" cy="75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CHỈNH SỬA VĂN BẢN</a:t>
              </a:r>
              <a:r>
                <a:rPr lang="en-US" sz="3200" b="1" dirty="0">
                  <a:solidFill>
                    <a:srgbClr val="F93265"/>
                  </a:solidFill>
                  <a:latin typeface="SVN-Androgyne"/>
                  <a:cs typeface="Times New Roman" panose="02020603050405020304" pitchFamily="18" charset="0"/>
                </a:rPr>
                <a:t> ( TIẾT 2)</a:t>
              </a:r>
              <a:endParaRPr lang="vi-VN" sz="3200" b="1" dirty="0">
                <a:solidFill>
                  <a:srgbClr val="F93265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451413" y="457578"/>
            <a:ext cx="3682048" cy="1107864"/>
            <a:chOff x="451413" y="457578"/>
            <a:chExt cx="3682048" cy="11078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413" y="457578"/>
              <a:ext cx="1200782" cy="110786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3047003-BDC1-441F-A0E1-7728E4169670}"/>
              </a:ext>
            </a:extLst>
          </p:cNvPr>
          <p:cNvSpPr/>
          <p:nvPr/>
        </p:nvSpPr>
        <p:spPr>
          <a:xfrm>
            <a:off x="1652195" y="1425059"/>
            <a:ext cx="9751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mở lại tệp đã lưu ở phần Vận dụng Bài 10 và chèn thêm hình ảnh phù hợp vào văn bản. Lưu lại tệp văn bản với tên mới.</a:t>
            </a:r>
          </a:p>
        </p:txBody>
      </p: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F369F1F4-4247-42F6-96A7-85BC8D08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50" y="2569474"/>
            <a:ext cx="2975264" cy="2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1488D18A-F60B-4169-BB39-26B016AB7CDB}"/>
              </a:ext>
            </a:extLst>
          </p:cNvPr>
          <p:cNvSpPr txBox="1"/>
          <p:nvPr/>
        </p:nvSpPr>
        <p:spPr>
          <a:xfrm>
            <a:off x="2631440" y="1341120"/>
            <a:ext cx="4500880" cy="369332"/>
          </a:xfrm>
          <a:prstGeom prst="rect">
            <a:avLst/>
          </a:prstGeom>
          <a:solidFill>
            <a:srgbClr val="0998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 </a:t>
            </a:r>
            <a:r>
              <a:rPr lang="en-US" dirty="0">
                <a:hlinkClick r:id="rId3"/>
              </a:rPr>
              <a:t>NHANH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49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9CEAD2-7F67-44D0-8C05-C025C33F2B9E}"/>
              </a:ext>
            </a:extLst>
          </p:cNvPr>
          <p:cNvSpPr/>
          <p:nvPr/>
        </p:nvSpPr>
        <p:spPr>
          <a:xfrm>
            <a:off x="806536" y="227870"/>
            <a:ext cx="8211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419090-F6A5-4CB7-B53F-B6F3CF638C8B}"/>
              </a:ext>
            </a:extLst>
          </p:cNvPr>
          <p:cNvGrpSpPr/>
          <p:nvPr/>
        </p:nvGrpSpPr>
        <p:grpSpPr>
          <a:xfrm>
            <a:off x="422517" y="966534"/>
            <a:ext cx="10962947" cy="4093146"/>
            <a:chOff x="444208" y="585519"/>
            <a:chExt cx="10962947" cy="40931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56ABBF-CF4C-41C5-86A4-5328F69D3141}"/>
                </a:ext>
              </a:extLst>
            </p:cNvPr>
            <p:cNvSpPr/>
            <p:nvPr/>
          </p:nvSpPr>
          <p:spPr>
            <a:xfrm>
              <a:off x="713190" y="620650"/>
              <a:ext cx="10693965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NHIỆM V</a:t>
              </a:r>
              <a:r>
                <a:rPr lang="en-US" sz="2800" b="1" dirty="0">
                  <a:solidFill>
                    <a:schemeClr val="accent6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Ụ: </a:t>
              </a:r>
              <a:r>
                <a:rPr lang="vi-VN" sz="2800" b="1" dirty="0">
                  <a:solidFill>
                    <a:schemeClr val="accent6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Em thực hiện các yêu cầu sau: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562F5E-52AF-452C-AB24-DDBCEBB8E33E}"/>
                </a:ext>
              </a:extLst>
            </p:cNvPr>
            <p:cNvSpPr/>
            <p:nvPr/>
          </p:nvSpPr>
          <p:spPr>
            <a:xfrm>
              <a:off x="444208" y="585519"/>
              <a:ext cx="10962947" cy="4093146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985E57-7231-4D48-A31F-D9B6D7066BE2}"/>
                </a:ext>
              </a:extLst>
            </p:cNvPr>
            <p:cNvSpPr/>
            <p:nvPr/>
          </p:nvSpPr>
          <p:spPr>
            <a:xfrm>
              <a:off x="713190" y="1377633"/>
              <a:ext cx="10425193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Mở tệp </a:t>
              </a:r>
              <a:r>
                <a:rPr lang="vi-VN" sz="2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Bai1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thư mục tên của em đã tạo ở phần Luyện tập của Bài 10.</a:t>
              </a:r>
            </a:p>
            <a:p>
              <a:pPr defTabSz="342900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Sao chép văn bản, gõ thêm câu thơ, di chuyển văn bản để được kết quả</a:t>
              </a:r>
            </a:p>
            <a:p>
              <a:pPr defTabSz="342900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minh hoạ trong Hình 43.</a:t>
              </a:r>
            </a:p>
            <a:p>
              <a:pPr defTabSz="342900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Chèn hình ảnh phù hợp vào văn bản. Lưu tệp với tên mới là </a:t>
              </a:r>
              <a:r>
                <a:rPr lang="vi-VN" sz="28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Bai2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DAD61-1AEC-4619-8343-9F19A8621F4D}"/>
              </a:ext>
            </a:extLst>
          </p:cNvPr>
          <p:cNvSpPr/>
          <p:nvPr/>
        </p:nvSpPr>
        <p:spPr>
          <a:xfrm>
            <a:off x="692930" y="437564"/>
            <a:ext cx="10806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vi-VN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  <a:p>
            <a:pPr algn="just" defTabSz="34290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45. a) Mở tệp </a:t>
            </a: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</a:t>
            </a:r>
          </a:p>
          <a:p>
            <a:pPr algn="just" defTabSz="34290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Khởi động phần mềm soạn thảo văn bản Word.</a:t>
            </a:r>
          </a:p>
          <a:p>
            <a:pPr algn="just" defTabSz="342900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lệnh Open trong bảng chọn File. Cửa sổ Open mở ra. Thực hiện lần lượt các thao tác tương tự như sau để mở tệp </a:t>
            </a: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B25E74-DCB3-435D-BCB0-E686C8C2E4AE}"/>
              </a:ext>
            </a:extLst>
          </p:cNvPr>
          <p:cNvGrpSpPr/>
          <p:nvPr/>
        </p:nvGrpSpPr>
        <p:grpSpPr>
          <a:xfrm>
            <a:off x="692930" y="2550160"/>
            <a:ext cx="10581450" cy="3870276"/>
            <a:chOff x="852793" y="531368"/>
            <a:chExt cx="10581450" cy="43828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A21270-4A2B-4ACC-A438-74B87BB5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1918" y="531368"/>
              <a:ext cx="6125881" cy="32434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A366DE-9159-49DC-927A-28375622619B}"/>
                </a:ext>
              </a:extLst>
            </p:cNvPr>
            <p:cNvSpPr/>
            <p:nvPr/>
          </p:nvSpPr>
          <p:spPr>
            <a:xfrm>
              <a:off x="852793" y="747720"/>
              <a:ext cx="265551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defTabSz="342900">
                <a:lnSpc>
                  <a:spcPct val="150000"/>
                </a:lnSpc>
                <a:buAutoNum type="arabicPeriod"/>
              </a:pP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thư mục chứa tệp văn bản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AC74746-2AD7-46AB-97D4-524F5A3518B1}"/>
                </a:ext>
              </a:extLst>
            </p:cNvPr>
            <p:cNvCxnSpPr/>
            <p:nvPr/>
          </p:nvCxnSpPr>
          <p:spPr>
            <a:xfrm flipV="1">
              <a:off x="3303037" y="747720"/>
              <a:ext cx="2873828" cy="41860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74BE39-A788-4610-8DDC-E87157146496}"/>
                </a:ext>
              </a:extLst>
            </p:cNvPr>
            <p:cNvSpPr/>
            <p:nvPr/>
          </p:nvSpPr>
          <p:spPr>
            <a:xfrm>
              <a:off x="8778726" y="3953391"/>
              <a:ext cx="2655517" cy="960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3. Nháy chuột vào nút lệnh Open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AC9BAF-6795-492C-B72B-142D4CC1170D}"/>
                </a:ext>
              </a:extLst>
            </p:cNvPr>
            <p:cNvSpPr/>
            <p:nvPr/>
          </p:nvSpPr>
          <p:spPr>
            <a:xfrm>
              <a:off x="1708099" y="2559818"/>
              <a:ext cx="2655517" cy="499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Chọn tệp văn bản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712BB1-4174-41B7-A4AA-D40DABA82F59}"/>
                </a:ext>
              </a:extLst>
            </p:cNvPr>
            <p:cNvCxnSpPr/>
            <p:nvPr/>
          </p:nvCxnSpPr>
          <p:spPr>
            <a:xfrm flipV="1">
              <a:off x="4061460" y="1166327"/>
              <a:ext cx="3116580" cy="172165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EF7341F-C385-4806-8E3A-04DC965708E5}"/>
                </a:ext>
              </a:extLst>
            </p:cNvPr>
            <p:cNvCxnSpPr/>
            <p:nvPr/>
          </p:nvCxnSpPr>
          <p:spPr>
            <a:xfrm flipV="1">
              <a:off x="9824720" y="3653202"/>
              <a:ext cx="432730" cy="42427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2E8462-7F67-4101-B014-A43A2C61AF4C}"/>
                </a:ext>
              </a:extLst>
            </p:cNvPr>
            <p:cNvSpPr/>
            <p:nvPr/>
          </p:nvSpPr>
          <p:spPr>
            <a:xfrm>
              <a:off x="3303037" y="3825710"/>
              <a:ext cx="5939165" cy="50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Hình 46. </a:t>
              </a:r>
              <a:r>
                <a:rPr lang="vi-VN" sz="2000" i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Mở tệp văn bản đã có trên máy tính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8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332676" y="121556"/>
            <a:ext cx="98882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Sao chép văn bản, gõ thêm câu thơ, di chuyển văn bản </a:t>
            </a:r>
          </a:p>
          <a:p>
            <a:pPr defTabSz="342900">
              <a:lnSpc>
                <a:spcPct val="150000"/>
              </a:lnSpc>
            </a:pP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thực hiện các thao tác sau để sao chép câu </a:t>
            </a:r>
            <a:r>
              <a:rPr lang="vi-VN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 ...từ đâu đến?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khổ thơ thứ hai của bài thơ.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12DE27-2B3D-4890-9D08-4F6CAAB07DF6}"/>
              </a:ext>
            </a:extLst>
          </p:cNvPr>
          <p:cNvGrpSpPr/>
          <p:nvPr/>
        </p:nvGrpSpPr>
        <p:grpSpPr>
          <a:xfrm>
            <a:off x="989113" y="2377440"/>
            <a:ext cx="10623767" cy="4172497"/>
            <a:chOff x="989113" y="387614"/>
            <a:chExt cx="10937726" cy="6162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E8EC3-4329-4A2D-86CE-658CCD256AB0}"/>
                </a:ext>
              </a:extLst>
            </p:cNvPr>
            <p:cNvSpPr/>
            <p:nvPr/>
          </p:nvSpPr>
          <p:spPr>
            <a:xfrm>
              <a:off x="4217204" y="5995940"/>
              <a:ext cx="50588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Hình 47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. Sao chép phần văn bản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68D8A5-2733-4C3C-95EF-A0D85C8177BE}"/>
                </a:ext>
              </a:extLst>
            </p:cNvPr>
            <p:cNvSpPr/>
            <p:nvPr/>
          </p:nvSpPr>
          <p:spPr>
            <a:xfrm>
              <a:off x="6632346" y="387614"/>
              <a:ext cx="3589930" cy="458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dirty="0">
                  <a:latin typeface="UTM Avo" panose="02040603050506020204" pitchFamily="18" charset="0"/>
                  <a:cs typeface="Times New Roman" panose="02020603050405020304" pitchFamily="18" charset="0"/>
                </a:rPr>
                <a:t>4. Nháy chuột vào nút lệnh Paste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DCFD88-0C09-47E2-BCDF-9FD6717C5F2B}"/>
                </a:ext>
              </a:extLst>
            </p:cNvPr>
            <p:cNvSpPr/>
            <p:nvPr/>
          </p:nvSpPr>
          <p:spPr>
            <a:xfrm>
              <a:off x="1227993" y="3847324"/>
              <a:ext cx="450990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Chọn đoạn văn bản cần sao chép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68C6D1-FF39-4375-9EE5-D19E938A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113" y="621298"/>
              <a:ext cx="4794391" cy="3014980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365BD8-6EC8-4FE5-A8B4-25B9D2D41276}"/>
                </a:ext>
              </a:extLst>
            </p:cNvPr>
            <p:cNvCxnSpPr/>
            <p:nvPr/>
          </p:nvCxnSpPr>
          <p:spPr>
            <a:xfrm flipV="1">
              <a:off x="2418080" y="2389769"/>
              <a:ext cx="2101131" cy="143039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A70CBC-D959-438A-AFBE-5C725DF26D11}"/>
                </a:ext>
              </a:extLst>
            </p:cNvPr>
            <p:cNvCxnSpPr/>
            <p:nvPr/>
          </p:nvCxnSpPr>
          <p:spPr>
            <a:xfrm>
              <a:off x="989113" y="528320"/>
              <a:ext cx="374867" cy="58890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6558F9-B007-4770-922F-D88595EF6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1425" y="1078123"/>
              <a:ext cx="5545414" cy="3363447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9C6D92-71F6-44B6-AACF-08A2A04999EB}"/>
                </a:ext>
              </a:extLst>
            </p:cNvPr>
            <p:cNvGrpSpPr/>
            <p:nvPr/>
          </p:nvGrpSpPr>
          <p:grpSpPr>
            <a:xfrm>
              <a:off x="6010617" y="2592154"/>
              <a:ext cx="4025685" cy="3259476"/>
              <a:chOff x="9154132" y="2656699"/>
              <a:chExt cx="4025685" cy="325947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8251404-7C44-47D6-9FDD-E73675ABC664}"/>
                  </a:ext>
                </a:extLst>
              </p:cNvPr>
              <p:cNvSpPr/>
              <p:nvPr/>
            </p:nvSpPr>
            <p:spPr>
              <a:xfrm>
                <a:off x="9154132" y="2656699"/>
                <a:ext cx="2435972" cy="323846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05051A1-3F18-4138-9E58-A91826BC87B8}"/>
                  </a:ext>
                </a:extLst>
              </p:cNvPr>
              <p:cNvGrpSpPr/>
              <p:nvPr/>
            </p:nvGrpSpPr>
            <p:grpSpPr>
              <a:xfrm>
                <a:off x="9305186" y="2806239"/>
                <a:ext cx="3874631" cy="3109936"/>
                <a:chOff x="9303973" y="1938623"/>
                <a:chExt cx="3789029" cy="2501741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E7365736-89EC-4791-B233-A601EF38CA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303973" y="1938623"/>
                  <a:ext cx="2129726" cy="2083485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E8B67B5-E1A4-48D1-93D3-3E90B053AD49}"/>
                    </a:ext>
                  </a:extLst>
                </p:cNvPr>
                <p:cNvSpPr/>
                <p:nvPr/>
              </p:nvSpPr>
              <p:spPr>
                <a:xfrm>
                  <a:off x="9503072" y="3981841"/>
                  <a:ext cx="3589930" cy="458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342900">
                    <a:lnSpc>
                      <a:spcPct val="150000"/>
                    </a:lnSpc>
                  </a:pPr>
                  <a:r>
                    <a:rPr lang="vi-VN" dirty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Kết quả sao chép</a:t>
                  </a:r>
                </a:p>
              </p:txBody>
            </p:sp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E86E3B-73D7-41B5-9847-74CFC2F4B51F}"/>
                </a:ext>
              </a:extLst>
            </p:cNvPr>
            <p:cNvSpPr/>
            <p:nvPr/>
          </p:nvSpPr>
          <p:spPr>
            <a:xfrm>
              <a:off x="9154132" y="5072610"/>
              <a:ext cx="27213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dirty="0">
                  <a:latin typeface="UTM Avo" panose="02040603050506020204" pitchFamily="18" charset="0"/>
                  <a:cs typeface="Times New Roman" panose="02020603050405020304" pitchFamily="18" charset="0"/>
                </a:rPr>
                <a:t>3. Đưa con trỏ soạn thảo đến vị trí cần sao chép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E2B4A5-6268-4CAC-9077-CABCEF1E03A7}"/>
                </a:ext>
              </a:extLst>
            </p:cNvPr>
            <p:cNvCxnSpPr/>
            <p:nvPr/>
          </p:nvCxnSpPr>
          <p:spPr>
            <a:xfrm flipV="1">
              <a:off x="9480400" y="4232819"/>
              <a:ext cx="579052" cy="88147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F9EB75-C9AB-4751-9841-FF4B55D89618}"/>
                </a:ext>
              </a:extLst>
            </p:cNvPr>
            <p:cNvCxnSpPr/>
            <p:nvPr/>
          </p:nvCxnSpPr>
          <p:spPr>
            <a:xfrm flipH="1">
              <a:off x="6539696" y="822774"/>
              <a:ext cx="688907" cy="77453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A4F9BEA-BA95-4ABE-B960-E051C868BFF8}"/>
              </a:ext>
            </a:extLst>
          </p:cNvPr>
          <p:cNvSpPr/>
          <p:nvPr/>
        </p:nvSpPr>
        <p:spPr>
          <a:xfrm>
            <a:off x="215437" y="2009444"/>
            <a:ext cx="35899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2. Nháy chuột vào nút lệnh Copy</a:t>
            </a:r>
          </a:p>
        </p:txBody>
      </p:sp>
    </p:spTree>
    <p:extLst>
      <p:ext uri="{BB962C8B-B14F-4D97-AF65-F5344CB8AC3E}">
        <p14:creationId xmlns:p14="http://schemas.microsoft.com/office/powerpoint/2010/main" val="19891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698649" y="317412"/>
            <a:ext cx="10864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Gõ tiếp ba dòng cuối của khổ thơ thứ hai.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Di chuyển cụm từ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(Theo Trần Đăng Khoa)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xuống cuối khổ thơ thứ hai. Thực hiện tương tự như bước 1, nhưng thay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Copy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 bằng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Cut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ở thao tác 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2DAE0-5437-4176-8EEE-A3523E844A19}"/>
              </a:ext>
            </a:extLst>
          </p:cNvPr>
          <p:cNvSpPr/>
          <p:nvPr/>
        </p:nvSpPr>
        <p:spPr>
          <a:xfrm>
            <a:off x="698649" y="1734368"/>
            <a:ext cx="7889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c) Chèn hình ảnh phù hợp vào văn bản và lưu tệp với tên mới là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Bai2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Đặt con trỏ soạn thảo vào vị trí cuối dòng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(Theo Trần Đăng Khoa)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và nhấn phím Enter..</a:t>
            </a:r>
            <a:endParaRPr lang="pt-BR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44" y="2935704"/>
            <a:ext cx="4021299" cy="3236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030" y="1335140"/>
            <a:ext cx="2295079" cy="52534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8918" y="3227459"/>
            <a:ext cx="5234169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Chọn nút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Picture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trong dải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Insert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Cửa sổ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InsertPicture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mở ra.Thực hiện thao tác sau để chèn ảnh minh hoạ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68917" y="4644415"/>
            <a:ext cx="5234169" cy="161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Kết quả văn bản được minh hoạ như Hình 49.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: Chọn lệnh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Save As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trong bảng chọn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File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Cửa sổ </a:t>
            </a: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Save As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xuất hiện, em thực hiện các thao tác sau để lưu với tên mới là </a:t>
            </a:r>
            <a:r>
              <a:rPr lang="vi-VN" sz="2000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Bai2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4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B996B-5074-4795-B8CF-C873F9318CF2}"/>
              </a:ext>
            </a:extLst>
          </p:cNvPr>
          <p:cNvSpPr/>
          <p:nvPr/>
        </p:nvSpPr>
        <p:spPr>
          <a:xfrm>
            <a:off x="1838960" y="419340"/>
            <a:ext cx="2834640" cy="9271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66756-B119-4A4F-814F-1FDB15BB414C}"/>
              </a:ext>
            </a:extLst>
          </p:cNvPr>
          <p:cNvSpPr/>
          <p:nvPr/>
        </p:nvSpPr>
        <p:spPr>
          <a:xfrm>
            <a:off x="8067040" y="373898"/>
            <a:ext cx="2834640" cy="9154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D48D663-D8A2-4796-874D-FCF4444C45F2}"/>
              </a:ext>
            </a:extLst>
          </p:cNvPr>
          <p:cNvSpPr/>
          <p:nvPr/>
        </p:nvSpPr>
        <p:spPr>
          <a:xfrm>
            <a:off x="4287520" y="1518642"/>
            <a:ext cx="4338320" cy="103632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EB4D77A-DD40-4975-8CCA-B192B416724A}"/>
              </a:ext>
            </a:extLst>
          </p:cNvPr>
          <p:cNvSpPr/>
          <p:nvPr/>
        </p:nvSpPr>
        <p:spPr>
          <a:xfrm>
            <a:off x="2458720" y="2962036"/>
            <a:ext cx="3241040" cy="103632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AAFDB5E9-B863-4A83-963B-7DFDD153934E}"/>
              </a:ext>
            </a:extLst>
          </p:cNvPr>
          <p:cNvSpPr/>
          <p:nvPr/>
        </p:nvSpPr>
        <p:spPr>
          <a:xfrm>
            <a:off x="6207760" y="2962036"/>
            <a:ext cx="3362960" cy="103632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D1006FAE-8914-4F52-B03F-95DB15406F28}"/>
              </a:ext>
            </a:extLst>
          </p:cNvPr>
          <p:cNvSpPr/>
          <p:nvPr/>
        </p:nvSpPr>
        <p:spPr>
          <a:xfrm>
            <a:off x="3810000" y="4182188"/>
            <a:ext cx="5019040" cy="103632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FA911A4-5643-42E3-9E24-4B94C4D3D6C0}"/>
              </a:ext>
            </a:extLst>
          </p:cNvPr>
          <p:cNvSpPr/>
          <p:nvPr/>
        </p:nvSpPr>
        <p:spPr>
          <a:xfrm>
            <a:off x="3810000" y="5402340"/>
            <a:ext cx="5019040" cy="103632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7F3159-6FBC-4265-B441-01F53127707A}"/>
              </a:ext>
            </a:extLst>
          </p:cNvPr>
          <p:cNvCxnSpPr>
            <a:cxnSpLocks/>
          </p:cNvCxnSpPr>
          <p:nvPr/>
        </p:nvCxnSpPr>
        <p:spPr>
          <a:xfrm>
            <a:off x="3423920" y="1379696"/>
            <a:ext cx="863600" cy="47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C5B7BC-F512-48CD-BC5D-D2F9FF0EE176}"/>
              </a:ext>
            </a:extLst>
          </p:cNvPr>
          <p:cNvCxnSpPr/>
          <p:nvPr/>
        </p:nvCxnSpPr>
        <p:spPr>
          <a:xfrm flipH="1">
            <a:off x="8625840" y="1379696"/>
            <a:ext cx="680720" cy="38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A60D88-DBD5-4834-B9AF-FF66214FA9BE}"/>
              </a:ext>
            </a:extLst>
          </p:cNvPr>
          <p:cNvCxnSpPr/>
          <p:nvPr/>
        </p:nvCxnSpPr>
        <p:spPr>
          <a:xfrm>
            <a:off x="3423920" y="1379696"/>
            <a:ext cx="81280" cy="158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F40C64-961F-4CFC-80E7-C13660031489}"/>
              </a:ext>
            </a:extLst>
          </p:cNvPr>
          <p:cNvCxnSpPr>
            <a:stCxn id="5" idx="2"/>
          </p:cNvCxnSpPr>
          <p:nvPr/>
        </p:nvCxnSpPr>
        <p:spPr>
          <a:xfrm>
            <a:off x="9484360" y="1289368"/>
            <a:ext cx="86360" cy="167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15490A6F-CD9E-40D6-8A9C-BDBF214AF6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64710" y="2112168"/>
            <a:ext cx="3410980" cy="18796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E3545C5-A3B6-4246-93AA-8618A0EE8248}"/>
              </a:ext>
            </a:extLst>
          </p:cNvPr>
          <p:cNvCxnSpPr>
            <a:cxnSpLocks/>
          </p:cNvCxnSpPr>
          <p:nvPr/>
        </p:nvCxnSpPr>
        <p:spPr>
          <a:xfrm rot="5400000">
            <a:off x="7918015" y="2378312"/>
            <a:ext cx="3320652" cy="14376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0EAA485-A061-42EC-A929-08F94DFCA1CC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554078" y="2664578"/>
            <a:ext cx="4540804" cy="19710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6E584BC4-045C-4963-8CF4-AD1995C113C8}"/>
              </a:ext>
            </a:extLst>
          </p:cNvPr>
          <p:cNvCxnSpPr>
            <a:endCxn id="14" idx="3"/>
          </p:cNvCxnSpPr>
          <p:nvPr/>
        </p:nvCxnSpPr>
        <p:spPr>
          <a:xfrm rot="5400000">
            <a:off x="7329428" y="2846088"/>
            <a:ext cx="4574024" cy="15748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B2AB6A-C448-44B7-AD25-BA1B268D61E4}"/>
              </a:ext>
            </a:extLst>
          </p:cNvPr>
          <p:cNvGrpSpPr/>
          <p:nvPr/>
        </p:nvGrpSpPr>
        <p:grpSpPr>
          <a:xfrm>
            <a:off x="371924" y="467376"/>
            <a:ext cx="3660872" cy="1014929"/>
            <a:chOff x="371924" y="467376"/>
            <a:chExt cx="3660872" cy="10149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C48B3D-BB5C-4C78-998C-7136AD938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C2C465-FF9B-4667-A170-E54C3E646ACE}"/>
                </a:ext>
              </a:extLst>
            </p:cNvPr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395" y="1918657"/>
            <a:ext cx="8298878" cy="331424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1652195" y="1201305"/>
            <a:ext cx="10864460" cy="49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Em hãy ghép mỗi biểu tượng ở cột A với ý nghĩa của chúng ở cột B cho phù hợp.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45489" y="3009418"/>
            <a:ext cx="1423686" cy="10185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64466" y="2650603"/>
            <a:ext cx="1496201" cy="236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45489" y="3437681"/>
            <a:ext cx="1423686" cy="12732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45489" y="4317357"/>
            <a:ext cx="1415178" cy="35997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58371530-B102-407C-82CD-75EF8CC99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7" y="5014728"/>
            <a:ext cx="1843272" cy="18432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5F49C9A-AC8D-425D-A924-C40644073EA6}"/>
              </a:ext>
            </a:extLst>
          </p:cNvPr>
          <p:cNvSpPr/>
          <p:nvPr/>
        </p:nvSpPr>
        <p:spPr>
          <a:xfrm>
            <a:off x="483152" y="756236"/>
            <a:ext cx="77695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Em hãy quan sát ba khổ thơ 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Những từ nào lặp lại nhiều lần? Em dùng cách nào để không phải gõ lại những từ này? </a:t>
            </a:r>
            <a:r>
              <a:rPr lang="vi-VN" sz="20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(Những từ được lặp lại: cây; cụm từ: Ai trồng cây; Em trồng cây. Để không phải gõ lại ta dùng lệnh </a:t>
            </a:r>
            <a:r>
              <a:rPr lang="vi-VN" sz="2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Copy, Paste</a:t>
            </a:r>
            <a:r>
              <a:rPr lang="vi-VN" sz="20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b) Hãy gõ những khổ thơ trên vào phần mềm soạn thảo văn bản.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c) Hãy chèn hình ảnh minh hoạ cho bài thơ.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d) Hãy lưu tệp văn bản với tên Bai3 vào thư mục tên của 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18" r="11386"/>
          <a:stretch/>
        </p:blipFill>
        <p:spPr>
          <a:xfrm>
            <a:off x="8252749" y="756236"/>
            <a:ext cx="3067291" cy="37176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1163" y="4900561"/>
            <a:ext cx="9718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3. Em hãy nêu sự khác nhau của hai thao tác sao chép và di chuyển đối với phần văn bản được chọn.</a:t>
            </a:r>
          </a:p>
        </p:txBody>
      </p:sp>
    </p:spTree>
    <p:extLst>
      <p:ext uri="{BB962C8B-B14F-4D97-AF65-F5344CB8AC3E}">
        <p14:creationId xmlns:p14="http://schemas.microsoft.com/office/powerpoint/2010/main" val="21043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8147</TotalTime>
  <Words>735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Arial</vt:lpstr>
      <vt:lpstr>Calibri</vt:lpstr>
      <vt:lpstr>DengXian</vt:lpstr>
      <vt:lpstr>iCiel Cadena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Latitude 5300</cp:lastModifiedBy>
  <cp:revision>224</cp:revision>
  <dcterms:created xsi:type="dcterms:W3CDTF">2021-11-14T08:33:55Z</dcterms:created>
  <dcterms:modified xsi:type="dcterms:W3CDTF">2026-02-05T02:30:51Z</dcterms:modified>
</cp:coreProperties>
</file>