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9" r:id="rId2"/>
    <p:sldId id="319" r:id="rId3"/>
    <p:sldId id="318" r:id="rId4"/>
    <p:sldId id="278" r:id="rId5"/>
    <p:sldId id="266" r:id="rId6"/>
    <p:sldId id="279" r:id="rId7"/>
    <p:sldId id="320" r:id="rId8"/>
    <p:sldId id="322" r:id="rId9"/>
    <p:sldId id="323" r:id="rId10"/>
    <p:sldId id="324" r:id="rId11"/>
    <p:sldId id="325" r:id="rId12"/>
    <p:sldId id="326" r:id="rId13"/>
    <p:sldId id="327" r:id="rId14"/>
    <p:sldId id="339" r:id="rId15"/>
    <p:sldId id="321" r:id="rId16"/>
    <p:sldId id="328" r:id="rId17"/>
    <p:sldId id="336" r:id="rId18"/>
    <p:sldId id="329" r:id="rId19"/>
    <p:sldId id="338" r:id="rId20"/>
    <p:sldId id="330" r:id="rId21"/>
    <p:sldId id="331" r:id="rId22"/>
    <p:sldId id="333" r:id="rId23"/>
    <p:sldId id="334" r:id="rId24"/>
    <p:sldId id="335" r:id="rId25"/>
    <p:sldId id="337"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B0D51"/>
    <a:srgbClr val="EA5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491C2-1809-4602-9911-62F19BD36C68}"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888F3-E0AC-4834-AD67-4A2687B104AE}" type="slidenum">
              <a:rPr lang="en-US" smtClean="0"/>
              <a:t>‹#›</a:t>
            </a:fld>
            <a:endParaRPr lang="en-US"/>
          </a:p>
        </p:txBody>
      </p:sp>
    </p:spTree>
    <p:extLst>
      <p:ext uri="{BB962C8B-B14F-4D97-AF65-F5344CB8AC3E}">
        <p14:creationId xmlns:p14="http://schemas.microsoft.com/office/powerpoint/2010/main" val="242572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9C5888F3-E0AC-4834-AD67-4A2687B104AE}" type="slidenum">
              <a:rPr lang="en-US" smtClean="0"/>
              <a:t>1</a:t>
            </a:fld>
            <a:endParaRPr lang="en-US"/>
          </a:p>
        </p:txBody>
      </p:sp>
    </p:spTree>
    <p:extLst>
      <p:ext uri="{BB962C8B-B14F-4D97-AF65-F5344CB8AC3E}">
        <p14:creationId xmlns:p14="http://schemas.microsoft.com/office/powerpoint/2010/main" val="4736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888F3-E0AC-4834-AD67-4A2687B104AE}" type="slidenum">
              <a:rPr lang="en-US" smtClean="0"/>
              <a:t>26</a:t>
            </a:fld>
            <a:endParaRPr lang="en-US"/>
          </a:p>
        </p:txBody>
      </p:sp>
    </p:spTree>
    <p:extLst>
      <p:ext uri="{BB962C8B-B14F-4D97-AF65-F5344CB8AC3E}">
        <p14:creationId xmlns:p14="http://schemas.microsoft.com/office/powerpoint/2010/main" val="376838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26910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4057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67355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16299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67809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6799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768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5860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916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61749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3392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78283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8961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23654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47312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0413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91377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10F4F727-9EBB-2490-B8B1-3AAC80D78E7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39349" y="93892"/>
            <a:ext cx="1499683" cy="1499683"/>
          </a:xfrm>
          <a:prstGeom prst="rect">
            <a:avLst/>
          </a:prstGeom>
        </p:spPr>
      </p:pic>
    </p:spTree>
    <p:extLst>
      <p:ext uri="{BB962C8B-B14F-4D97-AF65-F5344CB8AC3E}">
        <p14:creationId xmlns:p14="http://schemas.microsoft.com/office/powerpoint/2010/main" val="451884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3">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pic>
        <p:nvPicPr>
          <p:cNvPr id="3" name="Picture 2"/>
          <p:cNvPicPr>
            <a:picLocks noChangeAspect="1"/>
          </p:cNvPicPr>
          <p:nvPr/>
        </p:nvPicPr>
        <p:blipFill>
          <a:blip r:embed="rId4"/>
          <a:stretch>
            <a:fillRect/>
          </a:stretch>
        </p:blipFill>
        <p:spPr>
          <a:xfrm>
            <a:off x="1382929" y="2109653"/>
            <a:ext cx="9870279" cy="3901778"/>
          </a:xfrm>
          <a:prstGeom prst="rect">
            <a:avLst/>
          </a:prstGeom>
        </p:spPr>
      </p:pic>
    </p:spTree>
    <p:extLst>
      <p:ext uri="{BB962C8B-B14F-4D97-AF65-F5344CB8AC3E}">
        <p14:creationId xmlns:p14="http://schemas.microsoft.com/office/powerpoint/2010/main" val="14060371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103413" y="74963"/>
            <a:ext cx="11623766" cy="6783036"/>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6868885" y="2909389"/>
            <a:ext cx="4558213" cy="2892697"/>
            <a:chOff x="932650" y="2524306"/>
            <a:chExt cx="8528147" cy="3291532"/>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25243" y="2738031"/>
              <a:ext cx="7885370" cy="307780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Lựa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chọn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hàng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hoá</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có</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giá</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cả</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lí</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p>
          </p:txBody>
        </p:sp>
      </p:grpSp>
      <p:pic>
        <p:nvPicPr>
          <p:cNvPr id="4" name="Picture 3">
            <a:extLst>
              <a:ext uri="{FF2B5EF4-FFF2-40B4-BE49-F238E27FC236}">
                <a16:creationId xmlns:a16="http://schemas.microsoft.com/office/drawing/2014/main" id="{F910F98E-37F3-F5E0-8EFF-DDA1A27B9415}"/>
              </a:ext>
            </a:extLst>
          </p:cNvPr>
          <p:cNvPicPr>
            <a:picLocks noChangeAspect="1"/>
          </p:cNvPicPr>
          <p:nvPr/>
        </p:nvPicPr>
        <p:blipFill>
          <a:blip r:embed="rId4"/>
          <a:stretch>
            <a:fillRect/>
          </a:stretch>
        </p:blipFill>
        <p:spPr>
          <a:xfrm>
            <a:off x="740227" y="1963944"/>
            <a:ext cx="5943602" cy="4736528"/>
          </a:xfrm>
          <a:prstGeom prst="rect">
            <a:avLst/>
          </a:prstGeom>
        </p:spPr>
      </p:pic>
      <p:sp>
        <p:nvSpPr>
          <p:cNvPr id="10" name="TextBox 9">
            <a:extLst>
              <a:ext uri="{FF2B5EF4-FFF2-40B4-BE49-F238E27FC236}">
                <a16:creationId xmlns:a16="http://schemas.microsoft.com/office/drawing/2014/main" id="{C46818A4-F13E-4E1C-84CD-A3B1A4D9D426}"/>
              </a:ext>
            </a:extLst>
          </p:cNvPr>
          <p:cNvSpPr txBox="1"/>
          <p:nvPr/>
        </p:nvSpPr>
        <p:spPr>
          <a:xfrm>
            <a:off x="201385" y="1309811"/>
            <a:ext cx="11789229" cy="523220"/>
          </a:xfrm>
          <a:prstGeom prst="rect">
            <a:avLst/>
          </a:prstGeom>
          <a:solidFill>
            <a:schemeClr val="accent2">
              <a:lumMod val="40000"/>
              <a:lumOff val="60000"/>
            </a:schemeClr>
          </a:solidFill>
        </p:spPr>
        <p:txBody>
          <a:bodyPr wrap="square" rtlCol="0">
            <a:spAutoFit/>
          </a:bodyPr>
          <a:lstStyle/>
          <a:p>
            <a:r>
              <a:rPr lang="en-US" sz="2800" b="1" dirty="0">
                <a:latin typeface="Cambria" panose="02040503050406030204" pitchFamily="18" charset="0"/>
                <a:ea typeface="Cambria" panose="02040503050406030204" pitchFamily="18" charset="0"/>
              </a:rPr>
              <a:t>1. </a:t>
            </a:r>
            <a:r>
              <a:rPr lang="en-US" sz="2800" b="1" dirty="0" err="1">
                <a:latin typeface="Cambria" panose="02040503050406030204" pitchFamily="18" charset="0"/>
                <a:ea typeface="Cambria" panose="02040503050406030204" pitchFamily="18" charset="0"/>
              </a:rPr>
              <a:t>Nêu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biểu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hiện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dụng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tiền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hai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chị</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em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trong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bức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tranh</a:t>
            </a:r>
            <a:r>
              <a:rPr lang="en-US" sz="28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0397957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193767"/>
            <a:ext cx="11623766" cy="6664233"/>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6341336" y="3341914"/>
            <a:ext cx="5463540" cy="2852057"/>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25243" y="2738031"/>
              <a:ext cx="7885370" cy="198654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solidFill>
                    <a:srgbClr val="002060"/>
                  </a:solidFill>
                  <a:effectLst/>
                  <a:latin typeface="Cambria" panose="02040503050406030204" pitchFamily="18" charset="0"/>
                  <a:ea typeface="Cambria" panose="02040503050406030204" pitchFamily="18" charset="0"/>
                </a:rPr>
                <a:t>Cân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nhắc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tính</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toán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giữa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cầu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và</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mong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muốn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để</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quyết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định</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mua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hàng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hoá</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nào</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phù</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hợp</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với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cầu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sự</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cần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thiết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của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thân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trước</a:t>
              </a:r>
              <a:r>
                <a:rPr lang="en-US" sz="3200" dirty="0">
                  <a:solidFill>
                    <a:srgbClr val="002060"/>
                  </a:solidFill>
                  <a:effectLst/>
                  <a:latin typeface="Cambria" panose="02040503050406030204" pitchFamily="18" charset="0"/>
                  <a:ea typeface="Cambria" panose="02040503050406030204" pitchFamily="18" charset="0"/>
                </a:rPr>
                <a:t> </a:t>
              </a:r>
              <a:endParaRPr kumimoji="0" lang="en-US"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E0FBD350-5BAB-F5C0-E5B4-470D9586099D}"/>
              </a:ext>
            </a:extLst>
          </p:cNvPr>
          <p:cNvPicPr>
            <a:picLocks noChangeAspect="1"/>
          </p:cNvPicPr>
          <p:nvPr/>
        </p:nvPicPr>
        <p:blipFill>
          <a:blip r:embed="rId4"/>
          <a:stretch>
            <a:fillRect/>
          </a:stretch>
        </p:blipFill>
        <p:spPr>
          <a:xfrm>
            <a:off x="611469" y="1600727"/>
            <a:ext cx="5851205" cy="4945211"/>
          </a:xfrm>
          <a:prstGeom prst="rect">
            <a:avLst/>
          </a:prstGeom>
        </p:spPr>
      </p:pic>
      <p:sp>
        <p:nvSpPr>
          <p:cNvPr id="10" name="TextBox 9">
            <a:extLst>
              <a:ext uri="{FF2B5EF4-FFF2-40B4-BE49-F238E27FC236}">
                <a16:creationId xmlns:a16="http://schemas.microsoft.com/office/drawing/2014/main" id="{A9EDBA09-9953-46CF-A1A1-E207819CD1C4}"/>
              </a:ext>
            </a:extLst>
          </p:cNvPr>
          <p:cNvSpPr txBox="1"/>
          <p:nvPr/>
        </p:nvSpPr>
        <p:spPr>
          <a:xfrm>
            <a:off x="201385" y="1152933"/>
            <a:ext cx="11789229" cy="523220"/>
          </a:xfrm>
          <a:prstGeom prst="rect">
            <a:avLst/>
          </a:prstGeom>
          <a:solidFill>
            <a:schemeClr val="accent2">
              <a:lumMod val="40000"/>
              <a:lumOff val="60000"/>
            </a:schemeClr>
          </a:solidFill>
        </p:spPr>
        <p:txBody>
          <a:bodyPr wrap="square" rtlCol="0">
            <a:spAutoFit/>
          </a:bodyPr>
          <a:lstStyle/>
          <a:p>
            <a:r>
              <a:rPr lang="en-US" sz="2800" b="1" dirty="0">
                <a:latin typeface="Cambria" panose="02040503050406030204" pitchFamily="18" charset="0"/>
                <a:ea typeface="Cambria" panose="02040503050406030204" pitchFamily="18" charset="0"/>
              </a:rPr>
              <a:t>1. </a:t>
            </a:r>
            <a:r>
              <a:rPr lang="en-US" sz="2800" b="1" dirty="0" err="1">
                <a:latin typeface="Cambria" panose="02040503050406030204" pitchFamily="18" charset="0"/>
                <a:ea typeface="Cambria" panose="02040503050406030204" pitchFamily="18" charset="0"/>
              </a:rPr>
              <a:t>Nêu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biểu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hiện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dụng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tiền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hai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chị</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em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trong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bức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tranh</a:t>
            </a:r>
            <a:r>
              <a:rPr lang="en-US" sz="28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19507882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74963"/>
            <a:ext cx="11623766" cy="6663294"/>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6509656" y="4052603"/>
            <a:ext cx="5232764" cy="2318657"/>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39252" y="2934119"/>
              <a:ext cx="7885369" cy="157569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err="1">
                  <a:solidFill>
                    <a:srgbClr val="002060"/>
                  </a:solidFill>
                  <a:effectLst/>
                  <a:latin typeface="Cambria" panose="02040503050406030204" pitchFamily="18" charset="0"/>
                  <a:ea typeface="Cambria" panose="02040503050406030204" pitchFamily="18" charset="0"/>
                </a:rPr>
                <a:t>Cân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nhắc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khi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mua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hàng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khuyến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mại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mua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hàng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vừa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đủ</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dùng</a:t>
              </a:r>
              <a:r>
                <a:rPr lang="en-US" sz="3600" dirty="0">
                  <a:solidFill>
                    <a:srgbClr val="002060"/>
                  </a:solidFill>
                  <a:effectLst/>
                  <a:latin typeface="Cambria" panose="02040503050406030204" pitchFamily="18" charset="0"/>
                  <a:ea typeface="Cambria" panose="02040503050406030204" pitchFamily="18" charset="0"/>
                </a:rPr>
                <a:t>.</a:t>
              </a:r>
              <a:endParaRPr kumimoji="0" lang="en-US" sz="9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6" name="Picture 5">
            <a:extLst>
              <a:ext uri="{FF2B5EF4-FFF2-40B4-BE49-F238E27FC236}">
                <a16:creationId xmlns:a16="http://schemas.microsoft.com/office/drawing/2014/main" id="{31E1481E-AD07-F6FC-030C-909C7AF5E8C8}"/>
              </a:ext>
            </a:extLst>
          </p:cNvPr>
          <p:cNvPicPr>
            <a:picLocks noChangeAspect="1"/>
          </p:cNvPicPr>
          <p:nvPr/>
        </p:nvPicPr>
        <p:blipFill>
          <a:blip r:embed="rId4"/>
          <a:stretch>
            <a:fillRect/>
          </a:stretch>
        </p:blipFill>
        <p:spPr>
          <a:xfrm>
            <a:off x="284117" y="2095500"/>
            <a:ext cx="6225539" cy="4563032"/>
          </a:xfrm>
          <a:prstGeom prst="rect">
            <a:avLst/>
          </a:prstGeom>
        </p:spPr>
      </p:pic>
      <p:sp>
        <p:nvSpPr>
          <p:cNvPr id="10" name="TextBox 9">
            <a:extLst>
              <a:ext uri="{FF2B5EF4-FFF2-40B4-BE49-F238E27FC236}">
                <a16:creationId xmlns:a16="http://schemas.microsoft.com/office/drawing/2014/main" id="{8509FA2B-ED4E-4BB3-92FD-807DD5ABF6E5}"/>
              </a:ext>
            </a:extLst>
          </p:cNvPr>
          <p:cNvSpPr txBox="1"/>
          <p:nvPr/>
        </p:nvSpPr>
        <p:spPr>
          <a:xfrm>
            <a:off x="118654" y="1313199"/>
            <a:ext cx="11789229" cy="523220"/>
          </a:xfrm>
          <a:prstGeom prst="rect">
            <a:avLst/>
          </a:prstGeom>
          <a:solidFill>
            <a:schemeClr val="accent2">
              <a:lumMod val="40000"/>
              <a:lumOff val="60000"/>
            </a:schemeClr>
          </a:solidFill>
        </p:spPr>
        <p:txBody>
          <a:bodyPr wrap="square" rtlCol="0">
            <a:spAutoFit/>
          </a:bodyPr>
          <a:lstStyle/>
          <a:p>
            <a:r>
              <a:rPr lang="en-US" sz="2800" b="1" dirty="0">
                <a:latin typeface="Cambria" panose="02040503050406030204" pitchFamily="18" charset="0"/>
                <a:ea typeface="Cambria" panose="02040503050406030204" pitchFamily="18" charset="0"/>
              </a:rPr>
              <a:t>1. </a:t>
            </a:r>
            <a:r>
              <a:rPr lang="en-US" sz="2800" b="1" dirty="0" err="1">
                <a:latin typeface="Cambria" panose="02040503050406030204" pitchFamily="18" charset="0"/>
                <a:ea typeface="Cambria" panose="02040503050406030204" pitchFamily="18" charset="0"/>
              </a:rPr>
              <a:t>Nêu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biểu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hiện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dụng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tiền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hai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chị</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em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trong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bức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tranh</a:t>
            </a:r>
            <a:r>
              <a:rPr lang="en-US" sz="28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48233076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01385" y="51703"/>
            <a:ext cx="11623766" cy="6806296"/>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687284" y="340198"/>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6398074" y="4082142"/>
            <a:ext cx="5527768" cy="2329543"/>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39252" y="2934119"/>
              <a:ext cx="7885370" cy="175076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6000" dirty="0" err="1">
                  <a:solidFill>
                    <a:srgbClr val="002060"/>
                  </a:solidFill>
                  <a:effectLst/>
                  <a:latin typeface="Cambria" panose="02040503050406030204" pitchFamily="18" charset="0"/>
                  <a:ea typeface="Cambria" panose="02040503050406030204" pitchFamily="18" charset="0"/>
                </a:rPr>
                <a:t>Nuôi</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lợn</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đất</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để</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tiết</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kiệm</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tiền</a:t>
              </a:r>
              <a:r>
                <a:rPr lang="en-US" sz="6000" dirty="0">
                  <a:solidFill>
                    <a:srgbClr val="002060"/>
                  </a:solidFill>
                  <a:latin typeface="Cambria" panose="02040503050406030204" pitchFamily="18" charset="0"/>
                  <a:ea typeface="Cambria" panose="02040503050406030204" pitchFamily="18" charset="0"/>
                </a:rPr>
                <a:t>.</a:t>
              </a:r>
              <a:endParaRPr kumimoji="0" lang="en-US" sz="10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CC7D7DA8-4E2F-EA5E-77B1-F5BF54AF25E7}"/>
              </a:ext>
            </a:extLst>
          </p:cNvPr>
          <p:cNvPicPr>
            <a:picLocks noChangeAspect="1"/>
          </p:cNvPicPr>
          <p:nvPr/>
        </p:nvPicPr>
        <p:blipFill>
          <a:blip r:embed="rId4"/>
          <a:stretch>
            <a:fillRect/>
          </a:stretch>
        </p:blipFill>
        <p:spPr>
          <a:xfrm>
            <a:off x="376237" y="1806347"/>
            <a:ext cx="5719763" cy="4809521"/>
          </a:xfrm>
          <a:prstGeom prst="rect">
            <a:avLst/>
          </a:prstGeom>
        </p:spPr>
      </p:pic>
      <p:sp>
        <p:nvSpPr>
          <p:cNvPr id="10" name="TextBox 9">
            <a:extLst>
              <a:ext uri="{FF2B5EF4-FFF2-40B4-BE49-F238E27FC236}">
                <a16:creationId xmlns:a16="http://schemas.microsoft.com/office/drawing/2014/main" id="{1B661AE6-6088-411C-B5FC-EF9D468E153B}"/>
              </a:ext>
            </a:extLst>
          </p:cNvPr>
          <p:cNvSpPr txBox="1"/>
          <p:nvPr/>
        </p:nvSpPr>
        <p:spPr>
          <a:xfrm>
            <a:off x="201385" y="1233025"/>
            <a:ext cx="11789229" cy="523220"/>
          </a:xfrm>
          <a:prstGeom prst="rect">
            <a:avLst/>
          </a:prstGeom>
          <a:solidFill>
            <a:schemeClr val="accent2">
              <a:lumMod val="40000"/>
              <a:lumOff val="60000"/>
            </a:schemeClr>
          </a:solidFill>
        </p:spPr>
        <p:txBody>
          <a:bodyPr wrap="square" rtlCol="0">
            <a:spAutoFit/>
          </a:bodyPr>
          <a:lstStyle/>
          <a:p>
            <a:r>
              <a:rPr lang="en-US" sz="2800" b="1" dirty="0">
                <a:latin typeface="Cambria" panose="02040503050406030204" pitchFamily="18" charset="0"/>
                <a:ea typeface="Cambria" panose="02040503050406030204" pitchFamily="18" charset="0"/>
              </a:rPr>
              <a:t>1. </a:t>
            </a:r>
            <a:r>
              <a:rPr lang="en-US" sz="2800" b="1" dirty="0" err="1">
                <a:latin typeface="Cambria" panose="02040503050406030204" pitchFamily="18" charset="0"/>
                <a:ea typeface="Cambria" panose="02040503050406030204" pitchFamily="18" charset="0"/>
              </a:rPr>
              <a:t>Nêu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biểu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hiện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dụng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tiền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hai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chị</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em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trong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bức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tranh</a:t>
            </a:r>
            <a:r>
              <a:rPr lang="en-US" sz="28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9544884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073" y="0"/>
            <a:ext cx="12083142" cy="6749142"/>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602524" y="68809"/>
            <a:ext cx="10855233" cy="646331"/>
          </a:xfrm>
          <a:prstGeom prst="rect">
            <a:avLst/>
          </a:prstGeom>
          <a:noFill/>
        </p:spPr>
        <p:txBody>
          <a:bodyPr wrap="square" rtlCol="0">
            <a:spAutoFit/>
          </a:bodyPr>
          <a:lstStyle/>
          <a:p>
            <a:pPr lvl="0" algn="ctr"/>
            <a:r>
              <a:rPr lang="en-US" sz="3600" b="1" dirty="0">
                <a:solidFill>
                  <a:srgbClr val="C00000"/>
                </a:solidFill>
                <a:latin typeface="Cambria" panose="02040503050406030204" pitchFamily="18" charset="0"/>
                <a:ea typeface="Cambria" panose="02040503050406030204" pitchFamily="18" charset="0"/>
              </a:rPr>
              <a:t>Quan </a:t>
            </a:r>
            <a:r>
              <a:rPr lang="en-US" sz="3600" b="1" dirty="0" err="1">
                <a:solidFill>
                  <a:srgbClr val="C00000"/>
                </a:solidFill>
                <a:latin typeface="Cambria" panose="02040503050406030204" pitchFamily="18" charset="0"/>
                <a:ea typeface="Cambria" panose="02040503050406030204" pitchFamily="18" charset="0"/>
              </a:rPr>
              <a:t>sát</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tranh</a:t>
            </a:r>
            <a:r>
              <a:rPr lang="en-US" sz="3600" b="1" dirty="0">
                <a:solidFill>
                  <a:srgbClr val="C00000"/>
                </a:solidFill>
                <a:latin typeface="Cambria" panose="02040503050406030204" pitchFamily="18" charset="0"/>
                <a:ea typeface="Cambria" panose="02040503050406030204" pitchFamily="18" charset="0"/>
              </a:rPr>
              <a:t>/57 </a:t>
            </a:r>
            <a:r>
              <a:rPr lang="en-US" sz="3600" b="1" dirty="0" err="1">
                <a:solidFill>
                  <a:srgbClr val="C00000"/>
                </a:solidFill>
                <a:latin typeface="Cambria" panose="02040503050406030204" pitchFamily="18" charset="0"/>
                <a:ea typeface="Cambria" panose="02040503050406030204" pitchFamily="18" charset="0"/>
              </a:rPr>
              <a:t>và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thực</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hiện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yêu</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cầu</a:t>
            </a:r>
            <a:r>
              <a:rPr lang="en-US" sz="3600" b="1" dirty="0">
                <a:solidFill>
                  <a:srgbClr val="C0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CC325E43-FC9E-4CF4-91BB-C66BBFC49E23}"/>
              </a:ext>
            </a:extLst>
          </p:cNvPr>
          <p:cNvGrpSpPr/>
          <p:nvPr/>
        </p:nvGrpSpPr>
        <p:grpSpPr>
          <a:xfrm>
            <a:off x="347797" y="722462"/>
            <a:ext cx="11844202" cy="954107"/>
            <a:chOff x="457789" y="2120323"/>
            <a:chExt cx="6162594" cy="1573357"/>
          </a:xfrm>
        </p:grpSpPr>
        <p:sp>
          <p:nvSpPr>
            <p:cNvPr id="9" name="Freeform 3">
              <a:extLst>
                <a:ext uri="{FF2B5EF4-FFF2-40B4-BE49-F238E27FC236}">
                  <a16:creationId xmlns:a16="http://schemas.microsoft.com/office/drawing/2014/main" id="{4CB32EA4-DC88-4EBA-9677-7F39BD350237}"/>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sz="1400" b="1"/>
            </a:p>
          </p:txBody>
        </p:sp>
        <p:sp>
          <p:nvSpPr>
            <p:cNvPr id="11" name="TextBox 10">
              <a:extLst>
                <a:ext uri="{FF2B5EF4-FFF2-40B4-BE49-F238E27FC236}">
                  <a16:creationId xmlns:a16="http://schemas.microsoft.com/office/drawing/2014/main" id="{92E5D841-9171-4BD6-ABC0-52C0E63D2C7E}"/>
                </a:ext>
              </a:extLst>
            </p:cNvPr>
            <p:cNvSpPr txBox="1"/>
            <p:nvPr/>
          </p:nvSpPr>
          <p:spPr>
            <a:xfrm>
              <a:off x="509450" y="2120323"/>
              <a:ext cx="6097870" cy="1573357"/>
            </a:xfrm>
            <a:prstGeom prst="rect">
              <a:avLst/>
            </a:prstGeom>
            <a:noFill/>
          </p:spPr>
          <p:txBody>
            <a:bodyPr wrap="square" rtlCol="0">
              <a:spAutoFit/>
            </a:bodyPr>
            <a:lstStyle/>
            <a:p>
              <a:pPr algn="ctr"/>
              <a:r>
                <a:rPr lang="en-US" sz="2800" b="1" dirty="0">
                  <a:latin typeface="Cambria" panose="02040503050406030204" pitchFamily="18" charset="0"/>
                  <a:ea typeface="Cambria" panose="02040503050406030204" pitchFamily="18" charset="0"/>
                </a:rPr>
                <a:t>1. </a:t>
              </a:r>
              <a:r>
                <a:rPr lang="en-US" sz="2800" b="1" dirty="0" err="1">
                  <a:latin typeface="Cambria" panose="02040503050406030204" pitchFamily="18" charset="0"/>
                  <a:ea typeface="Cambria" panose="02040503050406030204" pitchFamily="18" charset="0"/>
                </a:rPr>
                <a:t>Nêu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biểu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hiện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dụng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tiền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hai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chị</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em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trong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bức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tranh</a:t>
              </a:r>
              <a:r>
                <a:rPr lang="en-US" sz="2800" b="1" dirty="0">
                  <a:latin typeface="Cambria" panose="02040503050406030204" pitchFamily="18" charset="0"/>
                  <a:ea typeface="Cambria" panose="02040503050406030204" pitchFamily="18" charset="0"/>
                </a:rPr>
                <a:t>.</a:t>
              </a:r>
            </a:p>
          </p:txBody>
        </p:sp>
      </p:grpSp>
      <p:sp>
        <p:nvSpPr>
          <p:cNvPr id="18" name="TextBox 17">
            <a:extLst>
              <a:ext uri="{FF2B5EF4-FFF2-40B4-BE49-F238E27FC236}">
                <a16:creationId xmlns:a16="http://schemas.microsoft.com/office/drawing/2014/main" id="{50656644-6B6B-40D5-B8D7-899FBA4D83DE}"/>
              </a:ext>
            </a:extLst>
          </p:cNvPr>
          <p:cNvSpPr txBox="1"/>
          <p:nvPr/>
        </p:nvSpPr>
        <p:spPr>
          <a:xfrm>
            <a:off x="681533" y="1488712"/>
            <a:ext cx="10921582" cy="492443"/>
          </a:xfrm>
          <a:prstGeom prst="rect">
            <a:avLst/>
          </a:prstGeom>
          <a:solidFill>
            <a:schemeClr val="accent2">
              <a:lumMod val="40000"/>
              <a:lumOff val="60000"/>
            </a:schemeClr>
          </a:solidFill>
        </p:spPr>
        <p:txBody>
          <a:bodyPr wrap="square" lIns="0" tIns="0" rIns="0" bIns="0" rtlCol="0" anchor="t">
            <a:spAutoFit/>
          </a:bodyPr>
          <a:lstStyle/>
          <a:p>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Lên kế hoạch trước khi mua sắm</a:t>
            </a:r>
            <a:r>
              <a:rPr lang="en-US" sz="32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37F13D21-914C-4A23-B541-0DD63C9FE24A}"/>
              </a:ext>
            </a:extLst>
          </p:cNvPr>
          <p:cNvSpPr txBox="1"/>
          <p:nvPr/>
        </p:nvSpPr>
        <p:spPr>
          <a:xfrm>
            <a:off x="681532" y="2091255"/>
            <a:ext cx="10877115" cy="492443"/>
          </a:xfrm>
          <a:prstGeom prst="rect">
            <a:avLst/>
          </a:prstGeom>
          <a:solidFill>
            <a:srgbClr val="FFFF00"/>
          </a:solidFill>
        </p:spPr>
        <p:txBody>
          <a:bodyPr wrap="square" lIns="0" tIns="0" rIns="0" b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S</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o sánh giá cả hàng hoá cùng loại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sp>
        <p:nvSpPr>
          <p:cNvPr id="21" name="TextBox 20">
            <a:extLst>
              <a:ext uri="{FF2B5EF4-FFF2-40B4-BE49-F238E27FC236}">
                <a16:creationId xmlns:a16="http://schemas.microsoft.com/office/drawing/2014/main" id="{3AE32A60-D5AA-4E03-A02C-E1A29490855C}"/>
              </a:ext>
            </a:extLst>
          </p:cNvPr>
          <p:cNvSpPr txBox="1"/>
          <p:nvPr/>
        </p:nvSpPr>
        <p:spPr>
          <a:xfrm>
            <a:off x="617608" y="2744090"/>
            <a:ext cx="10921582" cy="492443"/>
          </a:xfrm>
          <a:prstGeom prst="rect">
            <a:avLst/>
          </a:prstGeom>
          <a:solidFill>
            <a:srgbClr val="92D050"/>
          </a:solidFill>
        </p:spPr>
        <p:txBody>
          <a:bodyPr wrap="square" lIns="0" tIns="0" rIns="0" b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Lựa</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chọn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hàng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hoá</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có</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giá</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cả</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lí</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p>
        </p:txBody>
      </p:sp>
      <p:sp>
        <p:nvSpPr>
          <p:cNvPr id="22" name="TextBox 21">
            <a:extLst>
              <a:ext uri="{FF2B5EF4-FFF2-40B4-BE49-F238E27FC236}">
                <a16:creationId xmlns:a16="http://schemas.microsoft.com/office/drawing/2014/main" id="{C051F800-EC44-436A-B397-7C62EE35105F}"/>
              </a:ext>
            </a:extLst>
          </p:cNvPr>
          <p:cNvSpPr txBox="1"/>
          <p:nvPr/>
        </p:nvSpPr>
        <p:spPr>
          <a:xfrm>
            <a:off x="580641" y="3319170"/>
            <a:ext cx="10978007" cy="1477328"/>
          </a:xfrm>
          <a:prstGeom prst="rect">
            <a:avLst/>
          </a:prstGeom>
          <a:solidFill>
            <a:schemeClr val="tx2">
              <a:lumMod val="40000"/>
              <a:lumOff val="60000"/>
            </a:schemeClr>
          </a:solidFill>
        </p:spPr>
        <p:txBody>
          <a:bodyPr wrap="square" lIns="0" tIns="0" rIns="0" b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Cân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nhắc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tính</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toán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giữa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cầu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và</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mong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muốn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để</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quyết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định</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mua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hàng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hoá</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nào</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phù</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hợp</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với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cầu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sự</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cần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thiết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của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thân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trước</a:t>
            </a:r>
            <a:r>
              <a:rPr lang="en-US" sz="3200" dirty="0">
                <a:solidFill>
                  <a:srgbClr val="002060"/>
                </a:solidFill>
                <a:effectLst/>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80464418-DF9B-4898-BD62-7A1059AB41E8}"/>
              </a:ext>
            </a:extLst>
          </p:cNvPr>
          <p:cNvSpPr txBox="1"/>
          <p:nvPr/>
        </p:nvSpPr>
        <p:spPr>
          <a:xfrm>
            <a:off x="580641" y="5034155"/>
            <a:ext cx="10958549" cy="492443"/>
          </a:xfrm>
          <a:prstGeom prst="rect">
            <a:avLst/>
          </a:prstGeom>
          <a:solidFill>
            <a:srgbClr val="00B0F0"/>
          </a:solidFill>
        </p:spPr>
        <p:txBody>
          <a:bodyPr wrap="square" lIns="0" tIns="0" rIns="0" b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Cân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nhắc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khi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mua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hàng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khuyến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mại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mua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hàng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vừa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đủ</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dùng</a:t>
            </a:r>
            <a:r>
              <a:rPr lang="en-US" sz="3200" dirty="0">
                <a:solidFill>
                  <a:srgbClr val="002060"/>
                </a:solidFill>
                <a:effectLst/>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E7DD1CA1-3DFC-4319-9733-46EB2B346CB5}"/>
              </a:ext>
            </a:extLst>
          </p:cNvPr>
          <p:cNvSpPr txBox="1"/>
          <p:nvPr/>
        </p:nvSpPr>
        <p:spPr>
          <a:xfrm>
            <a:off x="617608" y="5779187"/>
            <a:ext cx="10958549" cy="492443"/>
          </a:xfrm>
          <a:prstGeom prst="rect">
            <a:avLst/>
          </a:prstGeom>
          <a:solidFill>
            <a:schemeClr val="accent2">
              <a:lumMod val="40000"/>
              <a:lumOff val="60000"/>
            </a:schemeClr>
          </a:solidFill>
        </p:spPr>
        <p:txBody>
          <a:bodyPr wrap="square" lIns="0" tIns="0" rIns="0" b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Nuôi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lợn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đất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để</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tiết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kiệm</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tiền</a:t>
            </a:r>
            <a:r>
              <a:rPr lang="en-US" sz="3200" dirty="0">
                <a:solidFill>
                  <a:srgbClr val="00206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400826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391998"/>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4" name="Picture 3">
            <a:extLst>
              <a:ext uri="{FF2B5EF4-FFF2-40B4-BE49-F238E27FC236}">
                <a16:creationId xmlns:a16="http://schemas.microsoft.com/office/drawing/2014/main" id="{F43B209D-0346-58CE-538F-E79CF6CC3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272" y="3081806"/>
            <a:ext cx="4881155" cy="3330916"/>
          </a:xfrm>
          <a:prstGeom prst="rect">
            <a:avLst/>
          </a:prstGeom>
        </p:spPr>
      </p:pic>
      <p:grpSp>
        <p:nvGrpSpPr>
          <p:cNvPr id="10" name="Group 9">
            <a:extLst>
              <a:ext uri="{FF2B5EF4-FFF2-40B4-BE49-F238E27FC236}">
                <a16:creationId xmlns:a16="http://schemas.microsoft.com/office/drawing/2014/main" id="{94E2692C-4D37-988F-B4F2-0D492759A910}"/>
              </a:ext>
            </a:extLst>
          </p:cNvPr>
          <p:cNvGrpSpPr/>
          <p:nvPr/>
        </p:nvGrpSpPr>
        <p:grpSpPr>
          <a:xfrm>
            <a:off x="4538368" y="1059966"/>
            <a:ext cx="6543290" cy="2894505"/>
            <a:chOff x="200562" y="2313814"/>
            <a:chExt cx="6162595" cy="1065822"/>
          </a:xfrm>
        </p:grpSpPr>
        <p:sp>
          <p:nvSpPr>
            <p:cNvPr id="11" name="Freeform 3">
              <a:extLst>
                <a:ext uri="{FF2B5EF4-FFF2-40B4-BE49-F238E27FC236}">
                  <a16:creationId xmlns:a16="http://schemas.microsoft.com/office/drawing/2014/main" id="{1FF1320C-868B-FEE9-86AF-A5CD90D5DA95}"/>
                </a:ext>
              </a:extLst>
            </p:cNvPr>
            <p:cNvSpPr/>
            <p:nvPr/>
          </p:nvSpPr>
          <p:spPr>
            <a:xfrm>
              <a:off x="200562" y="231381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sz="4000" b="1"/>
            </a:p>
          </p:txBody>
        </p:sp>
        <p:sp>
          <p:nvSpPr>
            <p:cNvPr id="12" name="TextBox 11">
              <a:extLst>
                <a:ext uri="{FF2B5EF4-FFF2-40B4-BE49-F238E27FC236}">
                  <a16:creationId xmlns:a16="http://schemas.microsoft.com/office/drawing/2014/main" id="{D99D0865-E25C-B84A-FD9D-E76E4D8BA591}"/>
                </a:ext>
              </a:extLst>
            </p:cNvPr>
            <p:cNvSpPr txBox="1"/>
            <p:nvPr/>
          </p:nvSpPr>
          <p:spPr>
            <a:xfrm>
              <a:off x="265287" y="2318627"/>
              <a:ext cx="6097870" cy="673217"/>
            </a:xfrm>
            <a:prstGeom prst="rect">
              <a:avLst/>
            </a:prstGeom>
            <a:noFill/>
          </p:spPr>
          <p:txBody>
            <a:bodyPr wrap="square" rtlCol="0">
              <a:spAutoFit/>
            </a:bodyPr>
            <a:lstStyle/>
            <a:p>
              <a:pPr algn="ctr"/>
              <a:r>
                <a:rPr lang="en-US" sz="5400" b="1" i="0" dirty="0" err="1">
                  <a:solidFill>
                    <a:srgbClr val="000000"/>
                  </a:solidFill>
                  <a:effectLst/>
                  <a:latin typeface="Cambria" panose="02040503050406030204" pitchFamily="18" charset="0"/>
                  <a:ea typeface="Cambria" panose="02040503050406030204" pitchFamily="18" charset="0"/>
                </a:rPr>
                <a:t>Kể</a:t>
              </a:r>
              <a:r>
                <a:rPr lang="en-US" sz="5400" b="1" i="0" dirty="0">
                  <a:solidFill>
                    <a:srgbClr val="000000"/>
                  </a:solidFill>
                  <a:effectLst/>
                  <a:latin typeface="Cambria" panose="02040503050406030204" pitchFamily="18" charset="0"/>
                  <a:ea typeface="Cambria" panose="02040503050406030204" pitchFamily="18" charset="0"/>
                </a:rPr>
                <a:t> </a:t>
              </a:r>
              <a:r>
                <a:rPr lang="en-US" sz="5400" b="1" i="0" dirty="0" err="1">
                  <a:solidFill>
                    <a:srgbClr val="000000"/>
                  </a:solidFill>
                  <a:effectLst/>
                  <a:latin typeface="Cambria" panose="02040503050406030204" pitchFamily="18" charset="0"/>
                  <a:ea typeface="Cambria" panose="02040503050406030204" pitchFamily="18" charset="0"/>
                </a:rPr>
                <a:t>thêm</a:t>
              </a:r>
              <a:r>
                <a:rPr lang="en-US" sz="5400" b="1" i="0" dirty="0">
                  <a:solidFill>
                    <a:srgbClr val="000000"/>
                  </a:solidFill>
                  <a:effectLst/>
                  <a:latin typeface="Cambria" panose="02040503050406030204" pitchFamily="18" charset="0"/>
                  <a:ea typeface="Cambria" panose="02040503050406030204" pitchFamily="18" charset="0"/>
                </a:rPr>
                <a:t> </a:t>
              </a:r>
              <a:r>
                <a:rPr lang="en-US" sz="5400" b="1" i="0" dirty="0" err="1">
                  <a:solidFill>
                    <a:srgbClr val="000000"/>
                  </a:solidFill>
                  <a:effectLst/>
                  <a:latin typeface="Cambria" panose="02040503050406030204" pitchFamily="18" charset="0"/>
                  <a:ea typeface="Cambria" panose="02040503050406030204" pitchFamily="18" charset="0"/>
                </a:rPr>
                <a:t>các</a:t>
              </a:r>
              <a:r>
                <a:rPr lang="en-US" sz="5400" b="1" i="0" dirty="0">
                  <a:solidFill>
                    <a:srgbClr val="000000"/>
                  </a:solidFill>
                  <a:effectLst/>
                  <a:latin typeface="Cambria" panose="02040503050406030204" pitchFamily="18" charset="0"/>
                  <a:ea typeface="Cambria" panose="02040503050406030204" pitchFamily="18" charset="0"/>
                </a:rPr>
                <a:t> </a:t>
              </a:r>
              <a:r>
                <a:rPr lang="en-US" sz="5400" b="1" i="0" dirty="0" err="1">
                  <a:solidFill>
                    <a:srgbClr val="000000"/>
                  </a:solidFill>
                  <a:effectLst/>
                  <a:latin typeface="Cambria" panose="02040503050406030204" pitchFamily="18" charset="0"/>
                  <a:ea typeface="Cambria" panose="02040503050406030204" pitchFamily="18" charset="0"/>
                </a:rPr>
                <a:t>biểu</a:t>
              </a:r>
              <a:r>
                <a:rPr lang="en-US" sz="5400" b="1" i="0" dirty="0">
                  <a:solidFill>
                    <a:srgbClr val="000000"/>
                  </a:solidFill>
                  <a:effectLst/>
                  <a:latin typeface="Cambria" panose="02040503050406030204" pitchFamily="18" charset="0"/>
                  <a:ea typeface="Cambria" panose="02040503050406030204" pitchFamily="18" charset="0"/>
                </a:rPr>
                <a:t> </a:t>
              </a:r>
              <a:r>
                <a:rPr lang="en-US" sz="5400" b="1" i="0" dirty="0" err="1">
                  <a:solidFill>
                    <a:srgbClr val="000000"/>
                  </a:solidFill>
                  <a:effectLst/>
                  <a:latin typeface="Cambria" panose="02040503050406030204" pitchFamily="18" charset="0"/>
                  <a:ea typeface="Cambria" panose="02040503050406030204" pitchFamily="18" charset="0"/>
                </a:rPr>
                <a:t>hiện</a:t>
              </a:r>
              <a:r>
                <a:rPr lang="en-US" sz="5400" b="1" i="0" dirty="0">
                  <a:solidFill>
                    <a:srgbClr val="000000"/>
                  </a:solidFill>
                  <a:effectLst/>
                  <a:latin typeface="Cambria" panose="02040503050406030204" pitchFamily="18" charset="0"/>
                  <a:ea typeface="Cambria" panose="02040503050406030204" pitchFamily="18" charset="0"/>
                </a:rPr>
                <a:t> </a:t>
              </a:r>
              <a:r>
                <a:rPr lang="en-US" sz="5400" b="1" i="0" dirty="0" err="1">
                  <a:solidFill>
                    <a:srgbClr val="000000"/>
                  </a:solidFill>
                  <a:effectLst/>
                  <a:latin typeface="Cambria" panose="02040503050406030204" pitchFamily="18" charset="0"/>
                  <a:ea typeface="Cambria" panose="02040503050406030204" pitchFamily="18" charset="0"/>
                </a:rPr>
                <a:t>khác</a:t>
              </a:r>
              <a:r>
                <a:rPr lang="en-US" sz="5400" b="1" i="0" dirty="0">
                  <a:solidFill>
                    <a:srgbClr val="000000"/>
                  </a:solidFill>
                  <a:effectLst/>
                  <a:latin typeface="Cambria" panose="02040503050406030204" pitchFamily="18" charset="0"/>
                  <a:ea typeface="Cambria" panose="02040503050406030204" pitchFamily="18" charset="0"/>
                </a:rPr>
                <a:t> </a:t>
              </a:r>
              <a:r>
                <a:rPr lang="en-US" sz="5400" b="1" i="0" dirty="0" err="1">
                  <a:solidFill>
                    <a:srgbClr val="000000"/>
                  </a:solidFill>
                  <a:effectLst/>
                  <a:latin typeface="Cambria" panose="02040503050406030204" pitchFamily="18" charset="0"/>
                  <a:ea typeface="Cambria" panose="02040503050406030204" pitchFamily="18" charset="0"/>
                </a:rPr>
                <a:t>của</a:t>
              </a:r>
              <a:r>
                <a:rPr lang="en-US" sz="5400" b="1" i="0" dirty="0">
                  <a:solidFill>
                    <a:srgbClr val="000000"/>
                  </a:solidFill>
                  <a:effectLst/>
                  <a:latin typeface="Cambria" panose="02040503050406030204" pitchFamily="18" charset="0"/>
                  <a:ea typeface="Cambria" panose="02040503050406030204" pitchFamily="18" charset="0"/>
                </a:rPr>
                <a:t> </a:t>
              </a:r>
              <a:r>
                <a:rPr lang="en-US" sz="5400" b="1" i="0" dirty="0" err="1">
                  <a:solidFill>
                    <a:srgbClr val="000000"/>
                  </a:solidFill>
                  <a:effectLst/>
                  <a:latin typeface="Cambria" panose="02040503050406030204" pitchFamily="18" charset="0"/>
                  <a:ea typeface="Cambria" panose="02040503050406030204" pitchFamily="18" charset="0"/>
                </a:rPr>
                <a:t>việc</a:t>
              </a:r>
              <a:r>
                <a:rPr lang="en-US" sz="5400" b="1" i="0" dirty="0">
                  <a:solidFill>
                    <a:srgbClr val="000000"/>
                  </a:solidFill>
                  <a:effectLst/>
                  <a:latin typeface="Cambria" panose="02040503050406030204" pitchFamily="18" charset="0"/>
                  <a:ea typeface="Cambria" panose="02040503050406030204" pitchFamily="18" charset="0"/>
                </a:rPr>
                <a:t> </a:t>
              </a:r>
              <a:r>
                <a:rPr lang="en-US" sz="5400" b="1" i="0" dirty="0" err="1">
                  <a:solidFill>
                    <a:srgbClr val="000000"/>
                  </a:solidFill>
                  <a:effectLst/>
                  <a:latin typeface="Cambria" panose="02040503050406030204" pitchFamily="18" charset="0"/>
                  <a:ea typeface="Cambria" panose="02040503050406030204" pitchFamily="18" charset="0"/>
                </a:rPr>
                <a:t>sử</a:t>
              </a:r>
              <a:r>
                <a:rPr lang="en-US" sz="5400" b="1" i="0" dirty="0">
                  <a:solidFill>
                    <a:srgbClr val="000000"/>
                  </a:solidFill>
                  <a:effectLst/>
                  <a:latin typeface="Cambria" panose="02040503050406030204" pitchFamily="18" charset="0"/>
                  <a:ea typeface="Cambria" panose="02040503050406030204" pitchFamily="18" charset="0"/>
                </a:rPr>
                <a:t> </a:t>
              </a:r>
              <a:r>
                <a:rPr lang="en-US" sz="5400" b="1" i="0" dirty="0" err="1">
                  <a:solidFill>
                    <a:srgbClr val="000000"/>
                  </a:solidFill>
                  <a:effectLst/>
                  <a:latin typeface="Cambria" panose="02040503050406030204" pitchFamily="18" charset="0"/>
                  <a:ea typeface="Cambria" panose="02040503050406030204" pitchFamily="18" charset="0"/>
                </a:rPr>
                <a:t>dụng</a:t>
              </a:r>
              <a:r>
                <a:rPr lang="en-US" sz="5400" b="1" i="0" dirty="0">
                  <a:solidFill>
                    <a:srgbClr val="000000"/>
                  </a:solidFill>
                  <a:effectLst/>
                  <a:latin typeface="Cambria" panose="02040503050406030204" pitchFamily="18" charset="0"/>
                  <a:ea typeface="Cambria" panose="02040503050406030204" pitchFamily="18" charset="0"/>
                </a:rPr>
                <a:t> </a:t>
              </a:r>
              <a:r>
                <a:rPr lang="en-US" sz="5400" b="1" i="0" dirty="0" err="1">
                  <a:solidFill>
                    <a:srgbClr val="000000"/>
                  </a:solidFill>
                  <a:effectLst/>
                  <a:latin typeface="Cambria" panose="02040503050406030204" pitchFamily="18" charset="0"/>
                  <a:ea typeface="Cambria" panose="02040503050406030204" pitchFamily="18" charset="0"/>
                </a:rPr>
                <a:t>tiền</a:t>
              </a:r>
              <a:r>
                <a:rPr lang="en-US" sz="5400" b="1" i="0" dirty="0">
                  <a:solidFill>
                    <a:srgbClr val="000000"/>
                  </a:solidFill>
                  <a:effectLst/>
                  <a:latin typeface="Cambria" panose="02040503050406030204" pitchFamily="18" charset="0"/>
                  <a:ea typeface="Cambria" panose="02040503050406030204" pitchFamily="18" charset="0"/>
                </a:rPr>
                <a:t> </a:t>
              </a:r>
              <a:r>
                <a:rPr lang="en-US" sz="5400" b="1" i="0" dirty="0" err="1">
                  <a:solidFill>
                    <a:srgbClr val="000000"/>
                  </a:solidFill>
                  <a:effectLst/>
                  <a:latin typeface="Cambria" panose="02040503050406030204" pitchFamily="18" charset="0"/>
                  <a:ea typeface="Cambria" panose="02040503050406030204" pitchFamily="18" charset="0"/>
                </a:rPr>
                <a:t>hợp</a:t>
              </a:r>
              <a:r>
                <a:rPr lang="en-US" sz="5400" b="1" i="0" dirty="0">
                  <a:solidFill>
                    <a:srgbClr val="000000"/>
                  </a:solidFill>
                  <a:effectLst/>
                  <a:latin typeface="Cambria" panose="02040503050406030204" pitchFamily="18" charset="0"/>
                  <a:ea typeface="Cambria" panose="02040503050406030204" pitchFamily="18" charset="0"/>
                </a:rPr>
                <a:t> </a:t>
              </a:r>
              <a:r>
                <a:rPr lang="en-US" sz="5400" b="1" i="0" dirty="0" err="1">
                  <a:solidFill>
                    <a:srgbClr val="000000"/>
                  </a:solidFill>
                  <a:effectLst/>
                  <a:latin typeface="Cambria" panose="02040503050406030204" pitchFamily="18" charset="0"/>
                  <a:ea typeface="Cambria" panose="02040503050406030204" pitchFamily="18" charset="0"/>
                </a:rPr>
                <a:t>lí</a:t>
              </a:r>
              <a:r>
                <a:rPr lang="en-US" sz="5400" b="1" i="0" dirty="0">
                  <a:solidFill>
                    <a:srgbClr val="000000"/>
                  </a:solidFill>
                  <a:effectLst/>
                  <a:latin typeface="Cambria" panose="02040503050406030204" pitchFamily="18" charset="0"/>
                  <a:ea typeface="Cambria" panose="02040503050406030204" pitchFamily="18" charset="0"/>
                </a:rPr>
                <a:t>.</a:t>
              </a:r>
              <a:endParaRPr lang="en-US" sz="54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17775011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grpSp>
        <p:nvGrpSpPr>
          <p:cNvPr id="4" name="Group 3">
            <a:extLst>
              <a:ext uri="{FF2B5EF4-FFF2-40B4-BE49-F238E27FC236}">
                <a16:creationId xmlns:a16="http://schemas.microsoft.com/office/drawing/2014/main" id="{2CB2DEF3-EA83-4DD5-DE0D-B65DABC75B53}"/>
              </a:ext>
            </a:extLst>
          </p:cNvPr>
          <p:cNvGrpSpPr/>
          <p:nvPr/>
        </p:nvGrpSpPr>
        <p:grpSpPr>
          <a:xfrm>
            <a:off x="783772" y="2024743"/>
            <a:ext cx="10831285" cy="4049485"/>
            <a:chOff x="5521233" y="3231449"/>
            <a:chExt cx="5738950" cy="3155978"/>
          </a:xfrm>
        </p:grpSpPr>
        <p:grpSp>
          <p:nvGrpSpPr>
            <p:cNvPr id="6" name="Group 2">
              <a:extLst>
                <a:ext uri="{FF2B5EF4-FFF2-40B4-BE49-F238E27FC236}">
                  <a16:creationId xmlns:a16="http://schemas.microsoft.com/office/drawing/2014/main" id="{6CF4E614-FB65-878D-E587-BD6F4F2F1742}"/>
                </a:ext>
              </a:extLst>
            </p:cNvPr>
            <p:cNvGrpSpPr/>
            <p:nvPr/>
          </p:nvGrpSpPr>
          <p:grpSpPr>
            <a:xfrm rot="-5400000">
              <a:off x="6812719" y="1939963"/>
              <a:ext cx="3155978" cy="5738950"/>
              <a:chOff x="-92420" y="22518"/>
              <a:chExt cx="5297636" cy="12490206"/>
            </a:xfrm>
          </p:grpSpPr>
          <p:sp>
            <p:nvSpPr>
              <p:cNvPr id="9" name="Freeform 3">
                <a:extLst>
                  <a:ext uri="{FF2B5EF4-FFF2-40B4-BE49-F238E27FC236}">
                    <a16:creationId xmlns:a16="http://schemas.microsoft.com/office/drawing/2014/main" id="{414757E7-B4B7-EC83-B8FC-232B2BF78380}"/>
                  </a:ext>
                </a:extLst>
              </p:cNvPr>
              <p:cNvSpPr/>
              <p:nvPr/>
            </p:nvSpPr>
            <p:spPr>
              <a:xfrm>
                <a:off x="32108" y="272221"/>
                <a:ext cx="5095612" cy="12003649"/>
              </a:xfrm>
              <a:custGeom>
                <a:avLst/>
                <a:gdLst>
                  <a:gd name="connsiteX0" fmla="*/ 5080000 w 5080000"/>
                  <a:gd name="connsiteY0" fmla="*/ 1466850 h 11032306"/>
                  <a:gd name="connsiteX1" fmla="*/ 5080000 w 5080000"/>
                  <a:gd name="connsiteY1" fmla="*/ 9259460 h 11032306"/>
                  <a:gd name="connsiteX2" fmla="*/ 2383523 w 5080000"/>
                  <a:gd name="connsiteY2" fmla="*/ 11032238 h 11032306"/>
                  <a:gd name="connsiteX3" fmla="*/ 0 w 5080000"/>
                  <a:gd name="connsiteY3" fmla="*/ 9259460 h 11032306"/>
                  <a:gd name="connsiteX4" fmla="*/ 0 w 5080000"/>
                  <a:gd name="connsiteY4" fmla="*/ 1466850 h 11032306"/>
                  <a:gd name="connsiteX5" fmla="*/ 2540000 w 5080000"/>
                  <a:gd name="connsiteY5" fmla="*/ 0 h 11032306"/>
                  <a:gd name="connsiteX6" fmla="*/ 5080000 w 5080000"/>
                  <a:gd name="connsiteY6" fmla="*/ 1466850 h 11032306"/>
                  <a:gd name="connsiteX0" fmla="*/ 5080000 w 5080007"/>
                  <a:gd name="connsiteY0" fmla="*/ 1466850 h 11032306"/>
                  <a:gd name="connsiteX1" fmla="*/ 5080006 w 5080007"/>
                  <a:gd name="connsiteY1" fmla="*/ 9259464 h 11032306"/>
                  <a:gd name="connsiteX2" fmla="*/ 2383523 w 5080007"/>
                  <a:gd name="connsiteY2" fmla="*/ 11032238 h 11032306"/>
                  <a:gd name="connsiteX3" fmla="*/ 0 w 5080007"/>
                  <a:gd name="connsiteY3" fmla="*/ 9259460 h 11032306"/>
                  <a:gd name="connsiteX4" fmla="*/ 0 w 5080007"/>
                  <a:gd name="connsiteY4" fmla="*/ 1466850 h 11032306"/>
                  <a:gd name="connsiteX5" fmla="*/ 2540000 w 5080007"/>
                  <a:gd name="connsiteY5" fmla="*/ 0 h 11032306"/>
                  <a:gd name="connsiteX6" fmla="*/ 5080000 w 5080007"/>
                  <a:gd name="connsiteY6" fmla="*/ 1466850 h 11032306"/>
                  <a:gd name="connsiteX0" fmla="*/ 5080000 w 5080007"/>
                  <a:gd name="connsiteY0" fmla="*/ 1466850 h 11032314"/>
                  <a:gd name="connsiteX1" fmla="*/ 5080006 w 5080007"/>
                  <a:gd name="connsiteY1" fmla="*/ 9259464 h 11032314"/>
                  <a:gd name="connsiteX2" fmla="*/ 2383523 w 5080007"/>
                  <a:gd name="connsiteY2" fmla="*/ 11032238 h 11032314"/>
                  <a:gd name="connsiteX3" fmla="*/ 0 w 5080007"/>
                  <a:gd name="connsiteY3" fmla="*/ 9259460 h 11032314"/>
                  <a:gd name="connsiteX4" fmla="*/ 0 w 5080007"/>
                  <a:gd name="connsiteY4" fmla="*/ 1466850 h 11032314"/>
                  <a:gd name="connsiteX5" fmla="*/ 2540000 w 5080007"/>
                  <a:gd name="connsiteY5" fmla="*/ 0 h 11032314"/>
                  <a:gd name="connsiteX6" fmla="*/ 5080000 w 5080007"/>
                  <a:gd name="connsiteY6" fmla="*/ 1466850 h 11032314"/>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0 w 5080007"/>
                  <a:gd name="connsiteY4" fmla="*/ 1466850 h 11032315"/>
                  <a:gd name="connsiteX5" fmla="*/ 2540000 w 5080007"/>
                  <a:gd name="connsiteY5" fmla="*/ 0 h 11032315"/>
                  <a:gd name="connsiteX6" fmla="*/ 5003901 w 5080007"/>
                  <a:gd name="connsiteY6" fmla="*/ 592641 h 11032315"/>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76096 w 5080007"/>
                  <a:gd name="connsiteY4" fmla="*/ 567666 h 11032315"/>
                  <a:gd name="connsiteX5" fmla="*/ 2540000 w 5080007"/>
                  <a:gd name="connsiteY5" fmla="*/ 0 h 11032315"/>
                  <a:gd name="connsiteX6" fmla="*/ 5003901 w 5080007"/>
                  <a:gd name="connsiteY6" fmla="*/ 592641 h 11032315"/>
                  <a:gd name="connsiteX0" fmla="*/ 5003901 w 5003899"/>
                  <a:gd name="connsiteY0" fmla="*/ 592641 h 11032521"/>
                  <a:gd name="connsiteX1" fmla="*/ 4927814 w 5003899"/>
                  <a:gd name="connsiteY1" fmla="*/ 10433399 h 11032521"/>
                  <a:gd name="connsiteX2" fmla="*/ 2383523 w 5003899"/>
                  <a:gd name="connsiteY2" fmla="*/ 11032238 h 11032521"/>
                  <a:gd name="connsiteX3" fmla="*/ 0 w 5003899"/>
                  <a:gd name="connsiteY3" fmla="*/ 9259460 h 11032521"/>
                  <a:gd name="connsiteX4" fmla="*/ 76096 w 5003899"/>
                  <a:gd name="connsiteY4" fmla="*/ 567666 h 11032521"/>
                  <a:gd name="connsiteX5" fmla="*/ 2540000 w 5003899"/>
                  <a:gd name="connsiteY5" fmla="*/ 0 h 11032521"/>
                  <a:gd name="connsiteX6" fmla="*/ 5003901 w 5003899"/>
                  <a:gd name="connsiteY6" fmla="*/ 592641 h 11032521"/>
                  <a:gd name="connsiteX0" fmla="*/ 5003897 w 5003899"/>
                  <a:gd name="connsiteY0" fmla="*/ 592641 h 11032521"/>
                  <a:gd name="connsiteX1" fmla="*/ 4927810 w 5003899"/>
                  <a:gd name="connsiteY1" fmla="*/ 10433399 h 11032521"/>
                  <a:gd name="connsiteX2" fmla="*/ 2383519 w 5003899"/>
                  <a:gd name="connsiteY2" fmla="*/ 11032238 h 11032521"/>
                  <a:gd name="connsiteX3" fmla="*/ -2 w 5003899"/>
                  <a:gd name="connsiteY3" fmla="*/ 10470863 h 11032521"/>
                  <a:gd name="connsiteX4" fmla="*/ 76092 w 5003899"/>
                  <a:gd name="connsiteY4" fmla="*/ 567666 h 11032521"/>
                  <a:gd name="connsiteX5" fmla="*/ 2539996 w 5003899"/>
                  <a:gd name="connsiteY5" fmla="*/ 0 h 11032521"/>
                  <a:gd name="connsiteX6" fmla="*/ 5003897 w 5003899"/>
                  <a:gd name="connsiteY6" fmla="*/ 592641 h 1103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899" h="11032521">
                    <a:moveTo>
                      <a:pt x="5003897" y="592641"/>
                    </a:moveTo>
                    <a:lnTo>
                      <a:pt x="4927810" y="10433399"/>
                    </a:lnTo>
                    <a:cubicBezTo>
                      <a:pt x="4201421" y="10615586"/>
                      <a:pt x="3156938" y="11045132"/>
                      <a:pt x="2383519" y="11032238"/>
                    </a:cubicBezTo>
                    <a:lnTo>
                      <a:pt x="-2" y="10470863"/>
                    </a:lnTo>
                    <a:lnTo>
                      <a:pt x="76092" y="567666"/>
                    </a:lnTo>
                    <a:lnTo>
                      <a:pt x="2539996" y="0"/>
                    </a:lnTo>
                    <a:lnTo>
                      <a:pt x="5003897" y="592641"/>
                    </a:lnTo>
                    <a:close/>
                  </a:path>
                </a:pathLst>
              </a:custGeom>
              <a:solidFill>
                <a:srgbClr val="FFD6CE"/>
              </a:solidFill>
              <a:ln>
                <a:solidFill>
                  <a:srgbClr val="E18989"/>
                </a:solidFill>
              </a:ln>
            </p:spPr>
            <p:txBody>
              <a:bodyPr/>
              <a:lstStyle/>
              <a:p>
                <a:endParaRPr lang="en-US"/>
              </a:p>
            </p:txBody>
          </p:sp>
          <p:sp>
            <p:nvSpPr>
              <p:cNvPr id="10" name="Freeform 4">
                <a:extLst>
                  <a:ext uri="{FF2B5EF4-FFF2-40B4-BE49-F238E27FC236}">
                    <a16:creationId xmlns:a16="http://schemas.microsoft.com/office/drawing/2014/main" id="{08AF1899-F3A3-A2E1-03F7-066C3FEF3048}"/>
                  </a:ext>
                </a:extLst>
              </p:cNvPr>
              <p:cNvSpPr/>
              <p:nvPr/>
            </p:nvSpPr>
            <p:spPr>
              <a:xfrm>
                <a:off x="2" y="22518"/>
                <a:ext cx="5205214" cy="108309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sp>
            <p:nvSpPr>
              <p:cNvPr id="11" name="Freeform 4">
                <a:extLst>
                  <a:ext uri="{FF2B5EF4-FFF2-40B4-BE49-F238E27FC236}">
                    <a16:creationId xmlns:a16="http://schemas.microsoft.com/office/drawing/2014/main" id="{C8C7136F-D8D0-CDD7-7994-FD6E5AFBB930}"/>
                  </a:ext>
                </a:extLst>
              </p:cNvPr>
              <p:cNvSpPr/>
              <p:nvPr/>
            </p:nvSpPr>
            <p:spPr>
              <a:xfrm rot="10800000">
                <a:off x="-92420" y="11366805"/>
                <a:ext cx="5220148" cy="114591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grpSp>
        <p:sp>
          <p:nvSpPr>
            <p:cNvPr id="8" name="TextBox 7">
              <a:extLst>
                <a:ext uri="{FF2B5EF4-FFF2-40B4-BE49-F238E27FC236}">
                  <a16:creationId xmlns:a16="http://schemas.microsoft.com/office/drawing/2014/main" id="{F77C88C4-1578-80AA-1A3B-AF88CC59A2A6}"/>
                </a:ext>
              </a:extLst>
            </p:cNvPr>
            <p:cNvSpPr txBox="1"/>
            <p:nvPr/>
          </p:nvSpPr>
          <p:spPr>
            <a:xfrm>
              <a:off x="6051870" y="3513909"/>
              <a:ext cx="4712284" cy="2139216"/>
            </a:xfrm>
            <a:prstGeom prst="rect">
              <a:avLst/>
            </a:prstGeom>
            <a:noFill/>
          </p:spPr>
          <p:txBody>
            <a:bodyPr wrap="square" rtlCol="0">
              <a:spAutoFit/>
            </a:bodyPr>
            <a:lstStyle/>
            <a:p>
              <a:pPr marL="571500" marR="0" indent="-571500" algn="just">
                <a:spcBef>
                  <a:spcPts val="0"/>
                </a:spcBef>
                <a:spcAft>
                  <a:spcPts val="0"/>
                </a:spcAft>
                <a:buFont typeface="Arial" panose="020B0604020202020204" pitchFamily="34" charset="0"/>
                <a:buChar char="•"/>
              </a:pPr>
              <a:r>
                <a:rPr lang="vi-VN" sz="3600" b="1" dirty="0">
                  <a:effectLst/>
                  <a:latin typeface="Cambria" panose="02040503050406030204" pitchFamily="18" charset="0"/>
                  <a:ea typeface="Cambria" panose="02040503050406030204" pitchFamily="18" charset="0"/>
                </a:rPr>
                <a:t>Không mua hàng quá hạn sử dụng, đặc biệt là thực phẩm;</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effectLst/>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ham hàng rẻ kém chất lượng;</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vay mượn để mua hàng theo sở thích;</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effectLst/>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lệ thuộc vào quảng cáo,...</a:t>
              </a:r>
              <a:endParaRPr lang="en-US" sz="3600" dirty="0">
                <a:effectLst/>
                <a:latin typeface="Cambria" panose="02040503050406030204" pitchFamily="18" charset="0"/>
                <a:ea typeface="Cambria" panose="02040503050406030204" pitchFamily="18" charset="0"/>
              </a:endParaRPr>
            </a:p>
          </p:txBody>
        </p:sp>
      </p:grpSp>
      <p:sp>
        <p:nvSpPr>
          <p:cNvPr id="12" name="矩形: 圆角 33">
            <a:extLst>
              <a:ext uri="{FF2B5EF4-FFF2-40B4-BE49-F238E27FC236}">
                <a16:creationId xmlns:a16="http://schemas.microsoft.com/office/drawing/2014/main" id="{1C158386-2EE1-3C2B-A116-3A07F4368AAD}"/>
              </a:ext>
            </a:extLst>
          </p:cNvPr>
          <p:cNvSpPr/>
          <p:nvPr/>
        </p:nvSpPr>
        <p:spPr>
          <a:xfrm>
            <a:off x="2040908" y="411149"/>
            <a:ext cx="7854208" cy="1221708"/>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a:solidFill>
                  <a:schemeClr val="tx1"/>
                </a:solidFill>
                <a:latin typeface="Cambria" panose="02040503050406030204" pitchFamily="18" charset="0"/>
                <a:ea typeface="阿里巴巴普惠体" panose="00020600040101010101"/>
              </a:rPr>
              <a:t>Một số biểu hiện khác của việc sử dụng tiền hợp lí</a:t>
            </a:r>
            <a:endParaRPr lang="en-US" altLang="zh-CN" sz="3600" b="1" dirty="0">
              <a:solidFill>
                <a:schemeClr val="tx1"/>
              </a:solidFill>
              <a:latin typeface="Cambria" panose="02040503050406030204" pitchFamily="18" charset="0"/>
              <a:ea typeface="阿里巴巴普惠体" panose="00020600040101010101"/>
            </a:endParaRPr>
          </a:p>
        </p:txBody>
      </p:sp>
    </p:spTree>
    <p:extLst>
      <p:ext uri="{BB962C8B-B14F-4D97-AF65-F5344CB8AC3E}">
        <p14:creationId xmlns:p14="http://schemas.microsoft.com/office/powerpoint/2010/main" val="224739748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7" name="Picture 6">
            <a:extLst>
              <a:ext uri="{FF2B5EF4-FFF2-40B4-BE49-F238E27FC236}">
                <a16:creationId xmlns:a16="http://schemas.microsoft.com/office/drawing/2014/main" id="{CBEFD31B-9541-5524-7E69-9BFA122BBC72}"/>
              </a:ext>
            </a:extLst>
          </p:cNvPr>
          <p:cNvPicPr>
            <a:picLocks noChangeAspect="1"/>
          </p:cNvPicPr>
          <p:nvPr/>
        </p:nvPicPr>
        <p:blipFill>
          <a:blip r:embed="rId3"/>
          <a:stretch>
            <a:fillRect/>
          </a:stretch>
        </p:blipFill>
        <p:spPr>
          <a:xfrm>
            <a:off x="664029" y="280851"/>
            <a:ext cx="10951028" cy="6217920"/>
          </a:xfrm>
          <a:prstGeom prst="rect">
            <a:avLst/>
          </a:prstGeom>
        </p:spPr>
      </p:pic>
    </p:spTree>
    <p:extLst>
      <p:ext uri="{BB962C8B-B14F-4D97-AF65-F5344CB8AC3E}">
        <p14:creationId xmlns:p14="http://schemas.microsoft.com/office/powerpoint/2010/main" val="334941890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BB69CA5-1AC2-4CEB-9C55-2AD4B874B409}"/>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14" name="Rounded Rectangle 13"/>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任意多边形: 形状 3">
            <a:extLst>
              <a:ext uri="{FF2B5EF4-FFF2-40B4-BE49-F238E27FC236}">
                <a16:creationId xmlns:a16="http://schemas.microsoft.com/office/drawing/2014/main" id="{0035766D-CCC2-46E4-893A-0C44BAD65E17}"/>
              </a:ext>
            </a:extLst>
          </p:cNvPr>
          <p:cNvSpPr/>
          <p:nvPr/>
        </p:nvSpPr>
        <p:spPr>
          <a:xfrm>
            <a:off x="2444701" y="1672046"/>
            <a:ext cx="7792616" cy="359859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rgbClr val="FF66CC">
              <a:alpha val="21000"/>
            </a:srgbClr>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9" name="TextBox 8"/>
          <p:cNvSpPr txBox="1"/>
          <p:nvPr/>
        </p:nvSpPr>
        <p:spPr>
          <a:xfrm>
            <a:off x="3146461" y="2353282"/>
            <a:ext cx="6741559" cy="2308324"/>
          </a:xfrm>
          <a:prstGeom prst="rect">
            <a:avLst/>
          </a:prstGeom>
          <a:noFill/>
        </p:spPr>
        <p:txBody>
          <a:bodyPr wrap="square" rtlCol="0">
            <a:spAutoFit/>
          </a:bodyPr>
          <a:lstStyle/>
          <a:p>
            <a:pPr lvl="0" algn="ctr"/>
            <a:r>
              <a:rPr lang="en-US" sz="4800" b="1" dirty="0" err="1">
                <a:solidFill>
                  <a:prstClr val="black"/>
                </a:solidFill>
                <a:latin typeface="Cambria" panose="02040503050406030204" pitchFamily="18" charset="0"/>
                <a:ea typeface="Cambria" panose="02040503050406030204" pitchFamily="18" charset="0"/>
              </a:rPr>
              <a:t>Hoạt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động</a:t>
            </a:r>
            <a:r>
              <a:rPr lang="en-US" sz="4800" b="1" dirty="0">
                <a:solidFill>
                  <a:prstClr val="black"/>
                </a:solidFill>
                <a:latin typeface="Cambria" panose="02040503050406030204" pitchFamily="18" charset="0"/>
                <a:ea typeface="Cambria" panose="02040503050406030204" pitchFamily="18" charset="0"/>
              </a:rPr>
              <a:t> 2: </a:t>
            </a:r>
            <a:r>
              <a:rPr lang="en-US" sz="4800" b="1" dirty="0" err="1">
                <a:solidFill>
                  <a:prstClr val="black"/>
                </a:solidFill>
                <a:latin typeface="Cambria" panose="02040503050406030204" pitchFamily="18" charset="0"/>
                <a:ea typeface="Cambria" panose="02040503050406030204" pitchFamily="18" charset="0"/>
              </a:rPr>
              <a:t>Khám</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phá</a:t>
            </a:r>
            <a:r>
              <a:rPr lang="en-US" sz="4800" b="1" dirty="0">
                <a:solidFill>
                  <a:prstClr val="black"/>
                </a:solidFill>
                <a:latin typeface="Cambria" panose="02040503050406030204" pitchFamily="18" charset="0"/>
                <a:ea typeface="Cambria" panose="02040503050406030204" pitchFamily="18" charset="0"/>
              </a:rPr>
              <a:t> ý </a:t>
            </a:r>
            <a:r>
              <a:rPr lang="en-US" sz="4800" b="1" dirty="0" err="1">
                <a:solidFill>
                  <a:prstClr val="black"/>
                </a:solidFill>
                <a:latin typeface="Cambria" panose="02040503050406030204" pitchFamily="18" charset="0"/>
                <a:ea typeface="Cambria" panose="02040503050406030204" pitchFamily="18" charset="0"/>
              </a:rPr>
              <a:t>nghĩa</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và</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cách</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sử</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dụng</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tiền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hợp</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lí</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descr="A bag of money and coins&#10;&#10;Description automatically generated">
            <a:extLst>
              <a:ext uri="{FF2B5EF4-FFF2-40B4-BE49-F238E27FC236}">
                <a16:creationId xmlns:a16="http://schemas.microsoft.com/office/drawing/2014/main" id="{D1343CC1-36BE-83D1-9DC9-116444252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74" y="3470092"/>
            <a:ext cx="3657607" cy="3657607"/>
          </a:xfrm>
          <a:prstGeom prst="rect">
            <a:avLst/>
          </a:prstGeom>
        </p:spPr>
      </p:pic>
    </p:spTree>
    <p:extLst>
      <p:ext uri="{BB962C8B-B14F-4D97-AF65-F5344CB8AC3E}">
        <p14:creationId xmlns:p14="http://schemas.microsoft.com/office/powerpoint/2010/main" val="391744189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24246" y="77452"/>
            <a:ext cx="11623766" cy="6676044"/>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43B209D-0346-58CE-538F-E79CF6CC3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857" y="3422580"/>
            <a:ext cx="4881155" cy="3330916"/>
          </a:xfrm>
          <a:prstGeom prst="rect">
            <a:avLst/>
          </a:prstGeom>
        </p:spPr>
      </p:pic>
      <p:grpSp>
        <p:nvGrpSpPr>
          <p:cNvPr id="6" name="Group 5">
            <a:extLst>
              <a:ext uri="{FF2B5EF4-FFF2-40B4-BE49-F238E27FC236}">
                <a16:creationId xmlns:a16="http://schemas.microsoft.com/office/drawing/2014/main" id="{490076BB-B553-DECA-B8CE-762C8EAEE8A3}"/>
              </a:ext>
            </a:extLst>
          </p:cNvPr>
          <p:cNvGrpSpPr/>
          <p:nvPr/>
        </p:nvGrpSpPr>
        <p:grpSpPr>
          <a:xfrm>
            <a:off x="827276" y="1513048"/>
            <a:ext cx="9448838" cy="1282055"/>
            <a:chOff x="457789" y="2120323"/>
            <a:chExt cx="6162594" cy="1065823"/>
          </a:xfrm>
        </p:grpSpPr>
        <p:sp>
          <p:nvSpPr>
            <p:cNvPr id="7" name="Freeform 3">
              <a:extLst>
                <a:ext uri="{FF2B5EF4-FFF2-40B4-BE49-F238E27FC236}">
                  <a16:creationId xmlns:a16="http://schemas.microsoft.com/office/drawing/2014/main" id="{C5B1F40A-7707-94E5-0907-DF2B78C1030A}"/>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63481DB6-16FC-C014-5241-C71DC42DF8FB}"/>
                </a:ext>
              </a:extLst>
            </p:cNvPr>
            <p:cNvSpPr txBox="1"/>
            <p:nvPr/>
          </p:nvSpPr>
          <p:spPr>
            <a:xfrm>
              <a:off x="509450" y="2120323"/>
              <a:ext cx="6097870" cy="799021"/>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Bạn Bống đã sử dụng tiền như thế nào? Em có nhận xét gì về cách sử dụng tiền của bạn.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id="{94E2692C-4D37-988F-B4F2-0D492759A910}"/>
              </a:ext>
            </a:extLst>
          </p:cNvPr>
          <p:cNvGrpSpPr/>
          <p:nvPr/>
        </p:nvGrpSpPr>
        <p:grpSpPr>
          <a:xfrm>
            <a:off x="557157" y="2945783"/>
            <a:ext cx="6856015" cy="1232623"/>
            <a:chOff x="457789" y="2120323"/>
            <a:chExt cx="6162594" cy="1065823"/>
          </a:xfrm>
        </p:grpSpPr>
        <p:sp>
          <p:nvSpPr>
            <p:cNvPr id="11" name="Freeform 3">
              <a:extLst>
                <a:ext uri="{FF2B5EF4-FFF2-40B4-BE49-F238E27FC236}">
                  <a16:creationId xmlns:a16="http://schemas.microsoft.com/office/drawing/2014/main" id="{1FF1320C-868B-FEE9-86AF-A5CD90D5DA95}"/>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D99D0865-E25C-B84A-FD9D-E76E4D8BA591}"/>
                </a:ext>
              </a:extLst>
            </p:cNvPr>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Việc sử dụng tiền hợp lí có tác dụng như thế nào?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5" name="Group 4">
            <a:extLst>
              <a:ext uri="{FF2B5EF4-FFF2-40B4-BE49-F238E27FC236}">
                <a16:creationId xmlns:a16="http://schemas.microsoft.com/office/drawing/2014/main" id="{6D8EEE35-4B35-49CF-154A-D66FDC45429D}"/>
              </a:ext>
            </a:extLst>
          </p:cNvPr>
          <p:cNvGrpSpPr/>
          <p:nvPr/>
        </p:nvGrpSpPr>
        <p:grpSpPr>
          <a:xfrm>
            <a:off x="343988" y="4255857"/>
            <a:ext cx="6156283" cy="1465675"/>
            <a:chOff x="457789" y="2120324"/>
            <a:chExt cx="6162594" cy="1065822"/>
          </a:xfrm>
          <a:solidFill>
            <a:srgbClr val="92D050"/>
          </a:solidFill>
        </p:grpSpPr>
        <p:sp>
          <p:nvSpPr>
            <p:cNvPr id="9" name="Freeform 3">
              <a:extLst>
                <a:ext uri="{FF2B5EF4-FFF2-40B4-BE49-F238E27FC236}">
                  <a16:creationId xmlns:a16="http://schemas.microsoft.com/office/drawing/2014/main" id="{02315AD6-19FC-C63B-6733-56E757C6E2F1}"/>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1572DFFC-E9C8-2DF5-C4B3-860BCF48C8B9}"/>
                </a:ext>
              </a:extLst>
            </p:cNvPr>
            <p:cNvSpPr txBox="1"/>
            <p:nvPr/>
          </p:nvSpPr>
          <p:spPr>
            <a:xfrm>
              <a:off x="490151" y="2145699"/>
              <a:ext cx="6097870" cy="79902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Theo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vì</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sao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chúng</a:t>
              </a:r>
              <a:r>
                <a:rPr lang="en-US" sz="3200" b="1" i="0" dirty="0">
                  <a:solidFill>
                    <a:srgbClr val="000000"/>
                  </a:solidFill>
                  <a:effectLst/>
                  <a:latin typeface="Cambria" panose="02040503050406030204" pitchFamily="18" charset="0"/>
                  <a:ea typeface="Cambria" panose="02040503050406030204" pitchFamily="18" charset="0"/>
                </a:rPr>
                <a:t> ta </a:t>
              </a:r>
              <a:r>
                <a:rPr lang="en-US" sz="3200" b="1" i="0" dirty="0" err="1">
                  <a:solidFill>
                    <a:srgbClr val="000000"/>
                  </a:solidFill>
                  <a:effectLst/>
                  <a:latin typeface="Cambria" panose="02040503050406030204" pitchFamily="18" charset="0"/>
                  <a:ea typeface="Cambria" panose="02040503050406030204" pitchFamily="18" charset="0"/>
                </a:rPr>
                <a:t>phải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sử</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dụng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tiền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hợp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lí</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14" name="TextBox 13">
            <a:extLst>
              <a:ext uri="{FF2B5EF4-FFF2-40B4-BE49-F238E27FC236}">
                <a16:creationId xmlns:a16="http://schemas.microsoft.com/office/drawing/2014/main" id="{D4C660CD-9F8C-463E-B498-0691D1CC4FB0}"/>
              </a:ext>
            </a:extLst>
          </p:cNvPr>
          <p:cNvSpPr txBox="1"/>
          <p:nvPr/>
        </p:nvSpPr>
        <p:spPr>
          <a:xfrm>
            <a:off x="668383" y="373099"/>
            <a:ext cx="10855233" cy="1200329"/>
          </a:xfrm>
          <a:prstGeom prst="rect">
            <a:avLst/>
          </a:prstGeom>
          <a:noFill/>
        </p:spPr>
        <p:txBody>
          <a:bodyPr wrap="square" rtlCol="0">
            <a:spAutoFit/>
          </a:bodyPr>
          <a:lstStyle/>
          <a:p>
            <a:pPr algn="ctr"/>
            <a:r>
              <a:rPr lang="en-US" sz="3600" b="1" dirty="0" err="1">
                <a:solidFill>
                  <a:srgbClr val="C00000"/>
                </a:solidFill>
                <a:latin typeface="Cambria" panose="02040503050406030204" pitchFamily="18" charset="0"/>
                <a:ea typeface="Cambria" panose="02040503050406030204" pitchFamily="18" charset="0"/>
              </a:rPr>
              <a:t>Đọc</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thông</a:t>
            </a:r>
            <a:r>
              <a:rPr lang="en-US" sz="3600" b="1" dirty="0">
                <a:solidFill>
                  <a:srgbClr val="C00000"/>
                </a:solidFill>
                <a:latin typeface="Cambria" panose="02040503050406030204" pitchFamily="18" charset="0"/>
                <a:ea typeface="Cambria" panose="02040503050406030204" pitchFamily="18" charset="0"/>
              </a:rPr>
              <a:t> tin SGK/58 (</a:t>
            </a:r>
            <a:r>
              <a:rPr lang="vi-VN" sz="3600" b="1" dirty="0">
                <a:solidFill>
                  <a:srgbClr val="000000"/>
                </a:solidFill>
                <a:latin typeface="Cambria" panose="02040503050406030204" pitchFamily="18" charset="0"/>
                <a:ea typeface="Cambria" panose="02040503050406030204" pitchFamily="18" charset="0"/>
              </a:rPr>
              <a:t>Cô bé bán chè bưởi</a:t>
            </a:r>
            <a:r>
              <a:rPr lang="en-US" sz="3600" b="1" dirty="0">
                <a:solidFill>
                  <a:srgbClr val="000000"/>
                </a:solidFill>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a:p>
            <a:pPr lvl="0" algn="ct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trả</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lời</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câu</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hỏi</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sau</a:t>
            </a:r>
            <a:r>
              <a:rPr lang="en-US" sz="3600" b="1" dirty="0">
                <a:solidFill>
                  <a:srgbClr val="C0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3600185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DF908DA-4FFE-492B-BDE9-F4CDB0DEEB48}"/>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4" name="任意多边形: 形状 3">
            <a:extLst>
              <a:ext uri="{FF2B5EF4-FFF2-40B4-BE49-F238E27FC236}">
                <a16:creationId xmlns:a16="http://schemas.microsoft.com/office/drawing/2014/main" id="{1759CBF8-9C09-4562-B359-509971C3D6DC}"/>
              </a:ext>
            </a:extLst>
          </p:cNvPr>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grpSp>
        <p:nvGrpSpPr>
          <p:cNvPr id="6" name="Group 5">
            <a:extLst>
              <a:ext uri="{FF2B5EF4-FFF2-40B4-BE49-F238E27FC236}">
                <a16:creationId xmlns:a16="http://schemas.microsoft.com/office/drawing/2014/main" id="{D0B000F2-4BDD-F3B3-B83F-BCEB80398FBF}"/>
              </a:ext>
            </a:extLst>
          </p:cNvPr>
          <p:cNvGrpSpPr/>
          <p:nvPr/>
        </p:nvGrpSpPr>
        <p:grpSpPr>
          <a:xfrm>
            <a:off x="1941670" y="-174602"/>
            <a:ext cx="10088444" cy="2959541"/>
            <a:chOff x="2037806" y="1587202"/>
            <a:chExt cx="9784080" cy="3729380"/>
          </a:xfrm>
        </p:grpSpPr>
        <p:sp>
          <p:nvSpPr>
            <p:cNvPr id="7" name="Rounded Rectangle 4">
              <a:extLst>
                <a:ext uri="{FF2B5EF4-FFF2-40B4-BE49-F238E27FC236}">
                  <a16:creationId xmlns:a16="http://schemas.microsoft.com/office/drawing/2014/main" id="{FABAF035-20F9-EA56-7DAA-FD3965401583}"/>
                </a:ext>
              </a:extLst>
            </p:cNvPr>
            <p:cNvSpPr/>
            <p:nvPr/>
          </p:nvSpPr>
          <p:spPr>
            <a:xfrm>
              <a:off x="2037806" y="2521132"/>
              <a:ext cx="9784080" cy="2795450"/>
            </a:xfrm>
            <a:prstGeom prst="round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8" name="Picture 7">
              <a:extLst>
                <a:ext uri="{FF2B5EF4-FFF2-40B4-BE49-F238E27FC236}">
                  <a16:creationId xmlns:a16="http://schemas.microsoft.com/office/drawing/2014/main" id="{7120209C-F432-A04D-C4E4-9364FC5F22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3658" y="1587202"/>
              <a:ext cx="2198228" cy="3729380"/>
            </a:xfrm>
            <a:prstGeom prst="rect">
              <a:avLst/>
            </a:prstGeom>
          </p:spPr>
        </p:pic>
      </p:grpSp>
      <p:sp>
        <p:nvSpPr>
          <p:cNvPr id="10" name="Rectangle 9">
            <a:extLst>
              <a:ext uri="{FF2B5EF4-FFF2-40B4-BE49-F238E27FC236}">
                <a16:creationId xmlns:a16="http://schemas.microsoft.com/office/drawing/2014/main" id="{0603B045-8E46-E0BA-3CBB-BA718779F320}"/>
              </a:ext>
            </a:extLst>
          </p:cNvPr>
          <p:cNvSpPr/>
          <p:nvPr/>
        </p:nvSpPr>
        <p:spPr>
          <a:xfrm>
            <a:off x="2219535" y="753098"/>
            <a:ext cx="7918270" cy="1938992"/>
          </a:xfrm>
          <a:prstGeom prst="rect">
            <a:avLst/>
          </a:prstGeom>
        </p:spPr>
        <p:txBody>
          <a:bodyPr wrap="square">
            <a:spAutoFit/>
          </a:bodyPr>
          <a:lstStyle/>
          <a:p>
            <a:pPr algn="ctr"/>
            <a:r>
              <a:rPr lang="en-US" sz="4000" dirty="0" err="1">
                <a:solidFill>
                  <a:srgbClr val="FF0000"/>
                </a:solidFill>
                <a:latin typeface="Cambria" panose="02040503050406030204" pitchFamily="18" charset="0"/>
                <a:ea typeface="Cambria" panose="02040503050406030204" pitchFamily="18" charset="0"/>
              </a:rPr>
              <a:t>Hãy</a:t>
            </a:r>
            <a:r>
              <a:rPr lang="en-US" sz="4000" dirty="0">
                <a:solidFill>
                  <a:srgbClr val="FF0000"/>
                </a:solidFill>
                <a:latin typeface="Cambria" panose="02040503050406030204" pitchFamily="18" charset="0"/>
                <a:ea typeface="Cambria" panose="02040503050406030204" pitchFamily="18" charset="0"/>
              </a:rPr>
              <a:t> chia </a:t>
            </a:r>
            <a:r>
              <a:rPr lang="en-US" sz="4000" dirty="0" err="1">
                <a:solidFill>
                  <a:srgbClr val="FF0000"/>
                </a:solidFill>
                <a:latin typeface="Cambria" panose="02040503050406030204" pitchFamily="18" charset="0"/>
                <a:ea typeface="Cambria" panose="02040503050406030204" pitchFamily="18" charset="0"/>
              </a:rPr>
              <a:t>sẻ</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về</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việc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em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đã</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sử</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dụng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tiền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tiết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kiệm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như</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thế</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nào</a:t>
            </a:r>
            <a:r>
              <a:rPr lang="en-US" sz="4000" dirty="0">
                <a:solidFill>
                  <a:srgbClr val="FF0000"/>
                </a:solidFill>
                <a:latin typeface="Cambria" panose="02040503050406030204" pitchFamily="18" charset="0"/>
                <a:ea typeface="Cambria" panose="02040503050406030204" pitchFamily="18" charset="0"/>
              </a:rPr>
              <a:t>?</a:t>
            </a:r>
          </a:p>
        </p:txBody>
      </p:sp>
      <p:pic>
        <p:nvPicPr>
          <p:cNvPr id="3" name="图片 2">
            <a:extLst>
              <a:ext uri="{FF2B5EF4-FFF2-40B4-BE49-F238E27FC236}">
                <a16:creationId xmlns:a16="http://schemas.microsoft.com/office/drawing/2014/main" id="{1035CF31-C7EC-A43E-21D1-5BD915CD59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675" t="10668" r="10290" b="6831"/>
          <a:stretch/>
        </p:blipFill>
        <p:spPr>
          <a:xfrm>
            <a:off x="413657" y="2605597"/>
            <a:ext cx="3962399" cy="4328603"/>
          </a:xfrm>
          <a:prstGeom prst="rect">
            <a:avLst/>
          </a:prstGeom>
        </p:spPr>
      </p:pic>
    </p:spTree>
    <p:extLst>
      <p:ext uri="{BB962C8B-B14F-4D97-AF65-F5344CB8AC3E}">
        <p14:creationId xmlns:p14="http://schemas.microsoft.com/office/powerpoint/2010/main" val="70742169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197031" y="164893"/>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D8E32E2C-D305-8000-F979-3009246EFA35}"/>
              </a:ext>
            </a:extLst>
          </p:cNvPr>
          <p:cNvSpPr txBox="1"/>
          <p:nvPr/>
        </p:nvSpPr>
        <p:spPr>
          <a:xfrm>
            <a:off x="4310743" y="385924"/>
            <a:ext cx="5225143" cy="584775"/>
          </a:xfrm>
          <a:prstGeom prst="rect">
            <a:avLst/>
          </a:prstGeom>
          <a:noFill/>
        </p:spPr>
        <p:txBody>
          <a:bodyPr wrap="square" rtlCol="0">
            <a:spAutoFit/>
          </a:bodyPr>
          <a:lstStyle/>
          <a:p>
            <a:r>
              <a:rPr lang="vi-VN" sz="3200" b="1" i="0" dirty="0">
                <a:solidFill>
                  <a:srgbClr val="FF0000"/>
                </a:solidFill>
                <a:effectLst/>
                <a:latin typeface="Cambria" panose="02040503050406030204" pitchFamily="18" charset="0"/>
                <a:ea typeface="Cambria" panose="02040503050406030204" pitchFamily="18" charset="0"/>
              </a:rPr>
              <a:t>Cô bé bán chè bưởi</a:t>
            </a:r>
            <a:endParaRPr lang="en-US" sz="32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A8D5A9E-2402-DEDF-B44C-054AFDCA8358}"/>
              </a:ext>
            </a:extLst>
          </p:cNvPr>
          <p:cNvSpPr txBox="1"/>
          <p:nvPr/>
        </p:nvSpPr>
        <p:spPr>
          <a:xfrm>
            <a:off x="478971" y="1567543"/>
            <a:ext cx="11059886" cy="4893647"/>
          </a:xfrm>
          <a:prstGeom prst="rect">
            <a:avLst/>
          </a:prstGeom>
          <a:noFill/>
        </p:spPr>
        <p:txBody>
          <a:bodyPr wrap="square" rtlCol="0">
            <a:spAutoFit/>
          </a:bodyPr>
          <a:lstStyle/>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Trong chương trình truyền hình Mặt trời bé con năm 2017, khán giả phải trầm trồ về khả năng kinh doanh và lập kế hoạch quản lí tiền rất hiệu quả của cô bé Nguyễn Hoàng Bảo Ngọc (‘bé Bống bán chè bưởi”, sinh năm 2007) đến từ Tuyên Quang. Thành công đó đến từ năng khiếu và niềm đam mê kinh doanh của Bổng. Ngày nhỏ, khi chơi trò chơi mua sắm, Bổng sớm nhận ra rằng, muốn mua được đồ gì đó thì cần phải có tiền. Nhưng khi chơi thì có thể dùng “tiền” cắt từ những tờ giấy, còn khi mua hàng thật thì phải có tiền thật, và muốn có tiền thì bố mẹ phải làm việc. Số tiền bố mẹ Bống kiếm được chỉ có hạn nên việc chi tiêu phải cân đối và tiết kiệm để không bị lãng phí.</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Để có tiền, ngay từ khi học lớp 2, Bổng đã bắt tay vào kinh doanh chè bưởi. Tiền lãi trong kinh doanh được Bống chia thành 10 phần, phân bổ như sau:</a:t>
            </a:r>
            <a:endParaRPr lang="en-US" sz="2600" b="0" i="0" dirty="0">
              <a:solidFill>
                <a:srgbClr val="000000"/>
              </a:solidFill>
              <a:effectLst/>
              <a:latin typeface="Cambria" panose="02040503050406030204" pitchFamily="18" charset="0"/>
              <a:ea typeface="Cambria" panose="02040503050406030204" pitchFamily="18" charset="0"/>
            </a:endParaRPr>
          </a:p>
          <a:p>
            <a:pPr algn="just"/>
            <a:endParaRPr lang="vi-VN" sz="26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266421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AA8D5A9E-2402-DEDF-B44C-054AFDCA8358}"/>
              </a:ext>
            </a:extLst>
          </p:cNvPr>
          <p:cNvSpPr txBox="1"/>
          <p:nvPr/>
        </p:nvSpPr>
        <p:spPr>
          <a:xfrm>
            <a:off x="511629" y="674915"/>
            <a:ext cx="11059886" cy="5509200"/>
          </a:xfrm>
          <a:prstGeom prst="rect">
            <a:avLst/>
          </a:prstGeom>
          <a:noFill/>
        </p:spPr>
        <p:txBody>
          <a:bodyPr wrap="square" rtlCol="0">
            <a:spAutoFit/>
          </a:bodyPr>
          <a:lstStyle/>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Đầu tư vào nguồn vốn (5 phần): Khoản tiền này được Bống dùng làm vốn nhập hàng để kinh doanh chè bưởi.</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Tự do tài chính (1 phần): Khoản tiền này Bống nhờ mẹ gửi tiết kiệm hằng tháng tại ngân hàng.</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Tiết kiệm dài hạn (1 phần): Bống bỏ lợn khoản tiền này để mua món đồ đắt tiền như xe đạp điện....</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Giáo dục (1 phần): Khoản tiền này Bống dùng để tham gia các lớp học, mua sách, vở, đồ dùng học tập.</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Hưởng thụ (1 phần): Đó là khoản tiền Bống dùng để chăm sóc bản thân như</a:t>
            </a:r>
          </a:p>
          <a:p>
            <a:pPr algn="just"/>
            <a:r>
              <a:rPr lang="vi-VN" sz="2200" b="0" i="0" dirty="0">
                <a:solidFill>
                  <a:srgbClr val="000000"/>
                </a:solidFill>
                <a:effectLst/>
                <a:latin typeface="Cambria" panose="02040503050406030204" pitchFamily="18" charset="0"/>
                <a:ea typeface="Cambria" panose="02040503050406030204" pitchFamily="18" charset="0"/>
              </a:rPr>
              <a:t>ăn một món ăn mà mình yêu thích, mua một đôi giày đẹp, xem một bộ phim hay....</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Cho đi (1 phần): Bống dùng món tiền này như một cách thể hiện lòng biết ơn cuộc sống: làm từ thiện, mua quà tặng người thân và thầy, cô giáo, thăm bạn ốm.</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Nhờ biết kinh doanh và sử dụng tiền hợp lí, Bống đã tạo được nguồn thu nhập, có tiền tiết kiệm, chi tiêu, đáp ứng nhu cầu của bản thân, giúp đỡ bố mẹ và những người gặp khó khăn trong cuộc sống.</a:t>
            </a:r>
          </a:p>
          <a:p>
            <a:pPr algn="r"/>
            <a:r>
              <a:rPr lang="vi-VN" sz="2200" b="0" i="0" dirty="0">
                <a:solidFill>
                  <a:srgbClr val="000000"/>
                </a:solidFill>
                <a:effectLst/>
                <a:latin typeface="Cambria" panose="02040503050406030204" pitchFamily="18" charset="0"/>
                <a:ea typeface="Cambria" panose="02040503050406030204" pitchFamily="18" charset="0"/>
              </a:rPr>
              <a:t>(Theo lời kể của nhân vật)</a:t>
            </a:r>
          </a:p>
        </p:txBody>
      </p:sp>
    </p:spTree>
    <p:extLst>
      <p:ext uri="{BB962C8B-B14F-4D97-AF65-F5344CB8AC3E}">
        <p14:creationId xmlns:p14="http://schemas.microsoft.com/office/powerpoint/2010/main" val="10654807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89674B0D-C281-DB61-FE1A-C05FFCAF25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a:extLst>
              <a:ext uri="{FF2B5EF4-FFF2-40B4-BE49-F238E27FC236}">
                <a16:creationId xmlns:a16="http://schemas.microsoft.com/office/drawing/2014/main" id="{7456B08A-BA33-8ED0-A1EE-B5ABA953C2AC}"/>
              </a:ext>
            </a:extLst>
          </p:cNvPr>
          <p:cNvGrpSpPr/>
          <p:nvPr/>
        </p:nvGrpSpPr>
        <p:grpSpPr>
          <a:xfrm>
            <a:off x="2061225" y="445969"/>
            <a:ext cx="8639432" cy="2286345"/>
            <a:chOff x="2061225" y="445969"/>
            <a:chExt cx="7785663" cy="2667346"/>
          </a:xfrm>
        </p:grpSpPr>
        <p:grpSp>
          <p:nvGrpSpPr>
            <p:cNvPr id="16" name="Google Shape;716;p39">
              <a:extLst>
                <a:ext uri="{FF2B5EF4-FFF2-40B4-BE49-F238E27FC236}">
                  <a16:creationId xmlns:a16="http://schemas.microsoft.com/office/drawing/2014/main" id="{C2F43A82-9529-9CC0-90FF-5D7DB8D23F59}"/>
                </a:ext>
              </a:extLst>
            </p:cNvPr>
            <p:cNvGrpSpPr/>
            <p:nvPr/>
          </p:nvGrpSpPr>
          <p:grpSpPr>
            <a:xfrm>
              <a:off x="2061225" y="445969"/>
              <a:ext cx="7785663" cy="2667346"/>
              <a:chOff x="1013538" y="1429500"/>
              <a:chExt cx="2133732" cy="1479618"/>
            </a:xfrm>
            <a:solidFill>
              <a:srgbClr val="FEFDD0"/>
            </a:solidFill>
          </p:grpSpPr>
          <p:sp>
            <p:nvSpPr>
              <p:cNvPr id="18" name="Google Shape;717;p39">
                <a:extLst>
                  <a:ext uri="{FF2B5EF4-FFF2-40B4-BE49-F238E27FC236}">
                    <a16:creationId xmlns:a16="http://schemas.microsoft.com/office/drawing/2014/main" id="{24498BB8-22BF-FE54-065F-E3D69E3144C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 name="Google Shape;718;p39">
                <a:extLst>
                  <a:ext uri="{FF2B5EF4-FFF2-40B4-BE49-F238E27FC236}">
                    <a16:creationId xmlns:a16="http://schemas.microsoft.com/office/drawing/2014/main" id="{C909E31B-BABA-300A-6A06-69479977876B}"/>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7" name="TextBox 16">
              <a:extLst>
                <a:ext uri="{FF2B5EF4-FFF2-40B4-BE49-F238E27FC236}">
                  <a16:creationId xmlns:a16="http://schemas.microsoft.com/office/drawing/2014/main" id="{69C7D7C3-1024-6C7A-0A95-7DDA2E26A989}"/>
                </a:ext>
              </a:extLst>
            </p:cNvPr>
            <p:cNvSpPr txBox="1"/>
            <p:nvPr/>
          </p:nvSpPr>
          <p:spPr>
            <a:xfrm>
              <a:off x="2799859" y="783772"/>
              <a:ext cx="631371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Bạn Bống đã sử dụng tiền như thế nào? Em có nhận xét gì về cách sử dụng tiền của bạn.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0" name="Rectangle: Rounded Corners 19">
            <a:extLst>
              <a:ext uri="{FF2B5EF4-FFF2-40B4-BE49-F238E27FC236}">
                <a16:creationId xmlns:a16="http://schemas.microsoft.com/office/drawing/2014/main" id="{1838ABE9-D8B0-C609-28C6-77F579C23D1F}"/>
              </a:ext>
            </a:extLst>
          </p:cNvPr>
          <p:cNvSpPr/>
          <p:nvPr/>
        </p:nvSpPr>
        <p:spPr>
          <a:xfrm>
            <a:off x="4131130" y="2895601"/>
            <a:ext cx="7277099" cy="3624942"/>
          </a:xfrm>
          <a:prstGeom prst="roundRect">
            <a:avLst>
              <a:gd name="adj" fmla="val 22161"/>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sz="3200" dirty="0">
                <a:solidFill>
                  <a:srgbClr val="FF0000"/>
                </a:solidFill>
                <a:latin typeface="Calibri" panose="020F0502020204030204"/>
              </a:rPr>
              <a:t>Bạn Bống đã kinh doanh chè bưởi và chia tiền lãi trong kinh doanh thành 6 phần theo phương pháp 6 chiếc lọ (có điều chỉnh cho phù hợp với hoàn cảnh của bản thân).</a:t>
            </a:r>
            <a:endParaRPr lang="en-US" sz="3200" dirty="0">
              <a:solidFill>
                <a:srgbClr val="FF0000"/>
              </a:solidFill>
              <a:latin typeface="Calibri" panose="020F0502020204030204"/>
            </a:endParaRPr>
          </a:p>
          <a:p>
            <a:pPr marL="457200" lvl="0" indent="-457200" algn="just">
              <a:buFont typeface="Arial" panose="020B0604020202020204" pitchFamily="34" charset="0"/>
              <a:buChar char="•"/>
              <a:defRPr/>
            </a:pPr>
            <a:r>
              <a:rPr lang="vi-VN" sz="3200" dirty="0">
                <a:solidFill>
                  <a:srgbClr val="FF0000"/>
                </a:solidFill>
                <a:latin typeface="Calibri" panose="020F0502020204030204"/>
              </a:rPr>
              <a:t>Cách sử dụng tiền của bạn Bống rất hợp lí và thông minh.</a:t>
            </a:r>
          </a:p>
        </p:txBody>
      </p:sp>
    </p:spTree>
    <p:extLst>
      <p:ext uri="{BB962C8B-B14F-4D97-AF65-F5344CB8AC3E}">
        <p14:creationId xmlns:p14="http://schemas.microsoft.com/office/powerpoint/2010/main" val="333719303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89674B0D-C281-DB61-FE1A-C05FFCAF25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a:extLst>
              <a:ext uri="{FF2B5EF4-FFF2-40B4-BE49-F238E27FC236}">
                <a16:creationId xmlns:a16="http://schemas.microsoft.com/office/drawing/2014/main" id="{7456B08A-BA33-8ED0-A1EE-B5ABA953C2AC}"/>
              </a:ext>
            </a:extLst>
          </p:cNvPr>
          <p:cNvGrpSpPr/>
          <p:nvPr/>
        </p:nvGrpSpPr>
        <p:grpSpPr>
          <a:xfrm>
            <a:off x="1876168" y="228254"/>
            <a:ext cx="8356404" cy="1938002"/>
            <a:chOff x="2061225" y="445969"/>
            <a:chExt cx="7785663" cy="2667346"/>
          </a:xfrm>
        </p:grpSpPr>
        <p:grpSp>
          <p:nvGrpSpPr>
            <p:cNvPr id="16" name="Google Shape;716;p39">
              <a:extLst>
                <a:ext uri="{FF2B5EF4-FFF2-40B4-BE49-F238E27FC236}">
                  <a16:creationId xmlns:a16="http://schemas.microsoft.com/office/drawing/2014/main" id="{C2F43A82-9529-9CC0-90FF-5D7DB8D23F59}"/>
                </a:ext>
              </a:extLst>
            </p:cNvPr>
            <p:cNvGrpSpPr/>
            <p:nvPr/>
          </p:nvGrpSpPr>
          <p:grpSpPr>
            <a:xfrm>
              <a:off x="2061225" y="445969"/>
              <a:ext cx="7785663" cy="2667346"/>
              <a:chOff x="1013538" y="1429500"/>
              <a:chExt cx="2133732" cy="1479618"/>
            </a:xfrm>
            <a:solidFill>
              <a:srgbClr val="FEFDD0"/>
            </a:solidFill>
          </p:grpSpPr>
          <p:sp>
            <p:nvSpPr>
              <p:cNvPr id="18" name="Google Shape;717;p39">
                <a:extLst>
                  <a:ext uri="{FF2B5EF4-FFF2-40B4-BE49-F238E27FC236}">
                    <a16:creationId xmlns:a16="http://schemas.microsoft.com/office/drawing/2014/main" id="{24498BB8-22BF-FE54-065F-E3D69E3144C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9" name="Google Shape;718;p39">
                <a:extLst>
                  <a:ext uri="{FF2B5EF4-FFF2-40B4-BE49-F238E27FC236}">
                    <a16:creationId xmlns:a16="http://schemas.microsoft.com/office/drawing/2014/main" id="{C909E31B-BABA-300A-6A06-69479977876B}"/>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17" name="TextBox 16">
              <a:extLst>
                <a:ext uri="{FF2B5EF4-FFF2-40B4-BE49-F238E27FC236}">
                  <a16:creationId xmlns:a16="http://schemas.microsoft.com/office/drawing/2014/main" id="{69C7D7C3-1024-6C7A-0A95-7DDA2E26A989}"/>
                </a:ext>
              </a:extLst>
            </p:cNvPr>
            <p:cNvSpPr txBox="1"/>
            <p:nvPr/>
          </p:nvSpPr>
          <p:spPr>
            <a:xfrm>
              <a:off x="2799859" y="783772"/>
              <a:ext cx="631371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sử dụng tiền hợp lí có tác dụng như thế nào?</a:t>
              </a:r>
            </a:p>
          </p:txBody>
        </p:sp>
      </p:grpSp>
      <p:sp>
        <p:nvSpPr>
          <p:cNvPr id="20" name="Rectangle: Rounded Corners 19">
            <a:extLst>
              <a:ext uri="{FF2B5EF4-FFF2-40B4-BE49-F238E27FC236}">
                <a16:creationId xmlns:a16="http://schemas.microsoft.com/office/drawing/2014/main" id="{1838ABE9-D8B0-C609-28C6-77F579C23D1F}"/>
              </a:ext>
            </a:extLst>
          </p:cNvPr>
          <p:cNvSpPr/>
          <p:nvPr/>
        </p:nvSpPr>
        <p:spPr>
          <a:xfrm>
            <a:off x="3439886" y="2460171"/>
            <a:ext cx="7968343" cy="3712029"/>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FF0000"/>
                </a:solidFill>
                <a:latin typeface="Calibri" panose="020F0502020204030204"/>
              </a:rPr>
              <a:t>Việc sử dụng tiền hợp lí có tác dụng giúp bạn Bống tạo được nguồn thu nhập, có ti</a:t>
            </a:r>
            <a:r>
              <a:rPr lang="en-US" sz="3600" b="1" dirty="0">
                <a:solidFill>
                  <a:srgbClr val="FF0000"/>
                </a:solidFill>
                <a:latin typeface="Calibri" panose="020F0502020204030204"/>
              </a:rPr>
              <a:t>ề</a:t>
            </a:r>
            <a:r>
              <a:rPr lang="vi-VN" sz="3600" b="1" dirty="0">
                <a:solidFill>
                  <a:srgbClr val="FF0000"/>
                </a:solidFill>
                <a:latin typeface="Calibri" panose="020F0502020204030204"/>
              </a:rPr>
              <a:t>n tiết kiệm, </a:t>
            </a:r>
            <a:r>
              <a:rPr lang="en-US" sz="3600" b="1" dirty="0" err="1">
                <a:solidFill>
                  <a:srgbClr val="FF0000"/>
                </a:solidFill>
                <a:latin typeface="Calibri" panose="020F0502020204030204"/>
              </a:rPr>
              <a:t>có</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tiền</a:t>
            </a:r>
            <a:r>
              <a:rPr lang="en-US" sz="3600" b="1" dirty="0">
                <a:solidFill>
                  <a:srgbClr val="FF0000"/>
                </a:solidFill>
                <a:latin typeface="Calibri" panose="020F0502020204030204"/>
              </a:rPr>
              <a:t> </a:t>
            </a:r>
            <a:r>
              <a:rPr lang="vi-VN" sz="3600" b="1" dirty="0">
                <a:solidFill>
                  <a:srgbClr val="FF0000"/>
                </a:solidFill>
                <a:latin typeface="Calibri" panose="020F0502020204030204"/>
              </a:rPr>
              <a:t>chi tiêu, đáp ứng nhu cầu của bản thân, giúp đỡ bố mẹ và những người gặp khó khăn trong cuộc sống.</a:t>
            </a:r>
            <a:endParaRPr lang="vi-VN" sz="3600" dirty="0">
              <a:solidFill>
                <a:srgbClr val="FF0000"/>
              </a:solidFill>
              <a:latin typeface="Calibri" panose="020F0502020204030204"/>
            </a:endParaRPr>
          </a:p>
        </p:txBody>
      </p:sp>
    </p:spTree>
    <p:extLst>
      <p:ext uri="{BB962C8B-B14F-4D97-AF65-F5344CB8AC3E}">
        <p14:creationId xmlns:p14="http://schemas.microsoft.com/office/powerpoint/2010/main" val="426303993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89674B0D-C281-DB61-FE1A-C05FFCAF25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a:extLst>
              <a:ext uri="{FF2B5EF4-FFF2-40B4-BE49-F238E27FC236}">
                <a16:creationId xmlns:a16="http://schemas.microsoft.com/office/drawing/2014/main" id="{7456B08A-BA33-8ED0-A1EE-B5ABA953C2AC}"/>
              </a:ext>
            </a:extLst>
          </p:cNvPr>
          <p:cNvGrpSpPr/>
          <p:nvPr/>
        </p:nvGrpSpPr>
        <p:grpSpPr>
          <a:xfrm>
            <a:off x="2072111" y="565712"/>
            <a:ext cx="8356404" cy="1992431"/>
            <a:chOff x="2061225" y="445969"/>
            <a:chExt cx="7785663" cy="2667346"/>
          </a:xfrm>
        </p:grpSpPr>
        <p:grpSp>
          <p:nvGrpSpPr>
            <p:cNvPr id="16" name="Google Shape;716;p39">
              <a:extLst>
                <a:ext uri="{FF2B5EF4-FFF2-40B4-BE49-F238E27FC236}">
                  <a16:creationId xmlns:a16="http://schemas.microsoft.com/office/drawing/2014/main" id="{C2F43A82-9529-9CC0-90FF-5D7DB8D23F59}"/>
                </a:ext>
              </a:extLst>
            </p:cNvPr>
            <p:cNvGrpSpPr/>
            <p:nvPr/>
          </p:nvGrpSpPr>
          <p:grpSpPr>
            <a:xfrm>
              <a:off x="2061225" y="445969"/>
              <a:ext cx="7785663" cy="2667346"/>
              <a:chOff x="1013538" y="1429500"/>
              <a:chExt cx="2133732" cy="1479618"/>
            </a:xfrm>
            <a:solidFill>
              <a:srgbClr val="FEFDD0"/>
            </a:solidFill>
          </p:grpSpPr>
          <p:sp>
            <p:nvSpPr>
              <p:cNvPr id="18" name="Google Shape;717;p39">
                <a:extLst>
                  <a:ext uri="{FF2B5EF4-FFF2-40B4-BE49-F238E27FC236}">
                    <a16:creationId xmlns:a16="http://schemas.microsoft.com/office/drawing/2014/main" id="{24498BB8-22BF-FE54-065F-E3D69E3144C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9" name="Google Shape;718;p39">
                <a:extLst>
                  <a:ext uri="{FF2B5EF4-FFF2-40B4-BE49-F238E27FC236}">
                    <a16:creationId xmlns:a16="http://schemas.microsoft.com/office/drawing/2014/main" id="{C909E31B-BABA-300A-6A06-69479977876B}"/>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17" name="TextBox 16">
              <a:extLst>
                <a:ext uri="{FF2B5EF4-FFF2-40B4-BE49-F238E27FC236}">
                  <a16:creationId xmlns:a16="http://schemas.microsoft.com/office/drawing/2014/main" id="{69C7D7C3-1024-6C7A-0A95-7DDA2E26A989}"/>
                </a:ext>
              </a:extLst>
            </p:cNvPr>
            <p:cNvSpPr txBox="1"/>
            <p:nvPr/>
          </p:nvSpPr>
          <p:spPr>
            <a:xfrm>
              <a:off x="2799859" y="783772"/>
              <a:ext cx="631371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vì sao chúng ta phải sử dụng tiền hợp lí?</a:t>
              </a:r>
            </a:p>
          </p:txBody>
        </p:sp>
      </p:grpSp>
      <p:sp>
        <p:nvSpPr>
          <p:cNvPr id="20" name="Rectangle: Rounded Corners 19">
            <a:extLst>
              <a:ext uri="{FF2B5EF4-FFF2-40B4-BE49-F238E27FC236}">
                <a16:creationId xmlns:a16="http://schemas.microsoft.com/office/drawing/2014/main" id="{1838ABE9-D8B0-C609-28C6-77F579C23D1F}"/>
              </a:ext>
            </a:extLst>
          </p:cNvPr>
          <p:cNvSpPr/>
          <p:nvPr/>
        </p:nvSpPr>
        <p:spPr>
          <a:xfrm>
            <a:off x="3429000" y="3069771"/>
            <a:ext cx="8218714" cy="3450771"/>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700" b="1" dirty="0">
                <a:solidFill>
                  <a:srgbClr val="FF0000"/>
                </a:solidFill>
                <a:latin typeface="Calibri" panose="020F0502020204030204"/>
              </a:rPr>
              <a:t>Học tập bạn Bống, chúng ta phải sử dụng tiền hợp lí để có tiền chủ động trong chi tiêu, đáp ứng được nhu cầu của bản thân, phòng ngừa rủi ro và giúp đỡ những người gặp khó khăn.</a:t>
            </a:r>
            <a:endParaRPr kumimoji="0" lang="vi-VN" sz="37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421165722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988B711-5150-42E2-B1FD-9D11A69B2F67}"/>
              </a:ext>
            </a:extLst>
          </p:cNvPr>
          <p:cNvSpPr/>
          <p:nvPr/>
        </p:nvSpPr>
        <p:spPr>
          <a:xfrm>
            <a:off x="185057" y="1284514"/>
            <a:ext cx="11832772" cy="5116285"/>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b="1" dirty="0">
                <a:solidFill>
                  <a:schemeClr val="tx1"/>
                </a:solidFill>
                <a:latin typeface="Calibri" panose="020F0502020204030204"/>
              </a:rPr>
              <a:t>- </a:t>
            </a:r>
            <a:r>
              <a:rPr lang="vi-VN" sz="4800" b="1" dirty="0">
                <a:solidFill>
                  <a:schemeClr val="tx1"/>
                </a:solidFill>
                <a:latin typeface="Calibri" panose="020F0502020204030204"/>
              </a:rPr>
              <a:t>Việc sử dụng tiền hợp lí giúp </a:t>
            </a:r>
            <a:r>
              <a:rPr lang="en-US" sz="4800" b="1" dirty="0" err="1">
                <a:solidFill>
                  <a:schemeClr val="tx1"/>
                </a:solidFill>
                <a:latin typeface="Calibri" panose="020F0502020204030204"/>
              </a:rPr>
              <a:t>chúng</a:t>
            </a:r>
            <a:r>
              <a:rPr lang="en-US" sz="4800" b="1" dirty="0">
                <a:solidFill>
                  <a:schemeClr val="tx1"/>
                </a:solidFill>
                <a:latin typeface="Calibri" panose="020F0502020204030204"/>
              </a:rPr>
              <a:t> ta </a:t>
            </a:r>
            <a:r>
              <a:rPr lang="vi-VN" sz="4800" b="1" dirty="0">
                <a:solidFill>
                  <a:schemeClr val="tx1"/>
                </a:solidFill>
                <a:latin typeface="Calibri" panose="020F0502020204030204"/>
              </a:rPr>
              <a:t>tạo được nguồn thu nhập, có ti</a:t>
            </a:r>
            <a:r>
              <a:rPr lang="en-US" sz="4800" b="1" dirty="0">
                <a:solidFill>
                  <a:schemeClr val="tx1"/>
                </a:solidFill>
                <a:latin typeface="Calibri" panose="020F0502020204030204"/>
              </a:rPr>
              <a:t>ề</a:t>
            </a:r>
            <a:r>
              <a:rPr lang="vi-VN" sz="4800" b="1" dirty="0">
                <a:solidFill>
                  <a:schemeClr val="tx1"/>
                </a:solidFill>
                <a:latin typeface="Calibri" panose="020F0502020204030204"/>
              </a:rPr>
              <a:t>n tiết kiệm, </a:t>
            </a:r>
            <a:r>
              <a:rPr lang="en-US" sz="4800" b="1" dirty="0" err="1">
                <a:solidFill>
                  <a:schemeClr val="tx1"/>
                </a:solidFill>
                <a:latin typeface="Calibri" panose="020F0502020204030204"/>
              </a:rPr>
              <a:t>chủ</a:t>
            </a:r>
            <a:r>
              <a:rPr lang="en-US" sz="4800" b="1" dirty="0">
                <a:solidFill>
                  <a:schemeClr val="tx1"/>
                </a:solidFill>
                <a:latin typeface="Calibri" panose="020F0502020204030204"/>
              </a:rPr>
              <a:t> </a:t>
            </a:r>
            <a:r>
              <a:rPr lang="en-US" sz="4800" b="1" dirty="0" err="1">
                <a:solidFill>
                  <a:schemeClr val="tx1"/>
                </a:solidFill>
                <a:latin typeface="Calibri" panose="020F0502020204030204"/>
              </a:rPr>
              <a:t>động</a:t>
            </a:r>
            <a:r>
              <a:rPr lang="en-US" sz="4800" b="1" dirty="0">
                <a:solidFill>
                  <a:schemeClr val="tx1"/>
                </a:solidFill>
                <a:latin typeface="Calibri" panose="020F0502020204030204"/>
              </a:rPr>
              <a:t> </a:t>
            </a:r>
            <a:r>
              <a:rPr lang="en-US" sz="4800" b="1" dirty="0" err="1">
                <a:solidFill>
                  <a:schemeClr val="tx1"/>
                </a:solidFill>
                <a:latin typeface="Calibri" panose="020F0502020204030204"/>
              </a:rPr>
              <a:t>trong</a:t>
            </a:r>
            <a:r>
              <a:rPr lang="en-US" sz="4800" b="1" dirty="0">
                <a:solidFill>
                  <a:schemeClr val="tx1"/>
                </a:solidFill>
                <a:latin typeface="Calibri" panose="020F0502020204030204"/>
              </a:rPr>
              <a:t> </a:t>
            </a:r>
            <a:r>
              <a:rPr lang="vi-VN" sz="4800" b="1" dirty="0">
                <a:solidFill>
                  <a:schemeClr val="tx1"/>
                </a:solidFill>
                <a:latin typeface="Calibri" panose="020F0502020204030204"/>
              </a:rPr>
              <a:t>chi tiêu, đáp ứng nhu cầu của bản thân,</a:t>
            </a:r>
            <a:r>
              <a:rPr lang="en-US" sz="4800" b="1" dirty="0">
                <a:solidFill>
                  <a:schemeClr val="tx1"/>
                </a:solidFill>
                <a:latin typeface="Calibri" panose="020F0502020204030204"/>
              </a:rPr>
              <a:t> </a:t>
            </a:r>
            <a:r>
              <a:rPr lang="en-US" sz="4800" b="1" dirty="0" err="1">
                <a:solidFill>
                  <a:schemeClr val="tx1"/>
                </a:solidFill>
                <a:latin typeface="Calibri" panose="020F0502020204030204"/>
              </a:rPr>
              <a:t>phòng</a:t>
            </a:r>
            <a:r>
              <a:rPr lang="en-US" sz="4800" b="1" dirty="0">
                <a:solidFill>
                  <a:schemeClr val="tx1"/>
                </a:solidFill>
                <a:latin typeface="Calibri" panose="020F0502020204030204"/>
              </a:rPr>
              <a:t> </a:t>
            </a:r>
            <a:r>
              <a:rPr lang="en-US" sz="4800" b="1" dirty="0" err="1">
                <a:solidFill>
                  <a:schemeClr val="tx1"/>
                </a:solidFill>
                <a:latin typeface="Calibri" panose="020F0502020204030204"/>
              </a:rPr>
              <a:t>ngừa</a:t>
            </a:r>
            <a:r>
              <a:rPr lang="en-US" sz="4800" b="1" dirty="0">
                <a:solidFill>
                  <a:schemeClr val="tx1"/>
                </a:solidFill>
                <a:latin typeface="Calibri" panose="020F0502020204030204"/>
              </a:rPr>
              <a:t> </a:t>
            </a:r>
            <a:r>
              <a:rPr lang="en-US" sz="4800" b="1" dirty="0" err="1">
                <a:solidFill>
                  <a:schemeClr val="tx1"/>
                </a:solidFill>
                <a:latin typeface="Calibri" panose="020F0502020204030204"/>
              </a:rPr>
              <a:t>rủi</a:t>
            </a:r>
            <a:r>
              <a:rPr lang="en-US" sz="4800" b="1" dirty="0">
                <a:solidFill>
                  <a:schemeClr val="tx1"/>
                </a:solidFill>
                <a:latin typeface="Calibri" panose="020F0502020204030204"/>
              </a:rPr>
              <a:t> </a:t>
            </a:r>
            <a:r>
              <a:rPr lang="en-US" sz="4800" b="1" dirty="0" err="1">
                <a:solidFill>
                  <a:schemeClr val="tx1"/>
                </a:solidFill>
                <a:latin typeface="Calibri" panose="020F0502020204030204"/>
              </a:rPr>
              <a:t>ro</a:t>
            </a:r>
            <a:r>
              <a:rPr lang="en-US" sz="4800" b="1" dirty="0">
                <a:solidFill>
                  <a:schemeClr val="tx1"/>
                </a:solidFill>
                <a:latin typeface="Calibri" panose="020F0502020204030204"/>
              </a:rPr>
              <a:t>,</a:t>
            </a:r>
            <a:r>
              <a:rPr lang="vi-VN" sz="4800" b="1" dirty="0">
                <a:solidFill>
                  <a:schemeClr val="tx1"/>
                </a:solidFill>
                <a:latin typeface="Calibri" panose="020F0502020204030204"/>
              </a:rPr>
              <a:t> giúp đỡ bố mẹ và những người gặp khó khăn trong cuộc sống.</a:t>
            </a:r>
            <a:endParaRPr lang="vi-VN" sz="4800" dirty="0">
              <a:solidFill>
                <a:schemeClr val="tx1"/>
              </a:solidFill>
              <a:latin typeface="Calibri" panose="020F0502020204030204"/>
            </a:endParaRPr>
          </a:p>
        </p:txBody>
      </p:sp>
      <p:sp>
        <p:nvSpPr>
          <p:cNvPr id="5" name="TextBox 4">
            <a:extLst>
              <a:ext uri="{FF2B5EF4-FFF2-40B4-BE49-F238E27FC236}">
                <a16:creationId xmlns:a16="http://schemas.microsoft.com/office/drawing/2014/main" id="{C211F5B5-79A8-421B-BEA6-29151BD47845}"/>
              </a:ext>
            </a:extLst>
          </p:cNvPr>
          <p:cNvSpPr txBox="1"/>
          <p:nvPr/>
        </p:nvSpPr>
        <p:spPr>
          <a:xfrm>
            <a:off x="321128" y="113471"/>
            <a:ext cx="11549744" cy="830997"/>
          </a:xfrm>
          <a:prstGeom prst="rect">
            <a:avLst/>
          </a:prstGeom>
          <a:noFill/>
        </p:spPr>
        <p:txBody>
          <a:bodyPr wrap="square" rtlCol="0">
            <a:spAutoFit/>
          </a:bodyPr>
          <a:lstStyle/>
          <a:p>
            <a:pPr lvl="0" algn="ct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Kết</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luận</a:t>
            </a:r>
            <a:r>
              <a:rPr lang="en-US" sz="4800" b="1" dirty="0">
                <a:solidFill>
                  <a:srgbClr val="FFFF00"/>
                </a:solidFill>
                <a:latin typeface="Cambria" panose="02040503050406030204" pitchFamily="18" charset="0"/>
                <a:ea typeface="Cambria" panose="02040503050406030204" pitchFamily="18" charset="0"/>
              </a:rPr>
              <a:t>:</a:t>
            </a:r>
            <a:endParaRPr kumimoji="0" lang="en-US" sz="4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12713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3">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pic>
        <p:nvPicPr>
          <p:cNvPr id="3" name="Picture 2"/>
          <p:cNvPicPr>
            <a:picLocks noChangeAspect="1"/>
          </p:cNvPicPr>
          <p:nvPr/>
        </p:nvPicPr>
        <p:blipFill>
          <a:blip r:embed="rId4"/>
          <a:stretch>
            <a:fillRect/>
          </a:stretch>
        </p:blipFill>
        <p:spPr>
          <a:xfrm>
            <a:off x="1672969" y="2209632"/>
            <a:ext cx="8846063" cy="3901778"/>
          </a:xfrm>
          <a:prstGeom prst="rect">
            <a:avLst/>
          </a:prstGeom>
        </p:spPr>
      </p:pic>
    </p:spTree>
    <p:extLst>
      <p:ext uri="{BB962C8B-B14F-4D97-AF65-F5344CB8AC3E}">
        <p14:creationId xmlns:p14="http://schemas.microsoft.com/office/powerpoint/2010/main" val="8720351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AC5AEB4-C146-4845-894A-ADFBAC9B0EE2}"/>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0" y="0"/>
            <a:ext cx="12192000" cy="6858000"/>
          </a:xfrm>
          <a:prstGeom prst="rect">
            <a:avLst/>
          </a:prstGeom>
        </p:spPr>
      </p:pic>
      <p:sp>
        <p:nvSpPr>
          <p:cNvPr id="3" name="任意多边形: 形状 2">
            <a:extLst>
              <a:ext uri="{FF2B5EF4-FFF2-40B4-BE49-F238E27FC236}">
                <a16:creationId xmlns:a16="http://schemas.microsoft.com/office/drawing/2014/main" id="{63455634-5045-45F8-A917-7485C256BFE3}"/>
              </a:ext>
            </a:extLst>
          </p:cNvPr>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pic>
        <p:nvPicPr>
          <p:cNvPr id="4" name="图片 3">
            <a:extLst>
              <a:ext uri="{FF2B5EF4-FFF2-40B4-BE49-F238E27FC236}">
                <a16:creationId xmlns:a16="http://schemas.microsoft.com/office/drawing/2014/main" id="{AAA4D63E-D84F-4807-8279-7D1324225E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7" t="13953" r="7261" b="14729"/>
          <a:stretch/>
        </p:blipFill>
        <p:spPr>
          <a:xfrm flipH="1">
            <a:off x="-168998" y="4583650"/>
            <a:ext cx="2931247" cy="2382286"/>
          </a:xfrm>
          <a:prstGeom prst="rect">
            <a:avLst/>
          </a:prstGeom>
        </p:spPr>
      </p:pic>
      <p:pic>
        <p:nvPicPr>
          <p:cNvPr id="16" name="图片 2">
            <a:extLst>
              <a:ext uri="{FF2B5EF4-FFF2-40B4-BE49-F238E27FC236}">
                <a16:creationId xmlns:a16="http://schemas.microsoft.com/office/drawing/2014/main" id="{38F2E8CC-1961-41E8-8D6D-DED53339B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32" t="16279" r="7882" b="7287"/>
          <a:stretch/>
        </p:blipFill>
        <p:spPr>
          <a:xfrm>
            <a:off x="9195578" y="2024743"/>
            <a:ext cx="2761064" cy="2506822"/>
          </a:xfrm>
          <a:prstGeom prst="rect">
            <a:avLst/>
          </a:prstGeom>
        </p:spPr>
      </p:pic>
      <p:pic>
        <p:nvPicPr>
          <p:cNvPr id="8" name="Picture 7">
            <a:extLst>
              <a:ext uri="{FF2B5EF4-FFF2-40B4-BE49-F238E27FC236}">
                <a16:creationId xmlns:a16="http://schemas.microsoft.com/office/drawing/2014/main" id="{87128F8B-762E-74AE-CF91-B2A39B2228AF}"/>
              </a:ext>
            </a:extLst>
          </p:cNvPr>
          <p:cNvPicPr>
            <a:picLocks noChangeAspect="1"/>
          </p:cNvPicPr>
          <p:nvPr/>
        </p:nvPicPr>
        <p:blipFill>
          <a:blip r:embed="rId5"/>
          <a:stretch>
            <a:fillRect/>
          </a:stretch>
        </p:blipFill>
        <p:spPr>
          <a:xfrm>
            <a:off x="3995874" y="1137013"/>
            <a:ext cx="3431079" cy="1232069"/>
          </a:xfrm>
          <a:prstGeom prst="rect">
            <a:avLst/>
          </a:prstGeom>
        </p:spPr>
      </p:pic>
      <p:pic>
        <p:nvPicPr>
          <p:cNvPr id="20" name="Picture 19" descr="A stack of money on a black background&#10;&#10;Description automatically generated">
            <a:extLst>
              <a:ext uri="{FF2B5EF4-FFF2-40B4-BE49-F238E27FC236}">
                <a16:creationId xmlns:a16="http://schemas.microsoft.com/office/drawing/2014/main" id="{BC6A5914-7046-8BCC-FED2-E436E341E6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4720" y="3561080"/>
            <a:ext cx="3418840" cy="3418840"/>
          </a:xfrm>
          <a:prstGeom prst="rect">
            <a:avLst/>
          </a:prstGeom>
        </p:spPr>
      </p:pic>
      <p:pic>
        <p:nvPicPr>
          <p:cNvPr id="7" name="Picture 6">
            <a:extLst>
              <a:ext uri="{FF2B5EF4-FFF2-40B4-BE49-F238E27FC236}">
                <a16:creationId xmlns:a16="http://schemas.microsoft.com/office/drawing/2014/main" id="{DC0357C9-DE93-8BDB-FB5D-9D3755F09E74}"/>
              </a:ext>
            </a:extLst>
          </p:cNvPr>
          <p:cNvPicPr>
            <a:picLocks noChangeAspect="1"/>
          </p:cNvPicPr>
          <p:nvPr/>
        </p:nvPicPr>
        <p:blipFill>
          <a:blip r:embed="rId7"/>
          <a:stretch>
            <a:fillRect/>
          </a:stretch>
        </p:blipFill>
        <p:spPr>
          <a:xfrm>
            <a:off x="1532794" y="2473546"/>
            <a:ext cx="8059611" cy="2847079"/>
          </a:xfrm>
          <a:prstGeom prst="rect">
            <a:avLst/>
          </a:prstGeom>
        </p:spPr>
      </p:pic>
      <p:sp>
        <p:nvSpPr>
          <p:cNvPr id="6" name="TextBox 5">
            <a:extLst>
              <a:ext uri="{FF2B5EF4-FFF2-40B4-BE49-F238E27FC236}">
                <a16:creationId xmlns:a16="http://schemas.microsoft.com/office/drawing/2014/main" id="{E909E7DF-434B-D019-B3E5-8D0BF4ED6D24}"/>
              </a:ext>
            </a:extLst>
          </p:cNvPr>
          <p:cNvSpPr txBox="1"/>
          <p:nvPr/>
        </p:nvSpPr>
        <p:spPr>
          <a:xfrm>
            <a:off x="4743450" y="6488668"/>
            <a:ext cx="7070270" cy="369332"/>
          </a:xfrm>
          <a:prstGeom prst="rect">
            <a:avLst/>
          </a:prstGeom>
          <a:noFill/>
        </p:spPr>
        <p:txBody>
          <a:bodyPr wrap="square">
            <a:spAutoFit/>
          </a:bodyPr>
          <a:lstStyle/>
          <a:p>
            <a:r>
              <a:rPr lang="en-US" dirty="0" err="1">
                <a:latin typeface="Calibri" panose="020F0502020204030204" pitchFamily="34" charset="0"/>
                <a:cs typeface="Calibri" panose="020F0502020204030204" pitchFamily="34" charset="0"/>
              </a:rPr>
              <a:t>Hương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Thảo</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Zalo</a:t>
            </a:r>
            <a:r>
              <a:rPr lang="en-US" dirty="0">
                <a:latin typeface="Calibri" panose="020F0502020204030204" pitchFamily="34" charset="0"/>
                <a:cs typeface="Calibri" panose="020F0502020204030204" pitchFamily="34" charset="0"/>
              </a:rPr>
              <a:t> 0972115126c</a:t>
            </a:r>
          </a:p>
        </p:txBody>
      </p:sp>
    </p:spTree>
    <p:extLst>
      <p:ext uri="{BB962C8B-B14F-4D97-AF65-F5344CB8AC3E}">
        <p14:creationId xmlns:p14="http://schemas.microsoft.com/office/powerpoint/2010/main" val="290112824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pic>
        <p:nvPicPr>
          <p:cNvPr id="3" name="Picture 2"/>
          <p:cNvPicPr>
            <a:picLocks noChangeAspect="1"/>
          </p:cNvPicPr>
          <p:nvPr/>
        </p:nvPicPr>
        <p:blipFill>
          <a:blip r:embed="rId3"/>
          <a:stretch>
            <a:fillRect/>
          </a:stretch>
        </p:blipFill>
        <p:spPr>
          <a:xfrm>
            <a:off x="1395577" y="2026751"/>
            <a:ext cx="9400847" cy="3901778"/>
          </a:xfrm>
          <a:prstGeom prst="rect">
            <a:avLst/>
          </a:prstGeom>
        </p:spPr>
      </p:pic>
    </p:spTree>
    <p:extLst>
      <p:ext uri="{BB962C8B-B14F-4D97-AF65-F5344CB8AC3E}">
        <p14:creationId xmlns:p14="http://schemas.microsoft.com/office/powerpoint/2010/main" val="168899974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BB69CA5-1AC2-4CEB-9C55-2AD4B874B409}"/>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14" name="Rounded Rectangle 13"/>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任意多边形: 形状 3">
            <a:extLst>
              <a:ext uri="{FF2B5EF4-FFF2-40B4-BE49-F238E27FC236}">
                <a16:creationId xmlns:a16="http://schemas.microsoft.com/office/drawing/2014/main" id="{0035766D-CCC2-46E4-893A-0C44BAD65E17}"/>
              </a:ext>
            </a:extLst>
          </p:cNvPr>
          <p:cNvSpPr/>
          <p:nvPr/>
        </p:nvSpPr>
        <p:spPr>
          <a:xfrm>
            <a:off x="2095404" y="311060"/>
            <a:ext cx="7792616" cy="359859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rgbClr val="FF66CC">
              <a:alpha val="21000"/>
            </a:srgbClr>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9" name="TextBox 8"/>
          <p:cNvSpPr txBox="1"/>
          <p:nvPr/>
        </p:nvSpPr>
        <p:spPr>
          <a:xfrm>
            <a:off x="2536861" y="755089"/>
            <a:ext cx="6741559" cy="2308324"/>
          </a:xfrm>
          <a:prstGeom prst="rect">
            <a:avLst/>
          </a:prstGeom>
          <a:noFill/>
        </p:spPr>
        <p:txBody>
          <a:bodyPr wrap="square" rtlCol="0">
            <a:spAutoFit/>
          </a:bodyPr>
          <a:lstStyle/>
          <a:p>
            <a:pPr lvl="0" algn="ctr"/>
            <a:r>
              <a:rPr lang="en-US" sz="4800" b="1" dirty="0" err="1">
                <a:solidFill>
                  <a:prstClr val="black"/>
                </a:solidFill>
                <a:latin typeface="Cambria" panose="02040503050406030204" pitchFamily="18" charset="0"/>
                <a:ea typeface="Cambria" panose="02040503050406030204" pitchFamily="18" charset="0"/>
              </a:rPr>
              <a:t>Hoạt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động</a:t>
            </a:r>
            <a:r>
              <a:rPr lang="en-US" sz="4800" b="1" dirty="0">
                <a:solidFill>
                  <a:prstClr val="black"/>
                </a:solidFill>
                <a:latin typeface="Cambria" panose="02040503050406030204" pitchFamily="18" charset="0"/>
                <a:ea typeface="Cambria" panose="02040503050406030204" pitchFamily="18" charset="0"/>
              </a:rPr>
              <a:t> 1: </a:t>
            </a:r>
            <a:r>
              <a:rPr lang="en-US" sz="4800" b="1" dirty="0" err="1">
                <a:solidFill>
                  <a:prstClr val="black"/>
                </a:solidFill>
                <a:latin typeface="Cambria" panose="02040503050406030204" pitchFamily="18" charset="0"/>
                <a:ea typeface="Cambria" panose="02040503050406030204" pitchFamily="18" charset="0"/>
              </a:rPr>
              <a:t>Khám</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phá</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các</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biểu</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hiện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của</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việc</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sử</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dụng</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tiền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hợp</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lí</a:t>
            </a:r>
            <a:r>
              <a:rPr lang="en-US" sz="4800" b="1" dirty="0">
                <a:solidFill>
                  <a:prstClr val="black"/>
                </a:solidFill>
                <a:latin typeface="Cambria" panose="02040503050406030204" pitchFamily="18" charset="0"/>
                <a:ea typeface="Cambria" panose="02040503050406030204" pitchFamily="18" charset="0"/>
              </a:rPr>
              <a:t> </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descr="A bag of money and coins&#10;&#10;Description automatically generated">
            <a:extLst>
              <a:ext uri="{FF2B5EF4-FFF2-40B4-BE49-F238E27FC236}">
                <a16:creationId xmlns:a16="http://schemas.microsoft.com/office/drawing/2014/main" id="{D1343CC1-36BE-83D1-9DC9-116444252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43" y="3063413"/>
            <a:ext cx="3657607" cy="3657607"/>
          </a:xfrm>
          <a:prstGeom prst="rect">
            <a:avLst/>
          </a:prstGeom>
        </p:spPr>
      </p:pic>
      <p:pic>
        <p:nvPicPr>
          <p:cNvPr id="7" name="Picture 6">
            <a:extLst>
              <a:ext uri="{FF2B5EF4-FFF2-40B4-BE49-F238E27FC236}">
                <a16:creationId xmlns:a16="http://schemas.microsoft.com/office/drawing/2014/main" id="{CE56E5E6-25AB-4506-A26E-2CBDC4612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486" y="3216024"/>
            <a:ext cx="4881155" cy="3330916"/>
          </a:xfrm>
          <a:prstGeom prst="rect">
            <a:avLst/>
          </a:prstGeom>
        </p:spPr>
      </p:pic>
    </p:spTree>
    <p:extLst>
      <p:ext uri="{BB962C8B-B14F-4D97-AF65-F5344CB8AC3E}">
        <p14:creationId xmlns:p14="http://schemas.microsoft.com/office/powerpoint/2010/main" val="53039717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0" y="54429"/>
            <a:ext cx="12083142" cy="6749142"/>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602524" y="68809"/>
            <a:ext cx="10855233" cy="646331"/>
          </a:xfrm>
          <a:prstGeom prst="rect">
            <a:avLst/>
          </a:prstGeom>
          <a:noFill/>
        </p:spPr>
        <p:txBody>
          <a:bodyPr wrap="square" rtlCol="0">
            <a:spAutoFit/>
          </a:bodyPr>
          <a:lstStyle/>
          <a:p>
            <a:pPr lvl="0" algn="ctr"/>
            <a:r>
              <a:rPr lang="en-US" sz="3600" b="1" dirty="0">
                <a:solidFill>
                  <a:srgbClr val="C00000"/>
                </a:solidFill>
                <a:latin typeface="Cambria" panose="02040503050406030204" pitchFamily="18" charset="0"/>
                <a:ea typeface="Cambria" panose="02040503050406030204" pitchFamily="18" charset="0"/>
              </a:rPr>
              <a:t>Quan </a:t>
            </a:r>
            <a:r>
              <a:rPr lang="en-US" sz="3600" b="1" dirty="0" err="1">
                <a:solidFill>
                  <a:srgbClr val="C00000"/>
                </a:solidFill>
                <a:latin typeface="Cambria" panose="02040503050406030204" pitchFamily="18" charset="0"/>
                <a:ea typeface="Cambria" panose="02040503050406030204" pitchFamily="18" charset="0"/>
              </a:rPr>
              <a:t>sát</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tranh</a:t>
            </a:r>
            <a:r>
              <a:rPr lang="en-US" sz="3600" b="1" dirty="0">
                <a:solidFill>
                  <a:srgbClr val="C00000"/>
                </a:solidFill>
                <a:latin typeface="Cambria" panose="02040503050406030204" pitchFamily="18" charset="0"/>
                <a:ea typeface="Cambria" panose="02040503050406030204" pitchFamily="18" charset="0"/>
              </a:rPr>
              <a:t>/57 </a:t>
            </a:r>
            <a:r>
              <a:rPr lang="en-US" sz="3600" b="1" dirty="0" err="1">
                <a:solidFill>
                  <a:srgbClr val="C00000"/>
                </a:solidFill>
                <a:latin typeface="Cambria" panose="02040503050406030204" pitchFamily="18" charset="0"/>
                <a:ea typeface="Cambria" panose="02040503050406030204" pitchFamily="18" charset="0"/>
              </a:rPr>
              <a:t>và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thực</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hiện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yêu</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cầu</a:t>
            </a:r>
            <a:r>
              <a:rPr lang="en-US" sz="3600" b="1" dirty="0">
                <a:solidFill>
                  <a:srgbClr val="C0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37D08317-3A7E-64FC-C10D-15040DDFFF5E}"/>
              </a:ext>
            </a:extLst>
          </p:cNvPr>
          <p:cNvPicPr>
            <a:picLocks noChangeAspect="1"/>
          </p:cNvPicPr>
          <p:nvPr/>
        </p:nvPicPr>
        <p:blipFill>
          <a:blip r:embed="rId3"/>
          <a:stretch>
            <a:fillRect/>
          </a:stretch>
        </p:blipFill>
        <p:spPr>
          <a:xfrm>
            <a:off x="347797" y="2318543"/>
            <a:ext cx="7183313" cy="3343956"/>
          </a:xfrm>
          <a:prstGeom prst="rect">
            <a:avLst/>
          </a:prstGeom>
        </p:spPr>
      </p:pic>
      <p:pic>
        <p:nvPicPr>
          <p:cNvPr id="10" name="Picture 9">
            <a:extLst>
              <a:ext uri="{FF2B5EF4-FFF2-40B4-BE49-F238E27FC236}">
                <a16:creationId xmlns:a16="http://schemas.microsoft.com/office/drawing/2014/main" id="{CE99CA4B-424E-D129-B0FD-5DF8FC50D041}"/>
              </a:ext>
            </a:extLst>
          </p:cNvPr>
          <p:cNvPicPr>
            <a:picLocks noChangeAspect="1"/>
          </p:cNvPicPr>
          <p:nvPr/>
        </p:nvPicPr>
        <p:blipFill>
          <a:blip r:embed="rId4"/>
          <a:stretch>
            <a:fillRect/>
          </a:stretch>
        </p:blipFill>
        <p:spPr>
          <a:xfrm>
            <a:off x="7878906" y="3257382"/>
            <a:ext cx="3649436" cy="3357127"/>
          </a:xfrm>
          <a:prstGeom prst="rect">
            <a:avLst/>
          </a:prstGeom>
        </p:spPr>
      </p:pic>
      <p:grpSp>
        <p:nvGrpSpPr>
          <p:cNvPr id="8" name="Group 7">
            <a:extLst>
              <a:ext uri="{FF2B5EF4-FFF2-40B4-BE49-F238E27FC236}">
                <a16:creationId xmlns:a16="http://schemas.microsoft.com/office/drawing/2014/main" id="{CC325E43-FC9E-4CF4-91BB-C66BBFC49E23}"/>
              </a:ext>
            </a:extLst>
          </p:cNvPr>
          <p:cNvGrpSpPr/>
          <p:nvPr/>
        </p:nvGrpSpPr>
        <p:grpSpPr>
          <a:xfrm>
            <a:off x="347797" y="722462"/>
            <a:ext cx="11844202" cy="954107"/>
            <a:chOff x="457789" y="2120323"/>
            <a:chExt cx="6162594" cy="1573357"/>
          </a:xfrm>
        </p:grpSpPr>
        <p:sp>
          <p:nvSpPr>
            <p:cNvPr id="9" name="Freeform 3">
              <a:extLst>
                <a:ext uri="{FF2B5EF4-FFF2-40B4-BE49-F238E27FC236}">
                  <a16:creationId xmlns:a16="http://schemas.microsoft.com/office/drawing/2014/main" id="{4CB32EA4-DC88-4EBA-9677-7F39BD350237}"/>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sz="1400" b="1"/>
            </a:p>
          </p:txBody>
        </p:sp>
        <p:sp>
          <p:nvSpPr>
            <p:cNvPr id="11" name="TextBox 10">
              <a:extLst>
                <a:ext uri="{FF2B5EF4-FFF2-40B4-BE49-F238E27FC236}">
                  <a16:creationId xmlns:a16="http://schemas.microsoft.com/office/drawing/2014/main" id="{92E5D841-9171-4BD6-ABC0-52C0E63D2C7E}"/>
                </a:ext>
              </a:extLst>
            </p:cNvPr>
            <p:cNvSpPr txBox="1"/>
            <p:nvPr/>
          </p:nvSpPr>
          <p:spPr>
            <a:xfrm>
              <a:off x="509450" y="2120323"/>
              <a:ext cx="6097870" cy="1573357"/>
            </a:xfrm>
            <a:prstGeom prst="rect">
              <a:avLst/>
            </a:prstGeom>
            <a:noFill/>
          </p:spPr>
          <p:txBody>
            <a:bodyPr wrap="square" rtlCol="0">
              <a:spAutoFit/>
            </a:bodyPr>
            <a:lstStyle/>
            <a:p>
              <a:pPr algn="ctr"/>
              <a:r>
                <a:rPr lang="en-US" sz="2800" b="1" dirty="0">
                  <a:latin typeface="Cambria" panose="02040503050406030204" pitchFamily="18" charset="0"/>
                  <a:ea typeface="Cambria" panose="02040503050406030204" pitchFamily="18" charset="0"/>
                </a:rPr>
                <a:t>1. </a:t>
              </a:r>
              <a:r>
                <a:rPr lang="en-US" sz="2800" b="1" dirty="0" err="1">
                  <a:latin typeface="Cambria" panose="02040503050406030204" pitchFamily="18" charset="0"/>
                  <a:ea typeface="Cambria" panose="02040503050406030204" pitchFamily="18" charset="0"/>
                </a:rPr>
                <a:t>Nêu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biểu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hiện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dụng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tiền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hai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chị</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em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trong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bức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tranh</a:t>
              </a:r>
              <a:r>
                <a:rPr lang="en-US" sz="2800" b="1" dirty="0">
                  <a:latin typeface="Cambria" panose="02040503050406030204" pitchFamily="18" charset="0"/>
                  <a:ea typeface="Cambria" panose="02040503050406030204" pitchFamily="18" charset="0"/>
                </a:rPr>
                <a:t>.</a:t>
              </a:r>
            </a:p>
          </p:txBody>
        </p:sp>
      </p:grpSp>
      <p:grpSp>
        <p:nvGrpSpPr>
          <p:cNvPr id="13" name="Group 12">
            <a:extLst>
              <a:ext uri="{FF2B5EF4-FFF2-40B4-BE49-F238E27FC236}">
                <a16:creationId xmlns:a16="http://schemas.microsoft.com/office/drawing/2014/main" id="{562D1556-5E03-48F4-BD91-A873C215120A}"/>
              </a:ext>
            </a:extLst>
          </p:cNvPr>
          <p:cNvGrpSpPr/>
          <p:nvPr/>
        </p:nvGrpSpPr>
        <p:grpSpPr>
          <a:xfrm>
            <a:off x="376186" y="1319218"/>
            <a:ext cx="11208936" cy="805539"/>
            <a:chOff x="457789" y="2120324"/>
            <a:chExt cx="6212938" cy="1065822"/>
          </a:xfrm>
        </p:grpSpPr>
        <p:sp>
          <p:nvSpPr>
            <p:cNvPr id="14" name="Freeform 3">
              <a:extLst>
                <a:ext uri="{FF2B5EF4-FFF2-40B4-BE49-F238E27FC236}">
                  <a16:creationId xmlns:a16="http://schemas.microsoft.com/office/drawing/2014/main" id="{758B4D70-0826-42FD-80E7-5985086C6621}"/>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92D050"/>
            </a:solidFill>
          </p:spPr>
          <p:txBody>
            <a:bodyPr/>
            <a:lstStyle/>
            <a:p>
              <a:endParaRPr lang="en-US" sz="1600" b="1"/>
            </a:p>
          </p:txBody>
        </p:sp>
        <p:sp>
          <p:nvSpPr>
            <p:cNvPr id="15" name="TextBox 14">
              <a:extLst>
                <a:ext uri="{FF2B5EF4-FFF2-40B4-BE49-F238E27FC236}">
                  <a16:creationId xmlns:a16="http://schemas.microsoft.com/office/drawing/2014/main" id="{C7409C0D-B422-4272-9FBE-516161561F9F}"/>
                </a:ext>
              </a:extLst>
            </p:cNvPr>
            <p:cNvSpPr txBox="1"/>
            <p:nvPr/>
          </p:nvSpPr>
          <p:spPr>
            <a:xfrm>
              <a:off x="572857" y="2120324"/>
              <a:ext cx="6097870" cy="773725"/>
            </a:xfrm>
            <a:prstGeom prst="rect">
              <a:avLst/>
            </a:prstGeom>
            <a:noFill/>
          </p:spPr>
          <p:txBody>
            <a:bodyPr wrap="square" rtlCol="0">
              <a:spAutoFit/>
            </a:bodyPr>
            <a:lstStyle/>
            <a:p>
              <a:pPr algn="ctr"/>
              <a:r>
                <a:rPr lang="en-US" sz="3200" b="1" i="0" dirty="0">
                  <a:solidFill>
                    <a:srgbClr val="000000"/>
                  </a:solidFill>
                  <a:effectLst/>
                  <a:latin typeface="Cambria" panose="02040503050406030204" pitchFamily="18" charset="0"/>
                  <a:ea typeface="Cambria" panose="02040503050406030204" pitchFamily="18" charset="0"/>
                </a:rPr>
                <a:t>2. </a:t>
              </a:r>
              <a:r>
                <a:rPr lang="en-US" sz="3200" b="1" i="0" dirty="0" err="1">
                  <a:solidFill>
                    <a:srgbClr val="000000"/>
                  </a:solidFill>
                  <a:effectLst/>
                  <a:latin typeface="Cambria" panose="02040503050406030204" pitchFamily="18" charset="0"/>
                  <a:ea typeface="Cambria" panose="02040503050406030204" pitchFamily="18" charset="0"/>
                </a:rPr>
                <a:t>Kể</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thêm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các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biểu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hiện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khác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của</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việc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sử</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dụng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tiền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hợp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lí</a:t>
              </a:r>
              <a:r>
                <a:rPr lang="en-US" sz="3200" b="1" i="0" dirty="0">
                  <a:solidFill>
                    <a:srgbClr val="000000"/>
                  </a:solidFill>
                  <a:effectLst/>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01514080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76200" y="0"/>
            <a:ext cx="12115799" cy="6858000"/>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F1C96B3E-08B4-E16A-91BE-1E825656E14A}"/>
              </a:ext>
            </a:extLst>
          </p:cNvPr>
          <p:cNvPicPr>
            <a:picLocks noChangeAspect="1"/>
          </p:cNvPicPr>
          <p:nvPr/>
        </p:nvPicPr>
        <p:blipFill>
          <a:blip r:embed="rId3"/>
          <a:stretch>
            <a:fillRect/>
          </a:stretch>
        </p:blipFill>
        <p:spPr>
          <a:xfrm>
            <a:off x="228600" y="1926771"/>
            <a:ext cx="4598741" cy="3662552"/>
          </a:xfrm>
          <a:prstGeom prst="rect">
            <a:avLst/>
          </a:prstGeom>
        </p:spPr>
      </p:pic>
      <p:pic>
        <p:nvPicPr>
          <p:cNvPr id="9" name="Picture 8">
            <a:extLst>
              <a:ext uri="{FF2B5EF4-FFF2-40B4-BE49-F238E27FC236}">
                <a16:creationId xmlns:a16="http://schemas.microsoft.com/office/drawing/2014/main" id="{41C43762-FA04-6A60-AE40-EC3EC8D0103E}"/>
              </a:ext>
            </a:extLst>
          </p:cNvPr>
          <p:cNvPicPr>
            <a:picLocks noChangeAspect="1"/>
          </p:cNvPicPr>
          <p:nvPr/>
        </p:nvPicPr>
        <p:blipFill>
          <a:blip r:embed="rId4"/>
          <a:stretch>
            <a:fillRect/>
          </a:stretch>
        </p:blipFill>
        <p:spPr>
          <a:xfrm>
            <a:off x="4672162" y="2678977"/>
            <a:ext cx="7183995" cy="4038598"/>
          </a:xfrm>
          <a:prstGeom prst="rect">
            <a:avLst/>
          </a:prstGeom>
        </p:spPr>
      </p:pic>
      <p:sp>
        <p:nvSpPr>
          <p:cNvPr id="6" name="TextBox 5">
            <a:extLst>
              <a:ext uri="{FF2B5EF4-FFF2-40B4-BE49-F238E27FC236}">
                <a16:creationId xmlns:a16="http://schemas.microsoft.com/office/drawing/2014/main" id="{6D8AF630-86E1-4DA9-BB67-C747F54312BF}"/>
              </a:ext>
            </a:extLst>
          </p:cNvPr>
          <p:cNvSpPr txBox="1"/>
          <p:nvPr/>
        </p:nvSpPr>
        <p:spPr>
          <a:xfrm>
            <a:off x="602524" y="68809"/>
            <a:ext cx="10855233" cy="646331"/>
          </a:xfrm>
          <a:prstGeom prst="rect">
            <a:avLst/>
          </a:prstGeom>
          <a:noFill/>
        </p:spPr>
        <p:txBody>
          <a:bodyPr wrap="square" rtlCol="0">
            <a:spAutoFit/>
          </a:bodyPr>
          <a:lstStyle/>
          <a:p>
            <a:pPr lvl="0" algn="ctr"/>
            <a:r>
              <a:rPr lang="en-US" sz="3600" b="1" dirty="0">
                <a:solidFill>
                  <a:srgbClr val="C00000"/>
                </a:solidFill>
                <a:latin typeface="Cambria" panose="02040503050406030204" pitchFamily="18" charset="0"/>
                <a:ea typeface="Cambria" panose="02040503050406030204" pitchFamily="18" charset="0"/>
              </a:rPr>
              <a:t>Quan </a:t>
            </a:r>
            <a:r>
              <a:rPr lang="en-US" sz="3600" b="1" dirty="0" err="1">
                <a:solidFill>
                  <a:srgbClr val="C00000"/>
                </a:solidFill>
                <a:latin typeface="Cambria" panose="02040503050406030204" pitchFamily="18" charset="0"/>
                <a:ea typeface="Cambria" panose="02040503050406030204" pitchFamily="18" charset="0"/>
              </a:rPr>
              <a:t>sát</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tranh</a:t>
            </a:r>
            <a:r>
              <a:rPr lang="en-US" sz="3600" b="1" dirty="0">
                <a:solidFill>
                  <a:srgbClr val="C00000"/>
                </a:solidFill>
                <a:latin typeface="Cambria" panose="02040503050406030204" pitchFamily="18" charset="0"/>
                <a:ea typeface="Cambria" panose="02040503050406030204" pitchFamily="18" charset="0"/>
              </a:rPr>
              <a:t>/58 </a:t>
            </a:r>
            <a:r>
              <a:rPr lang="en-US" sz="3600" b="1" dirty="0" err="1">
                <a:solidFill>
                  <a:srgbClr val="C00000"/>
                </a:solidFill>
                <a:latin typeface="Cambria" panose="02040503050406030204" pitchFamily="18" charset="0"/>
                <a:ea typeface="Cambria" panose="02040503050406030204" pitchFamily="18" charset="0"/>
              </a:rPr>
              <a:t>và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thực</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hiện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yêu</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cầu</a:t>
            </a:r>
            <a:r>
              <a:rPr lang="en-US" sz="3600" b="1" dirty="0">
                <a:solidFill>
                  <a:srgbClr val="C0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E8685D8E-4E7C-4970-B563-D70BAF7FABF7}"/>
              </a:ext>
            </a:extLst>
          </p:cNvPr>
          <p:cNvGrpSpPr/>
          <p:nvPr/>
        </p:nvGrpSpPr>
        <p:grpSpPr>
          <a:xfrm>
            <a:off x="376186" y="1319218"/>
            <a:ext cx="11208936" cy="805539"/>
            <a:chOff x="457789" y="2120324"/>
            <a:chExt cx="6212938" cy="1065822"/>
          </a:xfrm>
        </p:grpSpPr>
        <p:sp>
          <p:nvSpPr>
            <p:cNvPr id="8" name="Freeform 3">
              <a:extLst>
                <a:ext uri="{FF2B5EF4-FFF2-40B4-BE49-F238E27FC236}">
                  <a16:creationId xmlns:a16="http://schemas.microsoft.com/office/drawing/2014/main" id="{3B0D1122-F2FA-4D5E-9511-BD2FB5066056}"/>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92D050"/>
            </a:solidFill>
          </p:spPr>
          <p:txBody>
            <a:bodyPr/>
            <a:lstStyle/>
            <a:p>
              <a:endParaRPr lang="en-US" sz="1600" b="1"/>
            </a:p>
          </p:txBody>
        </p:sp>
        <p:sp>
          <p:nvSpPr>
            <p:cNvPr id="10" name="TextBox 9">
              <a:extLst>
                <a:ext uri="{FF2B5EF4-FFF2-40B4-BE49-F238E27FC236}">
                  <a16:creationId xmlns:a16="http://schemas.microsoft.com/office/drawing/2014/main" id="{1ED08FA6-BDB2-4FC5-BD00-5C7A54A3CAF4}"/>
                </a:ext>
              </a:extLst>
            </p:cNvPr>
            <p:cNvSpPr txBox="1"/>
            <p:nvPr/>
          </p:nvSpPr>
          <p:spPr>
            <a:xfrm>
              <a:off x="572857" y="2120324"/>
              <a:ext cx="6097870" cy="773725"/>
            </a:xfrm>
            <a:prstGeom prst="rect">
              <a:avLst/>
            </a:prstGeom>
            <a:noFill/>
          </p:spPr>
          <p:txBody>
            <a:bodyPr wrap="square" rtlCol="0">
              <a:spAutoFit/>
            </a:bodyPr>
            <a:lstStyle/>
            <a:p>
              <a:pPr algn="ctr"/>
              <a:r>
                <a:rPr lang="en-US" sz="3200" b="1" i="0" dirty="0">
                  <a:solidFill>
                    <a:srgbClr val="000000"/>
                  </a:solidFill>
                  <a:effectLst/>
                  <a:latin typeface="Cambria" panose="02040503050406030204" pitchFamily="18" charset="0"/>
                  <a:ea typeface="Cambria" panose="02040503050406030204" pitchFamily="18" charset="0"/>
                </a:rPr>
                <a:t>2. </a:t>
              </a:r>
              <a:r>
                <a:rPr lang="en-US" sz="3200" b="1" i="0" dirty="0" err="1">
                  <a:solidFill>
                    <a:srgbClr val="000000"/>
                  </a:solidFill>
                  <a:effectLst/>
                  <a:latin typeface="Cambria" panose="02040503050406030204" pitchFamily="18" charset="0"/>
                  <a:ea typeface="Cambria" panose="02040503050406030204" pitchFamily="18" charset="0"/>
                </a:rPr>
                <a:t>Kể</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thêm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các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biểu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hiện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khác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của</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việc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sử</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dụng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tiền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hợp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lí</a:t>
              </a:r>
              <a:r>
                <a:rPr lang="en-US" sz="3200" b="1" i="0" dirty="0">
                  <a:solidFill>
                    <a:srgbClr val="000000"/>
                  </a:solidFill>
                  <a:effectLst/>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p:txBody>
        </p:sp>
      </p:grpSp>
      <p:sp>
        <p:nvSpPr>
          <p:cNvPr id="11" name="TextBox 10">
            <a:extLst>
              <a:ext uri="{FF2B5EF4-FFF2-40B4-BE49-F238E27FC236}">
                <a16:creationId xmlns:a16="http://schemas.microsoft.com/office/drawing/2014/main" id="{0589B38A-A470-41DE-B3DD-EABFC62ABAC8}"/>
              </a:ext>
            </a:extLst>
          </p:cNvPr>
          <p:cNvSpPr txBox="1"/>
          <p:nvPr/>
        </p:nvSpPr>
        <p:spPr>
          <a:xfrm>
            <a:off x="228600" y="714489"/>
            <a:ext cx="11789229" cy="523220"/>
          </a:xfrm>
          <a:prstGeom prst="rect">
            <a:avLst/>
          </a:prstGeom>
          <a:solidFill>
            <a:schemeClr val="accent2">
              <a:lumMod val="40000"/>
              <a:lumOff val="60000"/>
            </a:schemeClr>
          </a:solidFill>
        </p:spPr>
        <p:txBody>
          <a:bodyPr wrap="square" rtlCol="0">
            <a:spAutoFit/>
          </a:bodyPr>
          <a:lstStyle/>
          <a:p>
            <a:r>
              <a:rPr lang="en-US" sz="2800" b="1" dirty="0">
                <a:latin typeface="Cambria" panose="02040503050406030204" pitchFamily="18" charset="0"/>
                <a:ea typeface="Cambria" panose="02040503050406030204" pitchFamily="18" charset="0"/>
              </a:rPr>
              <a:t>1. </a:t>
            </a:r>
            <a:r>
              <a:rPr lang="en-US" sz="2800" b="1" dirty="0" err="1">
                <a:latin typeface="Cambria" panose="02040503050406030204" pitchFamily="18" charset="0"/>
                <a:ea typeface="Cambria" panose="02040503050406030204" pitchFamily="18" charset="0"/>
              </a:rPr>
              <a:t>Nêu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biểu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hiện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dụng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tiền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hai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chị</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em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trong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bức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tranh</a:t>
            </a:r>
            <a:r>
              <a:rPr lang="en-US" sz="28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2998165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349827" y="292419"/>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5336902" y="4015071"/>
            <a:ext cx="6626498" cy="1760583"/>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endParaRPr lang="en-US" sz="1600">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25243" y="2738031"/>
              <a:ext cx="7885370" cy="2357693"/>
            </a:xfrm>
            <a:prstGeom prst="rect">
              <a:avLst/>
            </a:prstGeom>
          </p:spPr>
          <p:txBody>
            <a:bodyPr wrap="square" lIns="0" tIns="0" rIns="0" bIns="0" rtlCol="0" anchor="t">
              <a:spAutoFit/>
            </a:bodyPr>
            <a:lstStyle/>
            <a:p>
              <a:pPr algn="just"/>
              <a:r>
                <a:rPr lang="vi-VN" sz="4400" dirty="0">
                  <a:solidFill>
                    <a:srgbClr val="002060"/>
                  </a:solidFill>
                  <a:latin typeface="Cambria" panose="02040503050406030204" pitchFamily="18" charset="0"/>
                  <a:ea typeface="Cambria" panose="02040503050406030204" pitchFamily="18" charset="0"/>
                </a:rPr>
                <a:t>Lên kế hoạch trước khi mua sắm</a:t>
              </a:r>
              <a:r>
                <a:rPr lang="en-US" sz="4400" dirty="0">
                  <a:solidFill>
                    <a:srgbClr val="002060"/>
                  </a:solidFill>
                  <a:latin typeface="Cambria" panose="02040503050406030204" pitchFamily="18" charset="0"/>
                  <a:ea typeface="Cambria" panose="02040503050406030204" pitchFamily="18" charset="0"/>
                </a:rPr>
                <a:t>.</a:t>
              </a:r>
            </a:p>
          </p:txBody>
        </p:sp>
      </p:grpSp>
      <p:pic>
        <p:nvPicPr>
          <p:cNvPr id="18" name="Picture 17">
            <a:extLst>
              <a:ext uri="{FF2B5EF4-FFF2-40B4-BE49-F238E27FC236}">
                <a16:creationId xmlns:a16="http://schemas.microsoft.com/office/drawing/2014/main" id="{6FDEC359-7C3B-997A-14D8-1CD4969DE51D}"/>
              </a:ext>
            </a:extLst>
          </p:cNvPr>
          <p:cNvPicPr>
            <a:picLocks noChangeAspect="1"/>
          </p:cNvPicPr>
          <p:nvPr/>
        </p:nvPicPr>
        <p:blipFill>
          <a:blip r:embed="rId4"/>
          <a:stretch>
            <a:fillRect/>
          </a:stretch>
        </p:blipFill>
        <p:spPr>
          <a:xfrm>
            <a:off x="485094" y="1681843"/>
            <a:ext cx="4735055" cy="4461668"/>
          </a:xfrm>
          <a:prstGeom prst="rect">
            <a:avLst/>
          </a:prstGeom>
        </p:spPr>
      </p:pic>
      <p:sp>
        <p:nvSpPr>
          <p:cNvPr id="10" name="TextBox 9">
            <a:extLst>
              <a:ext uri="{FF2B5EF4-FFF2-40B4-BE49-F238E27FC236}">
                <a16:creationId xmlns:a16="http://schemas.microsoft.com/office/drawing/2014/main" id="{2D7CB0C2-BB8E-481A-BE62-3AC5DBCEA3F3}"/>
              </a:ext>
            </a:extLst>
          </p:cNvPr>
          <p:cNvSpPr txBox="1"/>
          <p:nvPr/>
        </p:nvSpPr>
        <p:spPr>
          <a:xfrm>
            <a:off x="201385" y="1104342"/>
            <a:ext cx="11789229" cy="523220"/>
          </a:xfrm>
          <a:prstGeom prst="rect">
            <a:avLst/>
          </a:prstGeom>
          <a:solidFill>
            <a:schemeClr val="accent2">
              <a:lumMod val="40000"/>
              <a:lumOff val="60000"/>
            </a:schemeClr>
          </a:solidFill>
        </p:spPr>
        <p:txBody>
          <a:bodyPr wrap="square" rtlCol="0">
            <a:spAutoFit/>
          </a:bodyPr>
          <a:lstStyle/>
          <a:p>
            <a:r>
              <a:rPr lang="en-US" sz="2800" b="1" dirty="0">
                <a:latin typeface="Cambria" panose="02040503050406030204" pitchFamily="18" charset="0"/>
                <a:ea typeface="Cambria" panose="02040503050406030204" pitchFamily="18" charset="0"/>
              </a:rPr>
              <a:t>1. </a:t>
            </a:r>
            <a:r>
              <a:rPr lang="en-US" sz="2800" b="1" dirty="0" err="1">
                <a:latin typeface="Cambria" panose="02040503050406030204" pitchFamily="18" charset="0"/>
                <a:ea typeface="Cambria" panose="02040503050406030204" pitchFamily="18" charset="0"/>
              </a:rPr>
              <a:t>Nêu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biểu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hiện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dụng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tiền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hai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chị</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em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trong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bức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tranh</a:t>
            </a:r>
            <a:r>
              <a:rPr lang="en-US" sz="28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5909785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7338058" y="4329992"/>
            <a:ext cx="4527640" cy="1575525"/>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25243" y="2738031"/>
              <a:ext cx="7885370" cy="145815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a:t>
              </a:r>
              <a:r>
                <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o sánh giá cả hàng hoá cùng loại</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grpSp>
      <p:pic>
        <p:nvPicPr>
          <p:cNvPr id="6" name="Picture 5">
            <a:extLst>
              <a:ext uri="{FF2B5EF4-FFF2-40B4-BE49-F238E27FC236}">
                <a16:creationId xmlns:a16="http://schemas.microsoft.com/office/drawing/2014/main" id="{3C45B245-19E5-CCAD-0B9D-EAAA85218588}"/>
              </a:ext>
            </a:extLst>
          </p:cNvPr>
          <p:cNvPicPr>
            <a:picLocks noChangeAspect="1"/>
          </p:cNvPicPr>
          <p:nvPr/>
        </p:nvPicPr>
        <p:blipFill>
          <a:blip r:embed="rId4"/>
          <a:stretch>
            <a:fillRect/>
          </a:stretch>
        </p:blipFill>
        <p:spPr>
          <a:xfrm>
            <a:off x="610417" y="1676154"/>
            <a:ext cx="6443525" cy="4900994"/>
          </a:xfrm>
          <a:prstGeom prst="rect">
            <a:avLst/>
          </a:prstGeom>
        </p:spPr>
      </p:pic>
      <p:sp>
        <p:nvSpPr>
          <p:cNvPr id="10" name="TextBox 9">
            <a:extLst>
              <a:ext uri="{FF2B5EF4-FFF2-40B4-BE49-F238E27FC236}">
                <a16:creationId xmlns:a16="http://schemas.microsoft.com/office/drawing/2014/main" id="{7A029FB2-5897-4ACA-972C-B69BC23247EA}"/>
              </a:ext>
            </a:extLst>
          </p:cNvPr>
          <p:cNvSpPr txBox="1"/>
          <p:nvPr/>
        </p:nvSpPr>
        <p:spPr>
          <a:xfrm>
            <a:off x="201385" y="1104342"/>
            <a:ext cx="11789229" cy="523220"/>
          </a:xfrm>
          <a:prstGeom prst="rect">
            <a:avLst/>
          </a:prstGeom>
          <a:solidFill>
            <a:schemeClr val="accent2">
              <a:lumMod val="40000"/>
              <a:lumOff val="60000"/>
            </a:schemeClr>
          </a:solidFill>
        </p:spPr>
        <p:txBody>
          <a:bodyPr wrap="square" rtlCol="0">
            <a:spAutoFit/>
          </a:bodyPr>
          <a:lstStyle/>
          <a:p>
            <a:r>
              <a:rPr lang="en-US" sz="2800" b="1" dirty="0">
                <a:latin typeface="Cambria" panose="02040503050406030204" pitchFamily="18" charset="0"/>
                <a:ea typeface="Cambria" panose="02040503050406030204" pitchFamily="18" charset="0"/>
              </a:rPr>
              <a:t>1. </a:t>
            </a:r>
            <a:r>
              <a:rPr lang="en-US" sz="2800" b="1" dirty="0" err="1">
                <a:latin typeface="Cambria" panose="02040503050406030204" pitchFamily="18" charset="0"/>
                <a:ea typeface="Cambria" panose="02040503050406030204" pitchFamily="18" charset="0"/>
              </a:rPr>
              <a:t>Nêu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biểu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hiện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dụng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tiền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hai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chị</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em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trong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bức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tranh</a:t>
            </a:r>
            <a:r>
              <a:rPr lang="en-US" sz="28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5362839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CA79"/>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1321</Words>
  <Application>Microsoft Office PowerPoint</Application>
  <PresentationFormat>Widescreen</PresentationFormat>
  <Paragraphs>65</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等线</vt: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NHATMINH</cp:lastModifiedBy>
  <cp:revision>90</cp:revision>
  <dcterms:created xsi:type="dcterms:W3CDTF">2023-11-01T11:19:12Z</dcterms:created>
  <dcterms:modified xsi:type="dcterms:W3CDTF">2026-03-09T08:43:31Z</dcterms:modified>
</cp:coreProperties>
</file>