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8" r:id="rId4"/>
    <p:sldId id="257" r:id="rId5"/>
    <p:sldId id="256" r:id="rId6"/>
    <p:sldId id="273" r:id="rId7"/>
    <p:sldId id="261" r:id="rId8"/>
    <p:sldId id="259" r:id="rId9"/>
    <p:sldId id="274" r:id="rId10"/>
    <p:sldId id="283" r:id="rId11"/>
    <p:sldId id="278" r:id="rId12"/>
    <p:sldId id="284" r:id="rId13"/>
    <p:sldId id="276" r:id="rId14"/>
    <p:sldId id="279" r:id="rId15"/>
    <p:sldId id="280" r:id="rId16"/>
    <p:sldId id="281" r:id="rId17"/>
    <p:sldId id="285" r:id="rId18"/>
    <p:sldId id="286" r:id="rId19"/>
    <p:sldId id="271" r:id="rId20"/>
    <p:sldId id="277" r:id="rId21"/>
    <p:sldId id="287" r:id="rId22"/>
    <p:sldId id="27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extLst>
      <p:ext uri="{BB962C8B-B14F-4D97-AF65-F5344CB8AC3E}">
        <p14:creationId xmlns:p14="http://schemas.microsoft.com/office/powerpoint/2010/main" val="26825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6</a:t>
            </a:fld>
            <a:endParaRPr lang="en-US"/>
          </a:p>
        </p:txBody>
      </p:sp>
    </p:spTree>
    <p:extLst>
      <p:ext uri="{BB962C8B-B14F-4D97-AF65-F5344CB8AC3E}">
        <p14:creationId xmlns:p14="http://schemas.microsoft.com/office/powerpoint/2010/main" val="1529856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6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35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4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4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7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4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60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0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3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640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74843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0095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20681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596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83037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68517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500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19740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75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4/16/2026</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1046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9330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91440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36579573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7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44881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59"/>
                </a:lnSpc>
              </a:pPr>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9CDB58-8F4D-AB80-B410-A7B3C2440F78}"/>
              </a:ext>
            </a:extLst>
          </p:cNvPr>
          <p:cNvPicPr>
            <a:picLocks noChangeAspect="1"/>
          </p:cNvPicPr>
          <p:nvPr/>
        </p:nvPicPr>
        <p:blipFill>
          <a:blip r:embed="rId2"/>
          <a:stretch>
            <a:fillRect/>
          </a:stretch>
        </p:blipFill>
        <p:spPr>
          <a:xfrm>
            <a:off x="-1524000" y="1333500"/>
            <a:ext cx="19395283" cy="6858000"/>
          </a:xfrm>
          <a:prstGeom prst="rect">
            <a:avLst/>
          </a:prstGeom>
        </p:spPr>
      </p:pic>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851074"/>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Em hãy lựa chọn đúng số lượng các chi tiết, vật liệu và dụng cụ trong bộ lắp ghép mô hình kĩ thuật để lắp mô hình điện mặt trời trong Hình 3 theo bảng gợi ý dưới đây.</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7D19A2E-70CD-73BD-40CB-E1B3AF151952}"/>
              </a:ext>
            </a:extLst>
          </p:cNvPr>
          <p:cNvPicPr>
            <a:picLocks noChangeAspect="1"/>
          </p:cNvPicPr>
          <p:nvPr/>
        </p:nvPicPr>
        <p:blipFill>
          <a:blip r:embed="rId3"/>
          <a:stretch>
            <a:fillRect/>
          </a:stretch>
        </p:blipFill>
        <p:spPr>
          <a:xfrm>
            <a:off x="1295400" y="3238500"/>
            <a:ext cx="8086725" cy="4772025"/>
          </a:xfrm>
          <a:prstGeom prst="rect">
            <a:avLst/>
          </a:prstGeom>
        </p:spPr>
      </p:pic>
      <p:pic>
        <p:nvPicPr>
          <p:cNvPr id="6" name="Picture 5">
            <a:extLst>
              <a:ext uri="{FF2B5EF4-FFF2-40B4-BE49-F238E27FC236}">
                <a16:creationId xmlns:a16="http://schemas.microsoft.com/office/drawing/2014/main" id="{EB62CB1A-CD28-8A79-6BB0-DAD6CD313135}"/>
              </a:ext>
            </a:extLst>
          </p:cNvPr>
          <p:cNvPicPr>
            <a:picLocks noChangeAspect="1"/>
          </p:cNvPicPr>
          <p:nvPr/>
        </p:nvPicPr>
        <p:blipFill>
          <a:blip r:embed="rId4"/>
          <a:stretch>
            <a:fillRect/>
          </a:stretch>
        </p:blipFill>
        <p:spPr>
          <a:xfrm>
            <a:off x="9753600" y="2857499"/>
            <a:ext cx="6477000" cy="7203785"/>
          </a:xfrm>
          <a:prstGeom prst="rect">
            <a:avLst/>
          </a:prstGeom>
        </p:spPr>
      </p:pic>
    </p:spTree>
    <p:extLst>
      <p:ext uri="{BB962C8B-B14F-4D97-AF65-F5344CB8AC3E}">
        <p14:creationId xmlns:p14="http://schemas.microsoft.com/office/powerpoint/2010/main" val="64104096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D57EF2DB-FCA1-84F9-A387-981881857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extLst>
      <p:ext uri="{BB962C8B-B14F-4D97-AF65-F5344CB8AC3E}">
        <p14:creationId xmlns:p14="http://schemas.microsoft.com/office/powerpoint/2010/main" val="396372104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9BA2CA05-DB5F-99B7-E7E9-B333630E2DE9}"/>
              </a:ext>
            </a:extLst>
          </p:cNvPr>
          <p:cNvPicPr>
            <a:picLocks noChangeAspect="1"/>
          </p:cNvPicPr>
          <p:nvPr/>
        </p:nvPicPr>
        <p:blipFill>
          <a:blip r:embed="rId3"/>
          <a:stretch>
            <a:fillRect/>
          </a:stretch>
        </p:blipFill>
        <p:spPr>
          <a:xfrm>
            <a:off x="2362200" y="1028700"/>
            <a:ext cx="13613558" cy="8305800"/>
          </a:xfrm>
          <a:prstGeom prst="rect">
            <a:avLst/>
          </a:prstGeom>
        </p:spPr>
      </p:pic>
    </p:spTree>
    <p:extLst>
      <p:ext uri="{BB962C8B-B14F-4D97-AF65-F5344CB8AC3E}">
        <p14:creationId xmlns:p14="http://schemas.microsoft.com/office/powerpoint/2010/main" val="124104489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404E2C76-7DD6-FE26-F87F-9E3D75D15655}"/>
              </a:ext>
            </a:extLst>
          </p:cNvPr>
          <p:cNvPicPr>
            <a:picLocks noChangeAspect="1"/>
          </p:cNvPicPr>
          <p:nvPr/>
        </p:nvPicPr>
        <p:blipFill>
          <a:blip r:embed="rId3"/>
          <a:stretch>
            <a:fillRect/>
          </a:stretch>
        </p:blipFill>
        <p:spPr>
          <a:xfrm>
            <a:off x="2895600" y="723900"/>
            <a:ext cx="12490804" cy="8839200"/>
          </a:xfrm>
          <a:prstGeom prst="rect">
            <a:avLst/>
          </a:prstGeom>
        </p:spPr>
      </p:pic>
    </p:spTree>
    <p:extLst>
      <p:ext uri="{BB962C8B-B14F-4D97-AF65-F5344CB8AC3E}">
        <p14:creationId xmlns:p14="http://schemas.microsoft.com/office/powerpoint/2010/main" val="31085955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A0BB119-F1F8-DD51-6D92-174B3DB4BAA8}"/>
              </a:ext>
            </a:extLst>
          </p:cNvPr>
          <p:cNvPicPr>
            <a:picLocks noChangeAspect="1"/>
          </p:cNvPicPr>
          <p:nvPr/>
        </p:nvPicPr>
        <p:blipFill>
          <a:blip r:embed="rId3"/>
          <a:stretch>
            <a:fillRect/>
          </a:stretch>
        </p:blipFill>
        <p:spPr>
          <a:xfrm>
            <a:off x="1981200" y="800100"/>
            <a:ext cx="14071508" cy="8458200"/>
          </a:xfrm>
          <a:prstGeom prst="rect">
            <a:avLst/>
          </a:prstGeom>
        </p:spPr>
      </p:pic>
    </p:spTree>
    <p:extLst>
      <p:ext uri="{BB962C8B-B14F-4D97-AF65-F5344CB8AC3E}">
        <p14:creationId xmlns:p14="http://schemas.microsoft.com/office/powerpoint/2010/main" val="117030889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8CEB2920-AB30-611C-2D0C-8ED52C8C11D8}"/>
              </a:ext>
            </a:extLst>
          </p:cNvPr>
          <p:cNvPicPr>
            <a:picLocks noChangeAspect="1"/>
          </p:cNvPicPr>
          <p:nvPr/>
        </p:nvPicPr>
        <p:blipFill>
          <a:blip r:embed="rId3"/>
          <a:stretch>
            <a:fillRect/>
          </a:stretch>
        </p:blipFill>
        <p:spPr>
          <a:xfrm>
            <a:off x="2667000" y="647700"/>
            <a:ext cx="12192000" cy="8891171"/>
          </a:xfrm>
          <a:prstGeom prst="rect">
            <a:avLst/>
          </a:prstGeom>
        </p:spPr>
      </p:pic>
    </p:spTree>
    <p:extLst>
      <p:ext uri="{BB962C8B-B14F-4D97-AF65-F5344CB8AC3E}">
        <p14:creationId xmlns:p14="http://schemas.microsoft.com/office/powerpoint/2010/main" val="70602207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253ACCD-6300-8491-6623-8993F8D1F557}"/>
              </a:ext>
            </a:extLst>
          </p:cNvPr>
          <p:cNvPicPr>
            <a:picLocks noChangeAspect="1"/>
          </p:cNvPicPr>
          <p:nvPr/>
        </p:nvPicPr>
        <p:blipFill>
          <a:blip r:embed="rId3"/>
          <a:stretch>
            <a:fillRect/>
          </a:stretch>
        </p:blipFill>
        <p:spPr>
          <a:xfrm>
            <a:off x="2667000" y="647700"/>
            <a:ext cx="12344400" cy="9054435"/>
          </a:xfrm>
          <a:prstGeom prst="rect">
            <a:avLst/>
          </a:prstGeom>
        </p:spPr>
      </p:pic>
    </p:spTree>
    <p:extLst>
      <p:ext uri="{BB962C8B-B14F-4D97-AF65-F5344CB8AC3E}">
        <p14:creationId xmlns:p14="http://schemas.microsoft.com/office/powerpoint/2010/main" val="3074682066"/>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0" y="4381500"/>
            <a:ext cx="14554200" cy="6447514"/>
          </a:xfrm>
          <a:prstGeom prst="rect">
            <a:avLst/>
          </a:prstGeom>
        </p:spPr>
      </p:pic>
      <p:sp>
        <p:nvSpPr>
          <p:cNvPr id="9" name="Rectangle: Rounded Corners 8">
            <a:extLst>
              <a:ext uri="{FF2B5EF4-FFF2-40B4-BE49-F238E27FC236}">
                <a16:creationId xmlns:a16="http://schemas.microsoft.com/office/drawing/2014/main" id="{F2B30653-6232-73A1-F544-6413FD2CD639}"/>
              </a:ext>
            </a:extLst>
          </p:cNvPr>
          <p:cNvSpPr/>
          <p:nvPr/>
        </p:nvSpPr>
        <p:spPr>
          <a:xfrm>
            <a:off x="1676400" y="2019300"/>
            <a:ext cx="16002000" cy="16002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mbria" panose="02040503050406030204" pitchFamily="18" charset="0"/>
                <a:ea typeface="Cambria" panose="02040503050406030204" pitchFamily="18" charset="0"/>
              </a:rPr>
              <a:t>B</a:t>
            </a:r>
            <a:r>
              <a:rPr lang="vi-VN" sz="6000" b="1" dirty="0">
                <a:latin typeface="Cambria" panose="02040503050406030204" pitchFamily="18" charset="0"/>
                <a:ea typeface="Cambria" panose="02040503050406030204" pitchFamily="18" charset="0"/>
              </a:rPr>
              <a:t>ắt đầu lắp ráp mô hình theo hướng dẫn</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BCE63BFE-113A-39D8-6CE3-B9DEFF69A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38300"/>
            <a:ext cx="9007151" cy="7251520"/>
          </a:xfrm>
          <a:prstGeom prst="rect">
            <a:avLst/>
          </a:prstGeom>
        </p:spPr>
      </p:pic>
    </p:spTree>
    <p:extLst>
      <p:ext uri="{BB962C8B-B14F-4D97-AF65-F5344CB8AC3E}">
        <p14:creationId xmlns:p14="http://schemas.microsoft.com/office/powerpoint/2010/main" val="345824152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lvl="0" algn="ctr">
              <a:spcBef>
                <a:spcPct val="0"/>
              </a:spcBef>
            </a:pP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 </a:t>
            </a:r>
            <a:r>
              <a:rPr lang="en-US" sz="7200" b="1" dirty="0">
                <a:solidFill>
                  <a:srgbClr val="FF0000"/>
                </a:solidFill>
                <a:latin typeface="Cambria" panose="02040503050406030204" pitchFamily="18" charset="0"/>
                <a:ea typeface="Cambria" panose="02040503050406030204" pitchFamily="18" charset="0"/>
                <a:cs typeface="Open Sans Bold"/>
                <a:sym typeface="Open Sans Bold"/>
              </a:rPr>
              <a:t>C</a:t>
            </a: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ác nhóm có thể tự thiết kế một mô hình tuỳ ý.</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Bold"/>
              <a:sym typeface="Open Sans Bold"/>
            </a:endParaRPr>
          </a:p>
        </p:txBody>
      </p:sp>
    </p:spTree>
    <p:extLst>
      <p:ext uri="{BB962C8B-B14F-4D97-AF65-F5344CB8AC3E}">
        <p14:creationId xmlns:p14="http://schemas.microsoft.com/office/powerpoint/2010/main" val="16604237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D86AECE4-C847-5580-44E5-2A9998EEB4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15" name="TextBox 13">
            <a:extLst>
              <a:ext uri="{FF2B5EF4-FFF2-40B4-BE49-F238E27FC236}">
                <a16:creationId xmlns:a16="http://schemas.microsoft.com/office/drawing/2014/main" id="{369FD9D4-A87A-CC21-09B2-39EE3941052F}"/>
              </a:ext>
            </a:extLst>
          </p:cNvPr>
          <p:cNvSpPr txBox="1"/>
          <p:nvPr/>
        </p:nvSpPr>
        <p:spPr>
          <a:xfrm>
            <a:off x="2819400" y="1104900"/>
            <a:ext cx="14935200" cy="4497705"/>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en-US" sz="4800" b="1" dirty="0">
                <a:solidFill>
                  <a:srgbClr val="000000"/>
                </a:solidFill>
                <a:latin typeface="Cambria" panose="02040503050406030204" pitchFamily="18" charset="0"/>
                <a:ea typeface="Cambria" panose="02040503050406030204" pitchFamily="18" charset="0"/>
                <a:cs typeface="Open Sans Bold"/>
                <a:sym typeface="Open Sans Bold"/>
              </a:rPr>
              <a:t>Q</a:t>
            </a:r>
            <a:r>
              <a:rPr lang="vi-VN" sz="4800" b="1" dirty="0">
                <a:solidFill>
                  <a:srgbClr val="000000"/>
                </a:solidFill>
                <a:latin typeface="Cambria" panose="02040503050406030204" pitchFamily="18" charset="0"/>
                <a:ea typeface="Cambria" panose="02040503050406030204" pitchFamily="18" charset="0"/>
                <a:cs typeface="Open Sans Bold"/>
                <a:sym typeface="Open Sans Bold"/>
              </a:rPr>
              <a:t>uan sát mô hình pin mặt trời, đèn led, mô hình đèn mặt trời yêu cầu hs vẽ lại mô hình bằng trí tưởng tượng của mình </a:t>
            </a:r>
          </a:p>
        </p:txBody>
      </p:sp>
      <p:pic>
        <p:nvPicPr>
          <p:cNvPr id="3" name="Picture 2">
            <a:extLst>
              <a:ext uri="{FF2B5EF4-FFF2-40B4-BE49-F238E27FC236}">
                <a16:creationId xmlns:a16="http://schemas.microsoft.com/office/drawing/2014/main" id="{2F76A151-5B0E-D50B-6157-4F6B38135BE0}"/>
              </a:ext>
            </a:extLst>
          </p:cNvPr>
          <p:cNvPicPr>
            <a:picLocks noChangeAspect="1"/>
          </p:cNvPicPr>
          <p:nvPr/>
        </p:nvPicPr>
        <p:blipFill>
          <a:blip r:embed="rId3"/>
          <a:stretch>
            <a:fillRect/>
          </a:stretch>
        </p:blipFill>
        <p:spPr>
          <a:xfrm>
            <a:off x="6096000" y="6057900"/>
            <a:ext cx="8686800" cy="39671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2919045" y="2264392"/>
            <a:ext cx="11767626" cy="4521185"/>
          </a:xfrm>
          <a:prstGeom prst="rect">
            <a:avLst/>
          </a:prstGeom>
        </p:spPr>
      </p:pic>
      <p:sp>
        <p:nvSpPr>
          <p:cNvPr id="2" name="Freeform 9">
            <a:extLst>
              <a:ext uri="{FF2B5EF4-FFF2-40B4-BE49-F238E27FC236}">
                <a16:creationId xmlns:a16="http://schemas.microsoft.com/office/drawing/2014/main" id="{6A33FE81-92BD-30BC-55D9-5327B2BB6EA1}"/>
              </a:ext>
            </a:extLst>
          </p:cNvPr>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2829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AA99F6CA-33B1-41BE-074F-6796169B470C}"/>
              </a:ext>
            </a:extLst>
          </p:cNvPr>
          <p:cNvPicPr>
            <a:picLocks noChangeAspect="1"/>
          </p:cNvPicPr>
          <p:nvPr/>
        </p:nvPicPr>
        <p:blipFill>
          <a:blip r:embed="rId10"/>
          <a:stretch>
            <a:fillRect/>
          </a:stretch>
        </p:blipFill>
        <p:spPr>
          <a:xfrm>
            <a:off x="5638800" y="0"/>
            <a:ext cx="7084166" cy="2030144"/>
          </a:xfrm>
          <a:prstGeom prst="rect">
            <a:avLst/>
          </a:prstGeom>
        </p:spPr>
      </p:pic>
      <p:pic>
        <p:nvPicPr>
          <p:cNvPr id="15" name="Picture 14">
            <a:extLst>
              <a:ext uri="{FF2B5EF4-FFF2-40B4-BE49-F238E27FC236}">
                <a16:creationId xmlns:a16="http://schemas.microsoft.com/office/drawing/2014/main" id="{F047B4FA-C708-BEEC-EEBE-37B4953E3A54}"/>
              </a:ext>
            </a:extLst>
          </p:cNvPr>
          <p:cNvPicPr>
            <a:picLocks noChangeAspect="1"/>
          </p:cNvPicPr>
          <p:nvPr/>
        </p:nvPicPr>
        <p:blipFill>
          <a:blip r:embed="rId11"/>
          <a:stretch>
            <a:fillRect/>
          </a:stretch>
        </p:blipFill>
        <p:spPr>
          <a:xfrm>
            <a:off x="4343400" y="2476500"/>
            <a:ext cx="9784928" cy="5462489"/>
          </a:xfrm>
          <a:prstGeom prst="rect">
            <a:avLst/>
          </a:prstGeom>
        </p:spPr>
      </p:pic>
      <p:pic>
        <p:nvPicPr>
          <p:cNvPr id="8" name="Picture 7">
            <a:extLst>
              <a:ext uri="{FF2B5EF4-FFF2-40B4-BE49-F238E27FC236}">
                <a16:creationId xmlns:a16="http://schemas.microsoft.com/office/drawing/2014/main" id="{0BD469E5-458D-CB1E-9500-E11CFBFDF165}"/>
              </a:ext>
            </a:extLst>
          </p:cNvPr>
          <p:cNvPicPr>
            <a:picLocks noChangeAspect="1"/>
          </p:cNvPicPr>
          <p:nvPr/>
        </p:nvPicPr>
        <p:blipFill>
          <a:blip r:embed="rId12"/>
          <a:stretch>
            <a:fillRect/>
          </a:stretch>
        </p:blipFill>
        <p:spPr>
          <a:xfrm>
            <a:off x="7315200" y="7810500"/>
            <a:ext cx="3755461"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a:extLst>
              <a:ext uri="{FF2B5EF4-FFF2-40B4-BE49-F238E27FC236}">
                <a16:creationId xmlns:a16="http://schemas.microsoft.com/office/drawing/2014/main" id="{4F814D31-C3A8-EE71-9150-F012BC544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extLst>
      <p:ext uri="{BB962C8B-B14F-4D97-AF65-F5344CB8AC3E}">
        <p14:creationId xmlns:p14="http://schemas.microsoft.com/office/powerpoint/2010/main" val="113023323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E2E5301-0981-8705-1E5C-27BA33E5DF3E}"/>
              </a:ext>
            </a:extLst>
          </p:cNvPr>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3 và cho biết mô hình điện mặt trời gồm có những bộ phận chính nào.</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BE58CCC-B4D3-226F-7F19-EA67377512BD}"/>
              </a:ext>
            </a:extLst>
          </p:cNvPr>
          <p:cNvPicPr>
            <a:picLocks noChangeAspect="1"/>
          </p:cNvPicPr>
          <p:nvPr/>
        </p:nvPicPr>
        <p:blipFill>
          <a:blip r:embed="rId3"/>
          <a:stretch>
            <a:fillRect/>
          </a:stretch>
        </p:blipFill>
        <p:spPr>
          <a:xfrm>
            <a:off x="3124200" y="2476500"/>
            <a:ext cx="11585460" cy="7010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09AB694A-FEF2-AD61-FD6A-BF75EFCAB954}"/>
              </a:ext>
            </a:extLst>
          </p:cNvPr>
          <p:cNvSpPr txBox="1"/>
          <p:nvPr/>
        </p:nvSpPr>
        <p:spPr>
          <a:xfrm>
            <a:off x="1752600" y="723900"/>
            <a:ext cx="15925800" cy="5632311"/>
          </a:xfrm>
          <a:prstGeom prst="rect">
            <a:avLst/>
          </a:prstGeom>
          <a:noFill/>
        </p:spPr>
        <p:txBody>
          <a:bodyPr wrap="square" rtlCol="0">
            <a:spAutoFit/>
          </a:bodyPr>
          <a:lstStyle/>
          <a:p>
            <a:pPr algn="just"/>
            <a:r>
              <a:rPr lang="vi-VN" sz="7200" b="1" dirty="0">
                <a:solidFill>
                  <a:srgbClr val="FF0000"/>
                </a:solidFill>
                <a:latin typeface="Cambria" panose="02040503050406030204" pitchFamily="18" charset="0"/>
                <a:ea typeface="Cambria" panose="02040503050406030204" pitchFamily="18" charset="0"/>
              </a:rPr>
              <a:t>Mô hình điện mặt trời gồm có những bộ phận chính sau:</a:t>
            </a:r>
          </a:p>
          <a:p>
            <a:pPr algn="just"/>
            <a:r>
              <a:rPr lang="vi-VN" sz="7200" dirty="0">
                <a:solidFill>
                  <a:srgbClr val="FF0000"/>
                </a:solidFill>
                <a:latin typeface="Cambria" panose="02040503050406030204" pitchFamily="18" charset="0"/>
                <a:ea typeface="Cambria" panose="02040503050406030204" pitchFamily="18" charset="0"/>
              </a:rPr>
              <a:t>- Tấm pin mặt trời và dây dẫn điện</a:t>
            </a:r>
          </a:p>
          <a:p>
            <a:pPr algn="just"/>
            <a:r>
              <a:rPr lang="vi-VN" sz="7200" dirty="0">
                <a:solidFill>
                  <a:srgbClr val="FF0000"/>
                </a:solidFill>
                <a:latin typeface="Cambria" panose="02040503050406030204" pitchFamily="18" charset="0"/>
                <a:ea typeface="Cambria" panose="02040503050406030204" pitchFamily="18" charset="0"/>
              </a:rPr>
              <a:t>- Đèn LED</a:t>
            </a:r>
          </a:p>
          <a:p>
            <a:pPr algn="just"/>
            <a:r>
              <a:rPr lang="vi-VN" sz="7200" dirty="0">
                <a:solidFill>
                  <a:srgbClr val="FF0000"/>
                </a:solidFill>
                <a:latin typeface="Cambria" panose="02040503050406030204" pitchFamily="18" charset="0"/>
                <a:ea typeface="Cambria" panose="02040503050406030204" pitchFamily="18" charset="0"/>
              </a:rPr>
              <a:t>- Khung giá đỡ</a:t>
            </a:r>
            <a:endParaRPr lang="vi-VN" sz="7200" b="0" i="0" dirty="0">
              <a:solidFill>
                <a:srgbClr val="FF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E9FD5E1-57E8-C463-FEBA-60DEC979962D}"/>
              </a:ext>
            </a:extLst>
          </p:cNvPr>
          <p:cNvPicPr>
            <a:picLocks noChangeAspect="1"/>
          </p:cNvPicPr>
          <p:nvPr/>
        </p:nvPicPr>
        <p:blipFill>
          <a:blip r:embed="rId3"/>
          <a:stretch>
            <a:fillRect/>
          </a:stretch>
        </p:blipFill>
        <p:spPr>
          <a:xfrm>
            <a:off x="8839200" y="4533900"/>
            <a:ext cx="7681663" cy="4648200"/>
          </a:xfrm>
          <a:prstGeom prst="rect">
            <a:avLst/>
          </a:prstGeom>
        </p:spPr>
      </p:pic>
    </p:spTree>
    <p:extLst>
      <p:ext uri="{BB962C8B-B14F-4D97-AF65-F5344CB8AC3E}">
        <p14:creationId xmlns:p14="http://schemas.microsoft.com/office/powerpoint/2010/main" val="11973064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Hãy cho biết mỗi mô tả dưới đây nói về bộ phận nào của mô hình điện mặt trời trong Hình 3</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335B710C-1C65-344E-0D5A-D03F829428EA}"/>
              </a:ext>
            </a:extLst>
          </p:cNvPr>
          <p:cNvPicPr>
            <a:picLocks noChangeAspect="1"/>
          </p:cNvPicPr>
          <p:nvPr/>
        </p:nvPicPr>
        <p:blipFill>
          <a:blip r:embed="rId3"/>
          <a:stretch>
            <a:fillRect/>
          </a:stretch>
        </p:blipFill>
        <p:spPr>
          <a:xfrm>
            <a:off x="838200" y="3238500"/>
            <a:ext cx="13979195" cy="5257800"/>
          </a:xfrm>
          <a:prstGeom prst="rect">
            <a:avLst/>
          </a:prstGeom>
        </p:spPr>
      </p:pic>
      <p:sp>
        <p:nvSpPr>
          <p:cNvPr id="5" name="Rectangle: Rounded Corners 4">
            <a:extLst>
              <a:ext uri="{FF2B5EF4-FFF2-40B4-BE49-F238E27FC236}">
                <a16:creationId xmlns:a16="http://schemas.microsoft.com/office/drawing/2014/main" id="{5B1F98FD-F395-7BB5-C73B-D5369011498F}"/>
              </a:ext>
            </a:extLst>
          </p:cNvPr>
          <p:cNvSpPr/>
          <p:nvPr/>
        </p:nvSpPr>
        <p:spPr>
          <a:xfrm>
            <a:off x="13487400" y="3390900"/>
            <a:ext cx="38862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Khung</a:t>
            </a:r>
            <a:r>
              <a:rPr lang="en-US" sz="4800" dirty="0">
                <a:solidFill>
                  <a:srgbClr val="FF0000"/>
                </a:solidFill>
              </a:rPr>
              <a:t> </a:t>
            </a:r>
            <a:r>
              <a:rPr lang="en-US" sz="4800" dirty="0" err="1">
                <a:solidFill>
                  <a:srgbClr val="FF0000"/>
                </a:solidFill>
              </a:rPr>
              <a:t>giá</a:t>
            </a:r>
            <a:r>
              <a:rPr lang="en-US" sz="4800" dirty="0">
                <a:solidFill>
                  <a:srgbClr val="FF0000"/>
                </a:solidFill>
              </a:rPr>
              <a:t> </a:t>
            </a:r>
            <a:r>
              <a:rPr lang="en-US" sz="4800" dirty="0" err="1">
                <a:solidFill>
                  <a:srgbClr val="FF0000"/>
                </a:solidFill>
              </a:rPr>
              <a:t>đỡ</a:t>
            </a:r>
            <a:endParaRPr lang="en-US" sz="4800" dirty="0">
              <a:solidFill>
                <a:srgbClr val="FF0000"/>
              </a:solidFill>
            </a:endParaRPr>
          </a:p>
        </p:txBody>
      </p:sp>
      <p:sp>
        <p:nvSpPr>
          <p:cNvPr id="6" name="Rectangle: Rounded Corners 5">
            <a:extLst>
              <a:ext uri="{FF2B5EF4-FFF2-40B4-BE49-F238E27FC236}">
                <a16:creationId xmlns:a16="http://schemas.microsoft.com/office/drawing/2014/main" id="{F388FEFE-5DB7-B338-66C1-0536840C090F}"/>
              </a:ext>
            </a:extLst>
          </p:cNvPr>
          <p:cNvSpPr/>
          <p:nvPr/>
        </p:nvSpPr>
        <p:spPr>
          <a:xfrm>
            <a:off x="14249400" y="4838700"/>
            <a:ext cx="3886200" cy="8382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Tấm</a:t>
            </a:r>
            <a:r>
              <a:rPr lang="en-US" sz="4000" dirty="0">
                <a:solidFill>
                  <a:srgbClr val="FF0000"/>
                </a:solidFill>
              </a:rPr>
              <a:t> pin </a:t>
            </a:r>
            <a:r>
              <a:rPr lang="en-US" sz="4000" dirty="0" err="1">
                <a:solidFill>
                  <a:srgbClr val="FF0000"/>
                </a:solidFill>
              </a:rPr>
              <a:t>mặt</a:t>
            </a:r>
            <a:r>
              <a:rPr lang="en-US" sz="4000" dirty="0">
                <a:solidFill>
                  <a:srgbClr val="FF0000"/>
                </a:solidFill>
              </a:rPr>
              <a:t> </a:t>
            </a:r>
            <a:r>
              <a:rPr lang="en-US" sz="4000" dirty="0" err="1">
                <a:solidFill>
                  <a:srgbClr val="FF0000"/>
                </a:solidFill>
              </a:rPr>
              <a:t>trời</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029E9A74-3D96-5555-1C78-9FBCB97736F1}"/>
              </a:ext>
            </a:extLst>
          </p:cNvPr>
          <p:cNvSpPr/>
          <p:nvPr/>
        </p:nvSpPr>
        <p:spPr>
          <a:xfrm>
            <a:off x="7772400" y="5981700"/>
            <a:ext cx="28956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Đèn LED</a:t>
            </a:r>
            <a:endParaRPr lang="en-US" sz="4800" dirty="0">
              <a:solidFill>
                <a:srgbClr val="FF0000"/>
              </a:solidFill>
            </a:endParaRPr>
          </a:p>
        </p:txBody>
      </p:sp>
      <p:sp>
        <p:nvSpPr>
          <p:cNvPr id="8" name="Rectangle: Rounded Corners 7">
            <a:extLst>
              <a:ext uri="{FF2B5EF4-FFF2-40B4-BE49-F238E27FC236}">
                <a16:creationId xmlns:a16="http://schemas.microsoft.com/office/drawing/2014/main" id="{5372F6E2-6BD0-4483-33E1-D8725818EAD9}"/>
              </a:ext>
            </a:extLst>
          </p:cNvPr>
          <p:cNvSpPr/>
          <p:nvPr/>
        </p:nvSpPr>
        <p:spPr>
          <a:xfrm>
            <a:off x="12192000" y="7353300"/>
            <a:ext cx="41910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Dây dẫn điện</a:t>
            </a:r>
            <a:endParaRPr lang="en-US" sz="4800" dirty="0">
              <a:solidFill>
                <a:srgbClr val="FF0000"/>
              </a:solidFill>
            </a:endParaRPr>
          </a:p>
        </p:txBody>
      </p:sp>
    </p:spTree>
    <p:extLst>
      <p:ext uri="{BB962C8B-B14F-4D97-AF65-F5344CB8AC3E}">
        <p14:creationId xmlns:p14="http://schemas.microsoft.com/office/powerpoint/2010/main" val="764488346"/>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632489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vi-VN" sz="5400" b="1" dirty="0">
                <a:solidFill>
                  <a:srgbClr val="FF0000"/>
                </a:solidFill>
                <a:latin typeface="Cambria" panose="02040503050406030204" pitchFamily="18" charset="0"/>
                <a:ea typeface="Cambria" panose="02040503050406030204" pitchFamily="18" charset="0"/>
                <a:cs typeface="Open Sans Bold"/>
                <a:sym typeface="Open Sans Bold"/>
              </a:rPr>
              <a:t>Mô hình điện mặt trời gồm có các bộ phận chính như: </a:t>
            </a:r>
            <a:r>
              <a:rPr lang="vi-VN" sz="5400" dirty="0">
                <a:solidFill>
                  <a:srgbClr val="FF0000"/>
                </a:solidFill>
                <a:latin typeface="Cambria" panose="02040503050406030204" pitchFamily="18" charset="0"/>
                <a:ea typeface="Cambria" panose="02040503050406030204" pitchFamily="18" charset="0"/>
                <a:cs typeface="Open Sans Bold"/>
                <a:sym typeface="Open Sans Bold"/>
              </a:rPr>
              <a:t>tấm pin mặt trời, khung giá đỡ, dây dẫn điện và thiết bị tiêu thụ năng lượng điện.</a:t>
            </a:r>
          </a:p>
        </p:txBody>
      </p:sp>
    </p:spTree>
    <p:extLst>
      <p:ext uri="{BB962C8B-B14F-4D97-AF65-F5344CB8AC3E}">
        <p14:creationId xmlns:p14="http://schemas.microsoft.com/office/powerpoint/2010/main" val="311485267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233</Words>
  <Application>Microsoft Office PowerPoint</Application>
  <PresentationFormat>Custom</PresentationFormat>
  <Paragraphs>27</Paragraphs>
  <Slides>20</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Cambria</vt:lpstr>
      <vt:lpstr>Tahoma</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BILLGATES</cp:lastModifiedBy>
  <cp:revision>32</cp:revision>
  <dcterms:created xsi:type="dcterms:W3CDTF">2006-08-16T00:00:00Z</dcterms:created>
  <dcterms:modified xsi:type="dcterms:W3CDTF">2026-04-16T03:24:06Z</dcterms:modified>
  <dc:identifier>DAGAeg8Ngk8</dc:identifier>
</cp:coreProperties>
</file>