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1" r:id="rId6"/>
    <p:sldMasterId id="2147483723" r:id="rId7"/>
  </p:sldMasterIdLst>
  <p:notesMasterIdLst>
    <p:notesMasterId r:id="rId31"/>
  </p:notesMasterIdLst>
  <p:sldIdLst>
    <p:sldId id="303" r:id="rId8"/>
    <p:sldId id="304" r:id="rId9"/>
    <p:sldId id="273" r:id="rId10"/>
    <p:sldId id="274" r:id="rId11"/>
    <p:sldId id="312" r:id="rId12"/>
    <p:sldId id="302" r:id="rId13"/>
    <p:sldId id="279" r:id="rId14"/>
    <p:sldId id="305" r:id="rId15"/>
    <p:sldId id="306" r:id="rId16"/>
    <p:sldId id="276" r:id="rId17"/>
    <p:sldId id="309" r:id="rId18"/>
    <p:sldId id="307" r:id="rId19"/>
    <p:sldId id="310" r:id="rId20"/>
    <p:sldId id="308" r:id="rId21"/>
    <p:sldId id="257" r:id="rId22"/>
    <p:sldId id="311" r:id="rId23"/>
    <p:sldId id="272" r:id="rId24"/>
    <p:sldId id="283" r:id="rId25"/>
    <p:sldId id="313" r:id="rId26"/>
    <p:sldId id="260" r:id="rId27"/>
    <p:sldId id="281" r:id="rId28"/>
    <p:sldId id="282" r:id="rId29"/>
    <p:sldId id="33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EED54-469C-4A3C-B725-83E66CF2C67D}"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0A67F-6C00-4A18-B5EC-7AB96CDEFA2A}" type="slidenum">
              <a:rPr lang="en-US" smtClean="0"/>
              <a:t>‹#›</a:t>
            </a:fld>
            <a:endParaRPr lang="en-US"/>
          </a:p>
        </p:txBody>
      </p:sp>
    </p:spTree>
    <p:extLst>
      <p:ext uri="{BB962C8B-B14F-4D97-AF65-F5344CB8AC3E}">
        <p14:creationId xmlns:p14="http://schemas.microsoft.com/office/powerpoint/2010/main" val="390261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a:t>
            </a:fld>
            <a:endParaRPr lang="en-US"/>
          </a:p>
        </p:txBody>
      </p:sp>
    </p:spTree>
    <p:extLst>
      <p:ext uri="{BB962C8B-B14F-4D97-AF65-F5344CB8AC3E}">
        <p14:creationId xmlns:p14="http://schemas.microsoft.com/office/powerpoint/2010/main" val="339683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59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21</a:t>
            </a:fld>
            <a:endParaRPr lang="en-US"/>
          </a:p>
        </p:txBody>
      </p:sp>
    </p:spTree>
    <p:extLst>
      <p:ext uri="{BB962C8B-B14F-4D97-AF65-F5344CB8AC3E}">
        <p14:creationId xmlns:p14="http://schemas.microsoft.com/office/powerpoint/2010/main" val="3999394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22</a:t>
            </a:fld>
            <a:endParaRPr lang="en-US"/>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em</a:t>
            </a:r>
            <a:r>
              <a:rPr lang="en-US" sz="1200" dirty="0">
                <a:effectLst/>
                <a:latin typeface="Times New Roman" panose="02020603050405020304" pitchFamily="18" charset="0"/>
                <a:ea typeface="Calibri" panose="020F0502020204030204" pitchFamily="34" charset="0"/>
              </a:rPr>
              <a:t> ạ!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xung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quanh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đều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yêu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ngộ</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nghĩnh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trò</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sẽ</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cấu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trúc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một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miêu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tả</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thì</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3</a:t>
            </a:fld>
            <a:endParaRPr lang="en-US"/>
          </a:p>
        </p:txBody>
      </p:sp>
    </p:spTree>
    <p:extLst>
      <p:ext uri="{BB962C8B-B14F-4D97-AF65-F5344CB8AC3E}">
        <p14:creationId xmlns:p14="http://schemas.microsoft.com/office/powerpoint/2010/main" val="12638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96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76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08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60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1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10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34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52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66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4659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50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9816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868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72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43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247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20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9530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363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090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457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486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36" name="Google Shape;336;p9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376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2" name="Google Shape;342;p9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3" name="Google Shape;343;p9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1198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49" name="Google Shape;349;p9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0" name="Google Shape;350;p9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51" name="Google Shape;351;p9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2" name="Google Shape;352;p9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000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5582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27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363" name="Google Shape;363;p10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64" name="Google Shape;364;p10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7133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194859" y="408517"/>
            <a:ext cx="3657600" cy="2743200"/>
          </a:xfrm>
          <a:prstGeom prst="rect">
            <a:avLst/>
          </a:prstGeom>
          <a:noFill/>
          <a:ln>
            <a:noFill/>
          </a:ln>
        </p:spPr>
      </p:sp>
      <p:sp>
        <p:nvSpPr>
          <p:cNvPr id="370" name="Google Shape;370;p10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71" name="Google Shape;371;p10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953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727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1575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238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509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059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2969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905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415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7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7204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398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874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4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133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88522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4" name="Google Shape;234;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5" name="Google Shape;235;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960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591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897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293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5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820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1513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26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139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07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516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976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856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640434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9016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01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34530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10980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132192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0451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6753424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62405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069459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12659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136156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5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4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91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4798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9551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34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75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2.jpeg"/><Relationship Id="rId2" Type="http://schemas.openxmlformats.org/officeDocument/2006/relationships/slideLayout" Target="../slideLayouts/slideLayout59.xml"/><Relationship Id="rId16" Type="http://schemas.openxmlformats.org/officeDocument/2006/relationships/theme" Target="../theme/theme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09C1A122-B5F3-8DBA-CF6D-63D29780AEC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68225" y="326729"/>
            <a:ext cx="1232490" cy="1232490"/>
          </a:xfrm>
          <a:prstGeom prst="rect">
            <a:avLst/>
          </a:prstGeom>
        </p:spPr>
      </p:pic>
    </p:spTree>
    <p:extLst>
      <p:ext uri="{BB962C8B-B14F-4D97-AF65-F5344CB8AC3E}">
        <p14:creationId xmlns:p14="http://schemas.microsoft.com/office/powerpoint/2010/main" val="2658084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38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94499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486761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1732746439"/>
      </p:ext>
    </p:extLst>
  </p:cSld>
  <p:clrMap bg1="lt1" tx1="dk1" bg2="dk2" tx2="lt2" accent1="accent1" accent2="accent2" accent3="accent3" accent4="accent4" accent5="accent5" accent6="accent6" hlink="hlink" folHlink="folHlink"/>
  <p:sldLayoutIdLst>
    <p:sldLayoutId id="2147483709" r:id="rId1"/>
    <p:sldLayoutId id="214748371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2161150"/>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49095681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2.svg"/><Relationship Id="rId3" Type="http://schemas.openxmlformats.org/officeDocument/2006/relationships/image" Target="../media/image18.png"/><Relationship Id="rId7" Type="http://schemas.openxmlformats.org/officeDocument/2006/relationships/image" Target="../media/image26.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0.svg"/><Relationship Id="rId5" Type="http://schemas.openxmlformats.org/officeDocument/2006/relationships/image" Target="../media/image8.png"/><Relationship Id="rId15" Type="http://schemas.openxmlformats.org/officeDocument/2006/relationships/image" Target="../media/image54.svg"/><Relationship Id="rId10" Type="http://schemas.openxmlformats.org/officeDocument/2006/relationships/image" Target="../media/image6.png"/><Relationship Id="rId4" Type="http://schemas.openxmlformats.org/officeDocument/2006/relationships/image" Target="../media/image47.svg"/><Relationship Id="rId9" Type="http://schemas.openxmlformats.org/officeDocument/2006/relationships/image" Target="../media/image49.svg"/><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58.png"/><Relationship Id="rId5" Type="http://schemas.openxmlformats.org/officeDocument/2006/relationships/image" Target="../media/image45.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8.png"/><Relationship Id="rId12" Type="http://schemas.openxmlformats.org/officeDocument/2006/relationships/image" Target="../media/image50.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png"/><Relationship Id="rId5" Type="http://schemas.openxmlformats.org/officeDocument/2006/relationships/image" Target="../media/image62.png"/><Relationship Id="rId10" Type="http://schemas.openxmlformats.org/officeDocument/2006/relationships/image" Target="../media/image64.svg"/><Relationship Id="rId4" Type="http://schemas.openxmlformats.org/officeDocument/2006/relationships/image" Target="../media/image61.svg"/><Relationship Id="rId9" Type="http://schemas.openxmlformats.org/officeDocument/2006/relationships/image" Target="../media/image16.png"/><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png"/><Relationship Id="rId7" Type="http://schemas.openxmlformats.org/officeDocument/2006/relationships/image" Target="../media/image50.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9.svg"/><Relationship Id="rId10" Type="http://schemas.openxmlformats.org/officeDocument/2006/relationships/image" Target="../media/image70.png"/><Relationship Id="rId4" Type="http://schemas.openxmlformats.org/officeDocument/2006/relationships/image" Target="../media/image13.png"/><Relationship Id="rId9" Type="http://schemas.openxmlformats.org/officeDocument/2006/relationships/image" Target="../media/image69.sv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1.png"/><Relationship Id="rId1" Type="http://schemas.openxmlformats.org/officeDocument/2006/relationships/slideLayout" Target="../slideLayouts/slideLayout59.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svg"/><Relationship Id="rId1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6.png"/><Relationship Id="rId17" Type="http://schemas.openxmlformats.org/officeDocument/2006/relationships/image" Target="../media/image23.sv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svg"/><Relationship Id="rId5" Type="http://schemas.openxmlformats.org/officeDocument/2006/relationships/image" Target="../media/image15.png"/><Relationship Id="rId15" Type="http://schemas.openxmlformats.org/officeDocument/2006/relationships/image" Target="../media/image21.svg"/><Relationship Id="rId10" Type="http://schemas.openxmlformats.org/officeDocument/2006/relationships/image" Target="../media/image18.png"/><Relationship Id="rId19" Type="http://schemas.openxmlformats.org/officeDocument/2006/relationships/image" Target="../media/image25.png"/><Relationship Id="rId4" Type="http://schemas.openxmlformats.org/officeDocument/2006/relationships/image" Target="../media/image14.svg"/><Relationship Id="rId9" Type="http://schemas.openxmlformats.org/officeDocument/2006/relationships/image" Target="../media/image9.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9.png"/><Relationship Id="rId3" Type="http://schemas.openxmlformats.org/officeDocument/2006/relationships/image" Target="../media/image19.svg"/><Relationship Id="rId7" Type="http://schemas.openxmlformats.org/officeDocument/2006/relationships/image" Target="../media/image13.png"/><Relationship Id="rId12"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7.png"/><Relationship Id="rId5" Type="http://schemas.openxmlformats.org/officeDocument/2006/relationships/image" Target="../media/image9.svg"/><Relationship Id="rId10" Type="http://schemas.openxmlformats.org/officeDocument/2006/relationships/image" Target="../media/image7.svg"/><Relationship Id="rId4" Type="http://schemas.openxmlformats.org/officeDocument/2006/relationships/image" Target="../media/image8.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8757770" y="5781053"/>
            <a:ext cx="405081" cy="39114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9456450" y="882298"/>
            <a:ext cx="405081" cy="3911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597864" y="2590636"/>
            <a:ext cx="405081" cy="39114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800404" y="3110749"/>
            <a:ext cx="1226145" cy="1183968"/>
          </a:xfrm>
          <a:prstGeom prst="rect">
            <a:avLst/>
          </a:prstGeom>
        </p:spPr>
      </p:pic>
      <p:pic>
        <p:nvPicPr>
          <p:cNvPr id="6" name="Picture 6"/>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3967" y="5198918"/>
            <a:ext cx="3149518" cy="197238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0792" y="4958512"/>
            <a:ext cx="1574759" cy="98619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8046" y="6430702"/>
            <a:ext cx="1574759" cy="986193"/>
          </a:xfrm>
          <a:prstGeom prst="rect">
            <a:avLst/>
          </a:prstGeom>
        </p:spPr>
      </p:pic>
      <p:pic>
        <p:nvPicPr>
          <p:cNvPr id="9" name="Picture 9"/>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6997" y="780407"/>
            <a:ext cx="2257788" cy="1413940"/>
          </a:xfrm>
          <a:prstGeom prst="rect">
            <a:avLst/>
          </a:prstGeom>
        </p:spPr>
      </p:pic>
      <p:pic>
        <p:nvPicPr>
          <p:cNvPr id="10" name="Picture 10"/>
          <p:cNvPicPr>
            <a:picLocks noChangeAspect="1"/>
          </p:cNvPicPr>
          <p:nvPr/>
        </p:nvPicPr>
        <p:blipFill>
          <a:blip r:embed="rId6"/>
          <a:srcRect/>
          <a:stretch>
            <a:fillRect/>
          </a:stretch>
        </p:blipFill>
        <p:spPr>
          <a:xfrm>
            <a:off x="0" y="0"/>
            <a:ext cx="12192000" cy="6852454"/>
          </a:xfrm>
          <a:prstGeom prst="rect">
            <a:avLst/>
          </a:prstGeom>
        </p:spPr>
      </p:pic>
      <p:pic>
        <p:nvPicPr>
          <p:cNvPr id="13" name="Picture 12">
            <a:extLst>
              <a:ext uri="{FF2B5EF4-FFF2-40B4-BE49-F238E27FC236}">
                <a16:creationId xmlns:a16="http://schemas.microsoft.com/office/drawing/2014/main" id="{29F4315D-DB12-E6B1-6D0C-4DD681C7D012}"/>
              </a:ext>
            </a:extLst>
          </p:cNvPr>
          <p:cNvPicPr>
            <a:picLocks noChangeAspect="1"/>
          </p:cNvPicPr>
          <p:nvPr/>
        </p:nvPicPr>
        <p:blipFill>
          <a:blip r:embed="rId7"/>
          <a:stretch>
            <a:fillRect/>
          </a:stretch>
        </p:blipFill>
        <p:spPr>
          <a:xfrm>
            <a:off x="3171081" y="1514439"/>
            <a:ext cx="5913633" cy="3084843"/>
          </a:xfrm>
          <a:prstGeom prst="rect">
            <a:avLst/>
          </a:prstGeom>
        </p:spPr>
      </p:pic>
    </p:spTree>
    <p:extLst>
      <p:ext uri="{BB962C8B-B14F-4D97-AF65-F5344CB8AC3E}">
        <p14:creationId xmlns:p14="http://schemas.microsoft.com/office/powerpoint/2010/main" val="31473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dirty="0" err="1">
                  <a:solidFill>
                    <a:srgbClr val="000000"/>
                  </a:solidFill>
                  <a:latin typeface="Cambria" panose="02040503050406030204" pitchFamily="18" charset="0"/>
                  <a:ea typeface="Cambria" panose="02040503050406030204" pitchFamily="18" charset="0"/>
                  <a:cs typeface="Lobster"/>
                  <a:sym typeface="Lobster"/>
                </a:rPr>
                <a:t>Về</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mở</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bài</a:t>
              </a:r>
              <a:r>
                <a:rPr lang="en-US" sz="4000" b="1" u="sng" dirty="0">
                  <a:solidFill>
                    <a:srgbClr val="000000"/>
                  </a:solidFill>
                  <a:latin typeface="Cambria" panose="02040503050406030204" pitchFamily="18" charset="0"/>
                  <a:ea typeface="Cambria" panose="02040503050406030204" pitchFamily="18" charset="0"/>
                  <a:cs typeface="Lobster"/>
                  <a:sym typeface="Lobster"/>
                </a:rPr>
                <a:t>:</a:t>
              </a:r>
              <a:endParaRPr sz="4000" b="1" u="sng" dirty="0">
                <a:solidFill>
                  <a:srgbClr val="000000"/>
                </a:solidFill>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600" b="1" dirty="0">
                <a:solidFill>
                  <a:srgbClr val="002060"/>
                </a:solidFill>
                <a:latin typeface="Cambria" panose="02040503050406030204" pitchFamily="18" charset="0"/>
                <a:ea typeface="Cambria" panose="02040503050406030204" pitchFamily="18" charset="0"/>
                <a:cs typeface="Lobster"/>
                <a:sym typeface="Lobster"/>
              </a:rPr>
              <a:t>a.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Mỗi</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đoạn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văn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gồm</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có</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mấy</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câu</a:t>
            </a:r>
            <a:r>
              <a:rPr lang="en-US" sz="3600" b="1" dirty="0">
                <a:solidFill>
                  <a:srgbClr val="002060"/>
                </a:solidFill>
                <a:latin typeface="Cambria" panose="02040503050406030204" pitchFamily="18" charset="0"/>
                <a:ea typeface="Cambria" panose="02040503050406030204" pitchFamily="18" charset="0"/>
                <a:cs typeface="Lobster"/>
                <a:sym typeface="Lobster"/>
              </a:rPr>
              <a:t>?</a:t>
            </a:r>
            <a:endParaRPr b="1" dirty="0">
              <a:latin typeface="Cambria" panose="02040503050406030204" pitchFamily="18" charset="0"/>
              <a:ea typeface="Cambria" panose="02040503050406030204" pitchFamily="18" charset="0"/>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sz="1400" b="1" dirty="0">
              <a:latin typeface="Cambria" panose="02040503050406030204" pitchFamily="18" charset="0"/>
              <a:ea typeface="Cambria" panose="02040503050406030204" pitchFamily="18" charset="0"/>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sz="1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pic>
        <p:nvPicPr>
          <p:cNvPr id="10" name="Picture 9">
            <a:extLst>
              <a:ext uri="{FF2B5EF4-FFF2-40B4-BE49-F238E27FC236}">
                <a16:creationId xmlns:a16="http://schemas.microsoft.com/office/drawing/2014/main" id="{74F13E25-F039-7A0B-A3B7-3AA77E78AF6C}"/>
              </a:ext>
            </a:extLst>
          </p:cNvPr>
          <p:cNvPicPr>
            <a:picLocks noChangeAspect="1"/>
          </p:cNvPicPr>
          <p:nvPr/>
        </p:nvPicPr>
        <p:blipFill>
          <a:blip r:embed="rId4"/>
          <a:stretch>
            <a:fillRect/>
          </a:stretch>
        </p:blipFill>
        <p:spPr>
          <a:xfrm>
            <a:off x="294832" y="2563442"/>
            <a:ext cx="6488740" cy="2222028"/>
          </a:xfrm>
          <a:prstGeom prst="rect">
            <a:avLst/>
          </a:prstGeom>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002060"/>
                </a:solidFill>
                <a:latin typeface="Calibri"/>
                <a:ea typeface="Calibri"/>
                <a:cs typeface="Calibri"/>
                <a:sym typeface="Calibri"/>
              </a:rPr>
              <a:t>1 </a:t>
            </a:r>
            <a:r>
              <a:rPr lang="en-US" sz="3600" b="1" dirty="0" err="1">
                <a:solidFill>
                  <a:srgbClr val="002060"/>
                </a:solidFill>
                <a:latin typeface="Calibri"/>
                <a:ea typeface="Calibri"/>
                <a:cs typeface="Calibri"/>
                <a:sym typeface="Calibri"/>
              </a:rPr>
              <a:t>câu</a:t>
            </a:r>
            <a:endParaRPr sz="3600" b="1" dirty="0">
              <a:solidFill>
                <a:srgbClr val="002060"/>
              </a:solidFill>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136065"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rgbClr val="002060"/>
                </a:solidFill>
                <a:latin typeface="Calibri"/>
                <a:ea typeface="Calibri"/>
                <a:cs typeface="Calibri"/>
                <a:sym typeface="Calibri"/>
              </a:rPr>
              <a:t>Giới</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thiệu</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trực</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tiếp</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về</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chú</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rùa</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Su</a:t>
            </a:r>
            <a:endParaRPr sz="36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23906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7305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1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câu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455042"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Nêu</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ngay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nghĩ</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cảm</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xúc</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về</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chú</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rùa</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1B542867-DF40-0377-8B5C-7C47AEEB038F}"/>
              </a:ext>
            </a:extLst>
          </p:cNvPr>
          <p:cNvPicPr>
            <a:picLocks noChangeAspect="1"/>
          </p:cNvPicPr>
          <p:nvPr/>
        </p:nvPicPr>
        <p:blipFill>
          <a:blip r:embed="rId4"/>
          <a:stretch>
            <a:fillRect/>
          </a:stretch>
        </p:blipFill>
        <p:spPr>
          <a:xfrm>
            <a:off x="468339" y="2567098"/>
            <a:ext cx="6327992" cy="2185655"/>
          </a:xfrm>
          <a:prstGeom prst="rect">
            <a:avLst/>
          </a:prstGeom>
        </p:spPr>
      </p:pic>
    </p:spTree>
    <p:extLst>
      <p:ext uri="{BB962C8B-B14F-4D97-AF65-F5344CB8AC3E}">
        <p14:creationId xmlns:p14="http://schemas.microsoft.com/office/powerpoint/2010/main" val="173966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2594343" y="0"/>
            <a:ext cx="7770629" cy="1443456"/>
            <a:chOff x="6477000" y="525636"/>
            <a:chExt cx="6544415" cy="1443456"/>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0" y="525636"/>
              <a:ext cx="576684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696815" y="645693"/>
              <a:ext cx="63246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Hoàn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thành</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phiếu</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học</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tập</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aphicFrame>
        <p:nvGraphicFramePr>
          <p:cNvPr id="9" name="Table 8">
            <a:extLst>
              <a:ext uri="{FF2B5EF4-FFF2-40B4-BE49-F238E27FC236}">
                <a16:creationId xmlns:a16="http://schemas.microsoft.com/office/drawing/2014/main" id="{F71746A2-2DB6-A634-849B-34D01D46254A}"/>
              </a:ext>
            </a:extLst>
          </p:cNvPr>
          <p:cNvGraphicFramePr>
            <a:graphicFrameLocks noGrp="1"/>
          </p:cNvGraphicFramePr>
          <p:nvPr>
            <p:extLst>
              <p:ext uri="{D42A27DB-BD31-4B8C-83A1-F6EECF244321}">
                <p14:modId xmlns:p14="http://schemas.microsoft.com/office/powerpoint/2010/main" val="841168711"/>
              </p:ext>
            </p:extLst>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extLst>
                    <a:ext uri="{9D8B030D-6E8A-4147-A177-3AD203B41FA5}">
                      <a16:colId xmlns:a16="http://schemas.microsoft.com/office/drawing/2014/main" val="4273870637"/>
                    </a:ext>
                  </a:extLst>
                </a:gridCol>
                <a:gridCol w="2838352">
                  <a:extLst>
                    <a:ext uri="{9D8B030D-6E8A-4147-A177-3AD203B41FA5}">
                      <a16:colId xmlns:a16="http://schemas.microsoft.com/office/drawing/2014/main" val="2505831870"/>
                    </a:ext>
                  </a:extLst>
                </a:gridCol>
                <a:gridCol w="4993807">
                  <a:extLst>
                    <a:ext uri="{9D8B030D-6E8A-4147-A177-3AD203B41FA5}">
                      <a16:colId xmlns:a16="http://schemas.microsoft.com/office/drawing/2014/main" val="577503061"/>
                    </a:ext>
                  </a:extLst>
                </a:gridCol>
              </a:tblGrid>
              <a:tr h="741929">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Các đoạn văn</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Hình thức</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Nội dung</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38937832"/>
                  </a:ext>
                </a:extLst>
              </a:tr>
              <a:tr h="498537">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trực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947925"/>
                  </a:ext>
                </a:extLst>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gián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653228"/>
                  </a:ext>
                </a:extLst>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025015"/>
                  </a:ext>
                </a:extLst>
              </a:tr>
              <a:tr h="1453866">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không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284599"/>
                  </a:ext>
                </a:extLst>
              </a:tr>
            </a:tbl>
          </a:graphicData>
        </a:graphic>
      </p:graphicFrame>
      <p:sp>
        <p:nvSpPr>
          <p:cNvPr id="10" name="TextBox 9">
            <a:extLst>
              <a:ext uri="{FF2B5EF4-FFF2-40B4-BE49-F238E27FC236}">
                <a16:creationId xmlns:a16="http://schemas.microsoft.com/office/drawing/2014/main" id="{C60270CB-5BC6-5256-F46C-7E54567C3481}"/>
              </a:ext>
            </a:extLst>
          </p:cNvPr>
          <p:cNvSpPr txBox="1"/>
          <p:nvPr/>
        </p:nvSpPr>
        <p:spPr>
          <a:xfrm>
            <a:off x="3593804" y="1924493"/>
            <a:ext cx="2317898"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9F7D371-AF6B-7FFB-8A05-080568429648}"/>
              </a:ext>
            </a:extLst>
          </p:cNvPr>
          <p:cNvSpPr txBox="1"/>
          <p:nvPr/>
        </p:nvSpPr>
        <p:spPr>
          <a:xfrm>
            <a:off x="6422064" y="1956390"/>
            <a:ext cx="4880345"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Giới thiệu ngay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D0C0F67-3807-821E-7673-11FFDE32039D}"/>
              </a:ext>
            </a:extLst>
          </p:cNvPr>
          <p:cNvSpPr txBox="1"/>
          <p:nvPr/>
        </p:nvSpPr>
        <p:spPr>
          <a:xfrm>
            <a:off x="3391785" y="2860159"/>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1EA2650-D222-BC29-AB7E-2CC0B03A103C}"/>
              </a:ext>
            </a:extLst>
          </p:cNvPr>
          <p:cNvSpPr txBox="1"/>
          <p:nvPr/>
        </p:nvSpPr>
        <p:spPr>
          <a:xfrm>
            <a:off x="6315738" y="2477386"/>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Dẫn dắt về các SV, hiện tượng khác, sau đó mới giới thiệu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FB94A76-0FBF-D047-A7BE-D9CCD0F7AB68}"/>
              </a:ext>
            </a:extLst>
          </p:cNvPr>
          <p:cNvSpPr txBox="1"/>
          <p:nvPr/>
        </p:nvSpPr>
        <p:spPr>
          <a:xfrm>
            <a:off x="3359887" y="4051005"/>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958E3D1-A8F9-AB85-D363-7D91C60D0CF0}"/>
              </a:ext>
            </a:extLst>
          </p:cNvPr>
          <p:cNvSpPr txBox="1"/>
          <p:nvPr/>
        </p:nvSpPr>
        <p:spPr>
          <a:xfrm>
            <a:off x="6326370" y="3934047"/>
            <a:ext cx="488034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suy nghĩ, cảm xúc và có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90B5234-7451-3323-50FF-B42BFE5F2D8E}"/>
              </a:ext>
            </a:extLst>
          </p:cNvPr>
          <p:cNvSpPr txBox="1"/>
          <p:nvPr/>
        </p:nvSpPr>
        <p:spPr>
          <a:xfrm>
            <a:off x="3391785" y="5146158"/>
            <a:ext cx="290269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AA79FD0-0B19-64CB-41E2-CD90C27EF3F2}"/>
              </a:ext>
            </a:extLst>
          </p:cNvPr>
          <p:cNvSpPr txBox="1"/>
          <p:nvPr/>
        </p:nvSpPr>
        <p:spPr>
          <a:xfrm>
            <a:off x="6358268" y="5029200"/>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ngay suy nghĩ, cảm xúc với con vật và không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020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algn="ctr" defTabSz="609630">
              <a:buClr>
                <a:srgbClr val="000000"/>
              </a:buClr>
            </a:pPr>
            <a:r>
              <a:rPr lang="en-US" sz="4000" b="1" kern="0" dirty="0">
                <a:solidFill>
                  <a:srgbClr val="FFFFFF"/>
                </a:solidFill>
                <a:latin typeface="Cambria" panose="02040503050406030204" pitchFamily="18" charset="0"/>
                <a:ea typeface="Cambria" panose="02040503050406030204" pitchFamily="18" charset="0"/>
                <a:cs typeface="Bungee"/>
                <a:sym typeface="Bungee"/>
              </a:rPr>
              <a:t>3. </a:t>
            </a:r>
            <a:r>
              <a:rPr lang="vi-VN" sz="4000" b="1" kern="0" dirty="0">
                <a:solidFill>
                  <a:srgbClr val="FFFFFF"/>
                </a:solidFill>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sz="600" b="1" kern="0" dirty="0">
              <a:solidFill>
                <a:srgbClr val="000000"/>
              </a:solidFill>
              <a:latin typeface="Cambria" panose="02040503050406030204" pitchFamily="18" charset="0"/>
              <a:ea typeface="Cambria" panose="02040503050406030204" pitchFamily="18" charset="0"/>
              <a:cs typeface="Arial"/>
              <a:sym typeface="Arial"/>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1" i="0" dirty="0" err="1">
                  <a:solidFill>
                    <a:srgbClr val="FFFF00"/>
                  </a:solidFill>
                  <a:effectLst/>
                  <a:latin typeface="Cambria" panose="02040503050406030204" pitchFamily="18" charset="0"/>
                  <a:ea typeface="Cambria" panose="02040503050406030204" pitchFamily="18" charset="0"/>
                </a:rPr>
                <a:t>Bố</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cục</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của</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bài</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viết</a:t>
              </a:r>
              <a:r>
                <a:rPr lang="en-US" sz="4000" b="1"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4">
              <a:alphaModFix/>
            </a:blip>
            <a:src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algn="ctr" defTabSz="609630">
                <a:buClr>
                  <a:srgbClr val="000000"/>
                </a:buClr>
              </a:pP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lựa</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chọn</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đặc</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điểm</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của</a:t>
              </a:r>
              <a:r>
                <a:rPr lang="en-US" sz="3600" b="1" i="0" dirty="0">
                  <a:solidFill>
                    <a:srgbClr val="FFFF00"/>
                  </a:solidFill>
                  <a:effectLst/>
                  <a:latin typeface="Cambria" panose="02040503050406030204" pitchFamily="18" charset="0"/>
                  <a:ea typeface="Cambria" panose="02040503050406030204" pitchFamily="18" charset="0"/>
                </a:rPr>
                <a:t> con </a:t>
              </a:r>
              <a:r>
                <a:rPr lang="en-US" sz="3600" b="1" i="0" dirty="0" err="1">
                  <a:solidFill>
                    <a:srgbClr val="FFFF00"/>
                  </a:solidFill>
                  <a:effectLst/>
                  <a:latin typeface="Cambria" panose="02040503050406030204" pitchFamily="18" charset="0"/>
                  <a:ea typeface="Cambria" panose="02040503050406030204" pitchFamily="18" charset="0"/>
                </a:rPr>
                <a:t>vật</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miêu</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tả</a:t>
              </a:r>
              <a:r>
                <a:rPr lang="en-US" sz="3600" b="1" i="0" dirty="0">
                  <a:solidFill>
                    <a:srgbClr val="FFFF00"/>
                  </a:solidFill>
                  <a:effectLst/>
                  <a:latin typeface="Cambria" panose="02040503050406030204" pitchFamily="18" charset="0"/>
                  <a:ea typeface="Cambria" panose="02040503050406030204" pitchFamily="18" charset="0"/>
                </a:rPr>
                <a:t>,….</a:t>
              </a:r>
              <a:endParaRPr sz="1000" b="1" kern="0" dirty="0">
                <a:solidFill>
                  <a:srgbClr val="FFFF00"/>
                </a:solidFill>
                <a:latin typeface="Cambria" panose="02040503050406030204" pitchFamily="18" charset="0"/>
                <a:ea typeface="Cambria" panose="02040503050406030204" pitchFamily="18" charset="0"/>
                <a:cs typeface="Arial"/>
                <a:sym typeface="Arial"/>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pic>
        <p:nvPicPr>
          <p:cNvPr id="2" name="Google Shape;811;p5">
            <a:extLst>
              <a:ext uri="{FF2B5EF4-FFF2-40B4-BE49-F238E27FC236}">
                <a16:creationId xmlns:a16="http://schemas.microsoft.com/office/drawing/2014/main" id="{0A6EA2BB-4435-D9A2-4284-305FC2DEA4F6}"/>
              </a:ext>
            </a:extLst>
          </p:cNvPr>
          <p:cNvPicPr preferRelativeResize="0"/>
          <p:nvPr/>
        </p:nvPicPr>
        <p:blipFill rotWithShape="1">
          <a:blip r:embed="rId5">
            <a:alphaModFix/>
          </a:blip>
          <a:srcRect/>
          <a:stretch/>
        </p:blipFill>
        <p:spPr>
          <a:xfrm>
            <a:off x="-508067" y="3721395"/>
            <a:ext cx="3878588" cy="3136605"/>
          </a:xfrm>
          <a:prstGeom prst="rect">
            <a:avLst/>
          </a:prstGeom>
          <a:noFill/>
          <a:ln>
            <a:noFill/>
          </a:ln>
        </p:spPr>
      </p:pic>
      <p:grpSp>
        <p:nvGrpSpPr>
          <p:cNvPr id="3" name="Google Shape;779;p2">
            <a:extLst>
              <a:ext uri="{FF2B5EF4-FFF2-40B4-BE49-F238E27FC236}">
                <a16:creationId xmlns:a16="http://schemas.microsoft.com/office/drawing/2014/main" id="{9F294C61-14ED-0869-DBFC-05A1584239B1}"/>
              </a:ext>
            </a:extLst>
          </p:cNvPr>
          <p:cNvGrpSpPr/>
          <p:nvPr/>
        </p:nvGrpSpPr>
        <p:grpSpPr>
          <a:xfrm>
            <a:off x="2203442" y="5051647"/>
            <a:ext cx="8034436" cy="1572438"/>
            <a:chOff x="6128108" y="2059172"/>
            <a:chExt cx="12051654" cy="4056610"/>
          </a:xfrm>
        </p:grpSpPr>
        <p:pic>
          <p:nvPicPr>
            <p:cNvPr id="4" name="Google Shape;780;p2">
              <a:extLst>
                <a:ext uri="{FF2B5EF4-FFF2-40B4-BE49-F238E27FC236}">
                  <a16:creationId xmlns:a16="http://schemas.microsoft.com/office/drawing/2014/main" id="{FA6695FD-7607-6866-945B-7C7785C0A164}"/>
                </a:ext>
              </a:extLst>
            </p:cNvPr>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5" name="Google Shape;781;p2">
              <a:extLst>
                <a:ext uri="{FF2B5EF4-FFF2-40B4-BE49-F238E27FC236}">
                  <a16:creationId xmlns:a16="http://schemas.microsoft.com/office/drawing/2014/main" id="{1CAAB5D5-49B5-9A0D-0C8C-E790DBB17BF3}"/>
                </a:ext>
              </a:extLst>
            </p:cNvPr>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0" i="0" dirty="0" err="1">
                  <a:solidFill>
                    <a:srgbClr val="FFFF00"/>
                  </a:solidFill>
                  <a:effectLst/>
                  <a:latin typeface="Cambria" panose="02040503050406030204" pitchFamily="18" charset="0"/>
                  <a:ea typeface="Cambria" panose="02040503050406030204" pitchFamily="18" charset="0"/>
                </a:rPr>
                <a:t>Cách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trình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bày</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bài</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viết</a:t>
              </a:r>
              <a:r>
                <a:rPr lang="en-US" sz="4000" b="0"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6" name="Google Shape;782;p2">
              <a:extLst>
                <a:ext uri="{FF2B5EF4-FFF2-40B4-BE49-F238E27FC236}">
                  <a16:creationId xmlns:a16="http://schemas.microsoft.com/office/drawing/2014/main" id="{9B0E00B7-3739-AF0E-C4BF-860742DC50D2}"/>
                </a:ext>
              </a:extLst>
            </p:cNvPr>
            <p:cNvGrpSpPr/>
            <p:nvPr/>
          </p:nvGrpSpPr>
          <p:grpSpPr>
            <a:xfrm>
              <a:off x="8843392" y="2324100"/>
              <a:ext cx="9336370" cy="3352800"/>
              <a:chOff x="8843392" y="2324100"/>
              <a:chExt cx="9336370" cy="3352800"/>
            </a:xfrm>
          </p:grpSpPr>
          <p:sp>
            <p:nvSpPr>
              <p:cNvPr id="7" name="Google Shape;783;p2">
                <a:extLst>
                  <a:ext uri="{FF2B5EF4-FFF2-40B4-BE49-F238E27FC236}">
                    <a16:creationId xmlns:a16="http://schemas.microsoft.com/office/drawing/2014/main" id="{6E59E5D4-28C4-F84E-B274-B2F25527AE70}"/>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 name="Google Shape;784;p2">
                <a:extLst>
                  <a:ext uri="{FF2B5EF4-FFF2-40B4-BE49-F238E27FC236}">
                    <a16:creationId xmlns:a16="http://schemas.microsoft.com/office/drawing/2014/main" id="{10F80039-40A8-D19D-4804-DF722AC0B995}"/>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35" name="Google Shape;820;p6">
            <a:extLst>
              <a:ext uri="{FF2B5EF4-FFF2-40B4-BE49-F238E27FC236}">
                <a16:creationId xmlns:a16="http://schemas.microsoft.com/office/drawing/2014/main" id="{ABD6DD78-432A-5151-9B0E-ECEA1D676652}"/>
              </a:ext>
            </a:extLst>
          </p:cNvPr>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defTabSz="609630">
              <a:buClr>
                <a:srgbClr val="000000"/>
              </a:buClr>
              <a:buSzPts val="1800"/>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1036" name="Google Shape;821;p6">
            <a:extLst>
              <a:ext uri="{FF2B5EF4-FFF2-40B4-BE49-F238E27FC236}">
                <a16:creationId xmlns:a16="http://schemas.microsoft.com/office/drawing/2014/main" id="{A89EA147-6AF5-01D5-BD8F-262B1C649213}"/>
              </a:ext>
            </a:extLst>
          </p:cNvPr>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1037" name="Google Shape;822;p6">
            <a:extLst>
              <a:ext uri="{FF2B5EF4-FFF2-40B4-BE49-F238E27FC236}">
                <a16:creationId xmlns:a16="http://schemas.microsoft.com/office/drawing/2014/main" id="{AE5E0C14-7736-9CED-B3D8-66583A1018FB}"/>
              </a:ext>
            </a:extLst>
          </p:cNvPr>
          <p:cNvGrpSpPr/>
          <p:nvPr/>
        </p:nvGrpSpPr>
        <p:grpSpPr>
          <a:xfrm>
            <a:off x="914400" y="2113682"/>
            <a:ext cx="1828800" cy="2590800"/>
            <a:chOff x="1600200" y="2781300"/>
            <a:chExt cx="2743200" cy="3886200"/>
          </a:xfrm>
        </p:grpSpPr>
        <p:grpSp>
          <p:nvGrpSpPr>
            <p:cNvPr id="1038" name="Google Shape;823;p6">
              <a:extLst>
                <a:ext uri="{FF2B5EF4-FFF2-40B4-BE49-F238E27FC236}">
                  <a16:creationId xmlns:a16="http://schemas.microsoft.com/office/drawing/2014/main" id="{37ACF370-A523-09FC-B105-9A0ADE13DE85}"/>
                </a:ext>
              </a:extLst>
            </p:cNvPr>
            <p:cNvGrpSpPr/>
            <p:nvPr/>
          </p:nvGrpSpPr>
          <p:grpSpPr>
            <a:xfrm>
              <a:off x="1600200" y="2781300"/>
              <a:ext cx="2743200" cy="3886200"/>
              <a:chOff x="1600200" y="2781300"/>
              <a:chExt cx="2743200" cy="3886200"/>
            </a:xfrm>
          </p:grpSpPr>
          <p:sp>
            <p:nvSpPr>
              <p:cNvPr id="1040" name="Google Shape;824;p6">
                <a:extLst>
                  <a:ext uri="{FF2B5EF4-FFF2-40B4-BE49-F238E27FC236}">
                    <a16:creationId xmlns:a16="http://schemas.microsoft.com/office/drawing/2014/main" id="{94F97AB3-2DE5-2120-BD28-60CD871E349D}"/>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1" name="Google Shape;825;p6">
                <a:extLst>
                  <a:ext uri="{FF2B5EF4-FFF2-40B4-BE49-F238E27FC236}">
                    <a16:creationId xmlns:a16="http://schemas.microsoft.com/office/drawing/2014/main" id="{6BC498C7-0369-E10B-6D7D-815F6EF8105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039" name="Google Shape;826;p6">
              <a:extLst>
                <a:ext uri="{FF2B5EF4-FFF2-40B4-BE49-F238E27FC236}">
                  <a16:creationId xmlns:a16="http://schemas.microsoft.com/office/drawing/2014/main" id="{37A51B83-3856-9E7F-07D4-FECA96332088}"/>
                </a:ext>
              </a:extLst>
            </p:cNvPr>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Cấu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tạo</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42" name="Google Shape;827;p6">
            <a:extLst>
              <a:ext uri="{FF2B5EF4-FFF2-40B4-BE49-F238E27FC236}">
                <a16:creationId xmlns:a16="http://schemas.microsoft.com/office/drawing/2014/main" id="{F86DCAFD-01D5-9908-5286-80582B0798E8}"/>
              </a:ext>
            </a:extLst>
          </p:cNvPr>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algn="ctr" defTabSz="609630">
              <a:buClr>
                <a:srgbClr val="974806"/>
              </a:buClr>
              <a:buSzPts val="3600"/>
            </a:pP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Cấu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tạo</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của</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bài</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văn</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miêu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tả</a:t>
            </a:r>
            <a:r>
              <a:rPr lang="en-US" sz="3200" b="1" kern="0" dirty="0">
                <a:solidFill>
                  <a:srgbClr val="974806"/>
                </a:solidFill>
                <a:latin typeface="Cambria" panose="02040503050406030204" pitchFamily="18" charset="0"/>
                <a:ea typeface="Cambria" panose="02040503050406030204" pitchFamily="18" charset="0"/>
                <a:cs typeface="Lobster"/>
                <a:sym typeface="Lobster"/>
              </a:rPr>
              <a:t> con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vật</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gồm</a:t>
            </a:r>
            <a:r>
              <a:rPr lang="en-US" sz="3200" b="1" kern="0" dirty="0">
                <a:solidFill>
                  <a:srgbClr val="974806"/>
                </a:solidFill>
                <a:latin typeface="Cambria" panose="02040503050406030204" pitchFamily="18" charset="0"/>
                <a:ea typeface="Cambria" panose="02040503050406030204" pitchFamily="18" charset="0"/>
                <a:cs typeface="Lobster"/>
                <a:sym typeface="Lobster"/>
              </a:rPr>
              <a:t> 3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phần</a:t>
            </a:r>
            <a:r>
              <a:rPr lang="en-US" sz="3200" b="1" kern="0" dirty="0">
                <a:solidFill>
                  <a:srgbClr val="974806"/>
                </a:solidFill>
                <a:latin typeface="Cambria" panose="02040503050406030204" pitchFamily="18" charset="0"/>
                <a:ea typeface="Cambria" panose="02040503050406030204" pitchFamily="18" charset="0"/>
                <a:cs typeface="Lobster"/>
                <a:sym typeface="Lobster"/>
              </a:rPr>
              <a:t>:</a:t>
            </a:r>
            <a:endParaRPr sz="1050" b="1" kern="0" dirty="0">
              <a:solidFill>
                <a:srgbClr val="000000"/>
              </a:solidFill>
              <a:latin typeface="Cambria" panose="02040503050406030204" pitchFamily="18" charset="0"/>
              <a:ea typeface="Cambria" panose="02040503050406030204" pitchFamily="18" charset="0"/>
              <a:cs typeface="Arial"/>
              <a:sym typeface="Arial"/>
            </a:endParaRPr>
          </a:p>
        </p:txBody>
      </p:sp>
      <p:cxnSp>
        <p:nvCxnSpPr>
          <p:cNvPr id="1043" name="Google Shape;828;p6">
            <a:extLst>
              <a:ext uri="{FF2B5EF4-FFF2-40B4-BE49-F238E27FC236}">
                <a16:creationId xmlns:a16="http://schemas.microsoft.com/office/drawing/2014/main" id="{FCCD917B-BF08-BEA9-3E89-5D19822DE979}"/>
              </a:ext>
            </a:extLst>
          </p:cNvPr>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a:extLst>
              <a:ext uri="{FF2B5EF4-FFF2-40B4-BE49-F238E27FC236}">
                <a16:creationId xmlns:a16="http://schemas.microsoft.com/office/drawing/2014/main" id="{DAA44224-8BB8-88F1-92E7-B7E8DCF081B5}"/>
              </a:ext>
            </a:extLst>
          </p:cNvPr>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a:extLst>
              <a:ext uri="{FF2B5EF4-FFF2-40B4-BE49-F238E27FC236}">
                <a16:creationId xmlns:a16="http://schemas.microsoft.com/office/drawing/2014/main" id="{2E5A182F-2996-C18F-1DB3-EF107C920889}"/>
              </a:ext>
            </a:extLst>
          </p:cNvPr>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a:extLst>
              <a:ext uri="{FF2B5EF4-FFF2-40B4-BE49-F238E27FC236}">
                <a16:creationId xmlns:a16="http://schemas.microsoft.com/office/drawing/2014/main" id="{BCAA3D2F-AA3D-24CE-46B5-36189B4ADF00}"/>
              </a:ext>
            </a:extLst>
          </p:cNvPr>
          <p:cNvGrpSpPr/>
          <p:nvPr/>
        </p:nvGrpSpPr>
        <p:grpSpPr>
          <a:xfrm>
            <a:off x="4013200" y="1504082"/>
            <a:ext cx="1879600" cy="711200"/>
            <a:chOff x="6019800" y="2256123"/>
            <a:chExt cx="2819400" cy="1066800"/>
          </a:xfrm>
        </p:grpSpPr>
        <p:sp>
          <p:nvSpPr>
            <p:cNvPr id="1047" name="Google Shape;832;p6">
              <a:extLst>
                <a:ext uri="{FF2B5EF4-FFF2-40B4-BE49-F238E27FC236}">
                  <a16:creationId xmlns:a16="http://schemas.microsoft.com/office/drawing/2014/main" id="{F11ACE25-6FA3-5347-4065-93AD07D1817F}"/>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8" name="Google Shape;833;p6">
              <a:extLst>
                <a:ext uri="{FF2B5EF4-FFF2-40B4-BE49-F238E27FC236}">
                  <a16:creationId xmlns:a16="http://schemas.microsoft.com/office/drawing/2014/main" id="{4525D774-6343-927A-4E64-B929DCA29EAF}"/>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1. Mở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49" name="Google Shape;834;p6">
            <a:extLst>
              <a:ext uri="{FF2B5EF4-FFF2-40B4-BE49-F238E27FC236}">
                <a16:creationId xmlns:a16="http://schemas.microsoft.com/office/drawing/2014/main" id="{1B364407-5549-79E4-E9C4-D5C60147285A}"/>
              </a:ext>
            </a:extLst>
          </p:cNvPr>
          <p:cNvGrpSpPr/>
          <p:nvPr/>
        </p:nvGrpSpPr>
        <p:grpSpPr>
          <a:xfrm>
            <a:off x="4151744" y="3184959"/>
            <a:ext cx="1879600" cy="711200"/>
            <a:chOff x="6019800" y="2256123"/>
            <a:chExt cx="2819400" cy="1066800"/>
          </a:xfrm>
        </p:grpSpPr>
        <p:sp>
          <p:nvSpPr>
            <p:cNvPr id="1050" name="Google Shape;835;p6">
              <a:extLst>
                <a:ext uri="{FF2B5EF4-FFF2-40B4-BE49-F238E27FC236}">
                  <a16:creationId xmlns:a16="http://schemas.microsoft.com/office/drawing/2014/main" id="{6D531E8B-DDDC-91A6-A100-862CE2E35E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1" name="Google Shape;836;p6">
              <a:extLst>
                <a:ext uri="{FF2B5EF4-FFF2-40B4-BE49-F238E27FC236}">
                  <a16:creationId xmlns:a16="http://schemas.microsoft.com/office/drawing/2014/main" id="{839FDCBF-DB01-35A6-4F8C-474775C1DC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53" name="Google Shape;837;p6">
            <a:extLst>
              <a:ext uri="{FF2B5EF4-FFF2-40B4-BE49-F238E27FC236}">
                <a16:creationId xmlns:a16="http://schemas.microsoft.com/office/drawing/2014/main" id="{2B53A79D-DE0E-55C9-F8BD-04586E914799}"/>
              </a:ext>
            </a:extLst>
          </p:cNvPr>
          <p:cNvGrpSpPr/>
          <p:nvPr/>
        </p:nvGrpSpPr>
        <p:grpSpPr>
          <a:xfrm>
            <a:off x="4143474" y="5124089"/>
            <a:ext cx="1879600" cy="711200"/>
            <a:chOff x="6019800" y="2256123"/>
            <a:chExt cx="2819400" cy="1066800"/>
          </a:xfrm>
        </p:grpSpPr>
        <p:sp>
          <p:nvSpPr>
            <p:cNvPr id="1054" name="Google Shape;838;p6">
              <a:extLst>
                <a:ext uri="{FF2B5EF4-FFF2-40B4-BE49-F238E27FC236}">
                  <a16:creationId xmlns:a16="http://schemas.microsoft.com/office/drawing/2014/main" id="{5B84DCCD-2AA5-8F23-C904-158FBD304F50}"/>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5" name="Google Shape;839;p6">
              <a:extLst>
                <a:ext uri="{FF2B5EF4-FFF2-40B4-BE49-F238E27FC236}">
                  <a16:creationId xmlns:a16="http://schemas.microsoft.com/office/drawing/2014/main" id="{C332F232-0356-BD56-DAA0-7AD5A5E0F6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56" name="Google Shape;840;p6">
            <a:extLst>
              <a:ext uri="{FF2B5EF4-FFF2-40B4-BE49-F238E27FC236}">
                <a16:creationId xmlns:a16="http://schemas.microsoft.com/office/drawing/2014/main" id="{DA6944E6-B657-93A4-ECC0-1CC5D6F3CC5E}"/>
              </a:ext>
            </a:extLst>
          </p:cNvPr>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7" name="Google Shape;841;p6">
            <a:extLst>
              <a:ext uri="{FF2B5EF4-FFF2-40B4-BE49-F238E27FC236}">
                <a16:creationId xmlns:a16="http://schemas.microsoft.com/office/drawing/2014/main" id="{3C4FA81E-0E30-27DC-CCB3-CADA90D7F818}"/>
              </a:ext>
            </a:extLst>
          </p:cNvPr>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4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theo</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cách</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gián</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6" name="Google Shape;840;p6">
            <a:extLst>
              <a:ext uri="{FF2B5EF4-FFF2-40B4-BE49-F238E27FC236}">
                <a16:creationId xmlns:a16="http://schemas.microsoft.com/office/drawing/2014/main" id="{3E45F524-A514-A80D-EB36-D47DE8E50AB4}"/>
              </a:ext>
            </a:extLst>
          </p:cNvPr>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7" name="Google Shape;841;p6">
            <a:extLst>
              <a:ext uri="{FF2B5EF4-FFF2-40B4-BE49-F238E27FC236}">
                <a16:creationId xmlns:a16="http://schemas.microsoft.com/office/drawing/2014/main" id="{3EB48B6B-0499-A93D-75B9-0F29D5E691B8}"/>
              </a:ext>
            </a:extLst>
          </p:cNvPr>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hình</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8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800" b="1" kern="0" dirty="0">
                <a:solidFill>
                  <a:srgbClr val="000000"/>
                </a:solidFill>
                <a:latin typeface="Cambria" panose="02040503050406030204" pitchFamily="18" charset="0"/>
                <a:ea typeface="Cambria" panose="02040503050406030204" pitchFamily="18" charset="0"/>
                <a:cs typeface="Lobster"/>
                <a:sym typeface="Lobster"/>
              </a:rPr>
              <a:t>.</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8" name="Google Shape;840;p6">
            <a:extLst>
              <a:ext uri="{FF2B5EF4-FFF2-40B4-BE49-F238E27FC236}">
                <a16:creationId xmlns:a16="http://schemas.microsoft.com/office/drawing/2014/main" id="{4677FDE3-0F96-9FB0-9943-1CD477213CBA}"/>
              </a:ext>
            </a:extLst>
          </p:cNvPr>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9" name="Google Shape;841;p6">
            <a:extLst>
              <a:ext uri="{FF2B5EF4-FFF2-40B4-BE49-F238E27FC236}">
                <a16:creationId xmlns:a16="http://schemas.microsoft.com/office/drawing/2014/main" id="{0BC86D1B-C4FB-7EC9-75C7-4584A2D1F65E}"/>
              </a:ext>
            </a:extLst>
          </p:cNvPr>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a:solidFill>
                  <a:srgbClr val="000000"/>
                </a:solidFill>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Tree>
    <p:extLst>
      <p:ext uri="{BB962C8B-B14F-4D97-AF65-F5344CB8AC3E}">
        <p14:creationId xmlns:p14="http://schemas.microsoft.com/office/powerpoint/2010/main" val="184484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800" b="1" i="0" dirty="0">
                <a:solidFill>
                  <a:srgbClr val="002060"/>
                </a:solidFill>
                <a:effectLst/>
                <a:latin typeface="Cambria" panose="02040503050406030204" pitchFamily="18" charset="0"/>
                <a:ea typeface="Cambria" panose="02040503050406030204" pitchFamily="18" charset="0"/>
              </a:endParaRPr>
            </a:p>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endParaRPr sz="2667" b="1" kern="0" dirty="0">
                <a:solidFill>
                  <a:srgbClr val="002060"/>
                </a:solidFill>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lựa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chọn</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đặc</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của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vật</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miêu</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tả</a:t>
            </a:r>
            <a:r>
              <a:rPr lang="en-US" sz="2800" b="1" kern="0" dirty="0">
                <a:solidFill>
                  <a:srgbClr val="0C0C0C"/>
                </a:solidFill>
                <a:latin typeface="Cambria" panose="02040503050406030204" pitchFamily="18" charset="0"/>
                <a:ea typeface="Cambria" panose="02040503050406030204" pitchFamily="18" charset="0"/>
                <a:cs typeface="Lobster"/>
                <a:sym typeface="Lobster"/>
              </a:rPr>
              <a:t>,….</a:t>
            </a:r>
            <a:endParaRPr sz="1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00" name="Google Shape;1000;p17"/>
          <p:cNvPicPr preferRelativeResize="0"/>
          <p:nvPr/>
        </p:nvPicPr>
        <p:blipFill rotWithShape="1">
          <a:blip r:embed="rId3">
            <a:alphaModFix/>
          </a:blip>
          <a:src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7213600" y="4164932"/>
            <a:ext cx="5454073" cy="30679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1477328"/>
          </a:xfrm>
          <a:prstGeom prst="rect">
            <a:avLst/>
          </a:prstGeom>
        </p:spPr>
        <p:txBody>
          <a:bodyPr wrap="square" lIns="0" tIns="0" rIns="0" bIns="0" rtlCol="0" anchor="t">
            <a:spAutoFit/>
          </a:bodyPr>
          <a:lstStyle/>
          <a:p>
            <a:pPr algn="ctr" defTabSz="609630"/>
            <a:r>
              <a:rPr lang="en-US" sz="4800" b="1" i="1" dirty="0" err="1">
                <a:solidFill>
                  <a:prstClr val="black">
                    <a:lumMod val="95000"/>
                    <a:lumOff val="5000"/>
                  </a:prstClr>
                </a:solidFill>
                <a:latin typeface="Cambria" panose="02040503050406030204" pitchFamily="18" charset="0"/>
                <a:ea typeface="Cambria" panose="02040503050406030204" pitchFamily="18" charset="0"/>
              </a:rPr>
              <a:t>Lưu</a:t>
            </a:r>
            <a:r>
              <a:rPr lang="en-US" sz="4800" b="1" i="1" dirty="0">
                <a:solidFill>
                  <a:prstClr val="black">
                    <a:lumMod val="95000"/>
                    <a:lumOff val="5000"/>
                  </a:prstClr>
                </a:solidFill>
                <a:latin typeface="Cambria" panose="02040503050406030204" pitchFamily="18" charset="0"/>
                <a:ea typeface="Cambria" panose="02040503050406030204" pitchFamily="18" charset="0"/>
              </a:rPr>
              <a:t> ý: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Trình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bày</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bài</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viết</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đủ</a:t>
            </a:r>
            <a:r>
              <a:rPr lang="en-US" sz="4800" b="1" i="1" dirty="0">
                <a:solidFill>
                  <a:prstClr val="black">
                    <a:lumMod val="95000"/>
                    <a:lumOff val="5000"/>
                  </a:prstClr>
                </a:solidFill>
                <a:latin typeface="Cambria" panose="02040503050406030204" pitchFamily="18" charset="0"/>
                <a:ea typeface="Cambria" panose="02040503050406030204" pitchFamily="18" charset="0"/>
              </a:rPr>
              <a:t> 3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phần</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rõ</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sàng</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sạch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đẹp</a:t>
            </a:r>
            <a:r>
              <a:rPr lang="en-US" sz="4800" b="1" i="1"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ì Sao Con Mèo Rửa Mặt  Nhạc Thiếu Nhi Có Lời_720p">
            <a:hlinkClick r:id="" action="ppaction://media"/>
            <a:extLst>
              <a:ext uri="{FF2B5EF4-FFF2-40B4-BE49-F238E27FC236}">
                <a16:creationId xmlns:a16="http://schemas.microsoft.com/office/drawing/2014/main" id="{1BA21323-FB2A-00DE-F454-AA95C09D16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7145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0"/>
            <a:ext cx="9573030" cy="4561367"/>
          </a:xfrm>
          <a:prstGeom prst="rect">
            <a:avLst/>
          </a:prstGeom>
          <a:noFill/>
          <a:ln>
            <a:noFill/>
          </a:ln>
        </p:spPr>
      </p:pic>
      <p:sp>
        <p:nvSpPr>
          <p:cNvPr id="814" name="Google Shape;814;p5"/>
          <p:cNvSpPr txBox="1"/>
          <p:nvPr/>
        </p:nvSpPr>
        <p:spPr>
          <a:xfrm>
            <a:off x="3115340" y="0"/>
            <a:ext cx="7836196" cy="361945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a:t>
            </a: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Quan sát một con vật (trong nhà, trong tranh ảnh hoặc trên ti vi,...), tìm một số tính từ tả đặc điểm ngoại hình của con vật đó.</a:t>
            </a:r>
            <a:endParaRPr lang="en-US" sz="2800" b="1" dirty="0">
              <a:solidFill>
                <a:srgbClr val="002060"/>
              </a:solidFill>
              <a:latin typeface="Cambria" panose="02040503050406030204" pitchFamily="18" charset="0"/>
              <a:ea typeface="Cambria" panose="02040503050406030204" pitchFamily="18" charset="0"/>
            </a:endParaRP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Ghi chép và trao đổi với người thân những tính từ tìm được.</a:t>
            </a:r>
            <a:endParaRPr sz="1100" b="1" kern="0" dirty="0">
              <a:solidFill>
                <a:srgbClr val="00206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pic>
        <p:nvPicPr>
          <p:cNvPr id="23" name="Picture 15"/>
          <p:cNvPicPr>
            <a:picLocks noChangeAspect="1"/>
          </p:cNvPicPr>
          <p:nvPr/>
        </p:nvPicPr>
        <p:blipFill>
          <a:blip r:embed="rId13"/>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D467FC22-AB33-96DF-695B-476385F1050C}"/>
              </a:ext>
            </a:extLst>
          </p:cNvPr>
          <p:cNvPicPr>
            <a:picLocks noChangeAspect="1"/>
          </p:cNvPicPr>
          <p:nvPr/>
        </p:nvPicPr>
        <p:blipFill>
          <a:blip r:embed="rId14"/>
          <a:stretch>
            <a:fillRect/>
          </a:stretch>
        </p:blipFill>
        <p:spPr>
          <a:xfrm>
            <a:off x="2330249" y="4112201"/>
            <a:ext cx="2853175" cy="10790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0"/>
          <a:stretch>
            <a:fillRect/>
          </a:stretch>
        </p:blipFill>
        <p:spPr>
          <a:xfrm>
            <a:off x="4861909" y="1698816"/>
            <a:ext cx="6657409" cy="4523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5"/>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8">
            <a:alphaModFix amt="4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10">
            <a:alphaModFix amt="56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368965" y="4113823"/>
            <a:ext cx="3764254" cy="2743200"/>
          </a:xfrm>
          <a:prstGeom prst="rect">
            <a:avLst/>
          </a:prstGeom>
        </p:spPr>
      </p:pic>
      <p:pic>
        <p:nvPicPr>
          <p:cNvPr id="23" name="Picture 22">
            <a:extLst>
              <a:ext uri="{FF2B5EF4-FFF2-40B4-BE49-F238E27FC236}">
                <a16:creationId xmlns:a16="http://schemas.microsoft.com/office/drawing/2014/main" id="{01F21C8F-6E52-337D-35E8-BEFCE644C9BB}"/>
              </a:ext>
            </a:extLst>
          </p:cNvPr>
          <p:cNvPicPr>
            <a:picLocks noChangeAspect="1"/>
          </p:cNvPicPr>
          <p:nvPr/>
        </p:nvPicPr>
        <p:blipFill>
          <a:blip r:embed="rId18"/>
          <a:stretch>
            <a:fillRect/>
          </a:stretch>
        </p:blipFill>
        <p:spPr>
          <a:xfrm>
            <a:off x="3707695" y="675862"/>
            <a:ext cx="4548010" cy="743776"/>
          </a:xfrm>
          <a:prstGeom prst="rect">
            <a:avLst/>
          </a:prstGeom>
        </p:spPr>
      </p:pic>
      <p:pic>
        <p:nvPicPr>
          <p:cNvPr id="24" name="Picture 23">
            <a:extLst>
              <a:ext uri="{FF2B5EF4-FFF2-40B4-BE49-F238E27FC236}">
                <a16:creationId xmlns:a16="http://schemas.microsoft.com/office/drawing/2014/main" id="{D08238A4-3A98-379B-58FB-C500A8C17675}"/>
              </a:ext>
            </a:extLst>
          </p:cNvPr>
          <p:cNvPicPr>
            <a:picLocks noChangeAspect="1"/>
          </p:cNvPicPr>
          <p:nvPr/>
        </p:nvPicPr>
        <p:blipFill>
          <a:blip r:embed="rId19"/>
          <a:stretch>
            <a:fillRect/>
          </a:stretch>
        </p:blipFill>
        <p:spPr>
          <a:xfrm>
            <a:off x="3340356" y="1616823"/>
            <a:ext cx="5816088" cy="3243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6"/>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indent="-571500" algn="just" defTabSz="609630">
              <a:buFont typeface="Arial" panose="020B0604020202020204" pitchFamily="34" charset="0"/>
              <a:buChar char="•"/>
            </a:pPr>
            <a:r>
              <a:rPr lang="en-US" sz="4400" dirty="0" err="1">
                <a:solidFill>
                  <a:prstClr val="black">
                    <a:lumMod val="95000"/>
                    <a:lumOff val="5000"/>
                  </a:prstClr>
                </a:solidFill>
                <a:latin typeface="Cambria" panose="02040503050406030204" pitchFamily="18" charset="0"/>
                <a:ea typeface="Cambria" panose="02040503050406030204" pitchFamily="18" charset="0"/>
              </a:rPr>
              <a:t>Nhận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biết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cấu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trúc</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của</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một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bài</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văn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miêu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tả</a:t>
            </a:r>
            <a:r>
              <a:rPr lang="en-US" sz="4400" dirty="0">
                <a:solidFill>
                  <a:prstClr val="black">
                    <a:lumMod val="95000"/>
                    <a:lumOff val="5000"/>
                  </a:prstClr>
                </a:solidFill>
                <a:latin typeface="Cambria" panose="02040503050406030204" pitchFamily="18" charset="0"/>
                <a:ea typeface="Cambria" panose="02040503050406030204" pitchFamily="18" charset="0"/>
              </a:rPr>
              <a:t> con </a:t>
            </a:r>
            <a:r>
              <a:rPr lang="en-US" sz="4400" dirty="0" err="1">
                <a:solidFill>
                  <a:prstClr val="black">
                    <a:lumMod val="95000"/>
                    <a:lumOff val="5000"/>
                  </a:prstClr>
                </a:solidFill>
                <a:latin typeface="Cambria" panose="02040503050406030204" pitchFamily="18" charset="0"/>
                <a:ea typeface="Cambria" panose="02040503050406030204" pitchFamily="18" charset="0"/>
              </a:rPr>
              <a:t>vật</a:t>
            </a:r>
            <a:r>
              <a:rPr lang="en-US" sz="4400"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3"/>
          <a:stretch>
            <a:fillRect/>
          </a:stretch>
        </p:blipFill>
        <p:spPr>
          <a:xfrm>
            <a:off x="2931174" y="799667"/>
            <a:ext cx="5746826" cy="12482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BF3A36B8-54FF-7CFE-7157-22FA4E350B71}"/>
              </a:ext>
            </a:extLst>
          </p:cNvPr>
          <p:cNvPicPr>
            <a:picLocks noChangeAspect="1"/>
          </p:cNvPicPr>
          <p:nvPr/>
        </p:nvPicPr>
        <p:blipFill>
          <a:blip r:embed="rId4"/>
          <a:stretch>
            <a:fillRect/>
          </a:stretch>
        </p:blipFill>
        <p:spPr>
          <a:xfrm>
            <a:off x="4249287" y="3254588"/>
            <a:ext cx="6053853" cy="25178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707886"/>
          </a:xfrm>
          <a:prstGeom prst="rect">
            <a:avLst/>
          </a:prstGeom>
          <a:noFill/>
        </p:spPr>
        <p:txBody>
          <a:bodyPr wrap="square" rtlCol="0">
            <a:spAutoFit/>
          </a:bodyPr>
          <a:lstStyle/>
          <a:p>
            <a:pPr algn="ctr"/>
            <a:r>
              <a:rPr lang="en-US" sz="4000" b="1" i="0" dirty="0">
                <a:solidFill>
                  <a:srgbClr val="002060"/>
                </a:solidFill>
                <a:effectLst/>
                <a:latin typeface="Cambria" panose="02040503050406030204" pitchFamily="18" charset="0"/>
                <a:ea typeface="Cambria" panose="02040503050406030204" pitchFamily="18" charset="0"/>
              </a:rPr>
              <a:t>1. </a:t>
            </a:r>
            <a:r>
              <a:rPr lang="en-US" sz="4000" b="1" i="0" dirty="0" err="1">
                <a:solidFill>
                  <a:srgbClr val="002060"/>
                </a:solidFill>
                <a:effectLst/>
                <a:latin typeface="Cambria" panose="02040503050406030204" pitchFamily="18" charset="0"/>
                <a:ea typeface="Cambria" panose="02040503050406030204" pitchFamily="18" charset="0"/>
              </a:rPr>
              <a:t>Đọc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bài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văn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sau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và</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yêu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cầu</a:t>
            </a:r>
            <a:r>
              <a:rPr lang="en-US" sz="4000" b="1" i="0"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47" name="Picture 46">
            <a:extLst>
              <a:ext uri="{FF2B5EF4-FFF2-40B4-BE49-F238E27FC236}">
                <a16:creationId xmlns:a16="http://schemas.microsoft.com/office/drawing/2014/main" id="{FF8AC18A-3FB1-0098-937D-958BEFB8D3E6}"/>
              </a:ext>
            </a:extLst>
          </p:cNvPr>
          <p:cNvPicPr>
            <a:picLocks noChangeAspect="1"/>
          </p:cNvPicPr>
          <p:nvPr/>
        </p:nvPicPr>
        <p:blipFill>
          <a:blip r:embed="rId3"/>
          <a:stretch>
            <a:fillRect/>
          </a:stretch>
        </p:blipFill>
        <p:spPr>
          <a:xfrm>
            <a:off x="1863577" y="1048414"/>
            <a:ext cx="8710825" cy="5341753"/>
          </a:xfrm>
          <a:prstGeom prst="rect">
            <a:avLst/>
          </a:prstGeom>
        </p:spPr>
      </p:pic>
    </p:spTree>
    <p:extLst>
      <p:ext uri="{BB962C8B-B14F-4D97-AF65-F5344CB8AC3E}">
        <p14:creationId xmlns:p14="http://schemas.microsoft.com/office/powerpoint/2010/main" val="20470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bài, thân bài và kết bài của bài văn trên. Nêu nội dung chính của mỗi phần.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16955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a:t>
            </a:r>
            <a:r>
              <a:rPr lang="en-US" sz="3600" b="1" dirty="0">
                <a:solidFill>
                  <a:srgbClr val="00206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3" name="Rectangle: Rounded Corners 2">
            <a:extLst>
              <a:ext uri="{FF2B5EF4-FFF2-40B4-BE49-F238E27FC236}">
                <a16:creationId xmlns:a16="http://schemas.microsoft.com/office/drawing/2014/main" id="{787692F8-2F76-E746-6E74-6BC878C9352F}"/>
              </a:ext>
            </a:extLst>
          </p:cNvPr>
          <p:cNvSpPr/>
          <p:nvPr/>
        </p:nvSpPr>
        <p:spPr>
          <a:xfrm>
            <a:off x="159488" y="808074"/>
            <a:ext cx="4752754" cy="7123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reeform 20">
            <a:extLst>
              <a:ext uri="{FF2B5EF4-FFF2-40B4-BE49-F238E27FC236}">
                <a16:creationId xmlns:a16="http://schemas.microsoft.com/office/drawing/2014/main" id="{14C61CC2-A001-1230-C3C4-379D6A501C53}"/>
              </a:ext>
            </a:extLst>
          </p:cNvPr>
          <p:cNvSpPr/>
          <p:nvPr/>
        </p:nvSpPr>
        <p:spPr>
          <a:xfrm>
            <a:off x="4795283" y="776821"/>
            <a:ext cx="1605515"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Mở</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6" name="Rectangle: Rounded Corners 5">
            <a:extLst>
              <a:ext uri="{FF2B5EF4-FFF2-40B4-BE49-F238E27FC236}">
                <a16:creationId xmlns:a16="http://schemas.microsoft.com/office/drawing/2014/main" id="{9307B4BF-8C4C-35EB-CF01-FC887EA8AAE0}"/>
              </a:ext>
            </a:extLst>
          </p:cNvPr>
          <p:cNvSpPr/>
          <p:nvPr/>
        </p:nvSpPr>
        <p:spPr>
          <a:xfrm>
            <a:off x="85060" y="1648046"/>
            <a:ext cx="4752754" cy="399784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Freeform 20">
            <a:extLst>
              <a:ext uri="{FF2B5EF4-FFF2-40B4-BE49-F238E27FC236}">
                <a16:creationId xmlns:a16="http://schemas.microsoft.com/office/drawing/2014/main" id="{832A3DF8-B24E-144B-491E-412A56A8FE7A}"/>
              </a:ext>
            </a:extLst>
          </p:cNvPr>
          <p:cNvSpPr/>
          <p:nvPr/>
        </p:nvSpPr>
        <p:spPr>
          <a:xfrm>
            <a:off x="4837813" y="2265379"/>
            <a:ext cx="1743740"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Thân</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9" name="Rectangle: Rounded Corners 8">
            <a:extLst>
              <a:ext uri="{FF2B5EF4-FFF2-40B4-BE49-F238E27FC236}">
                <a16:creationId xmlns:a16="http://schemas.microsoft.com/office/drawing/2014/main" id="{4259FE6F-B4D6-179A-178D-0253EEC5F5D2}"/>
              </a:ext>
            </a:extLst>
          </p:cNvPr>
          <p:cNvSpPr/>
          <p:nvPr/>
        </p:nvSpPr>
        <p:spPr>
          <a:xfrm>
            <a:off x="223284" y="5688418"/>
            <a:ext cx="4752754" cy="31897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Freeform 20">
            <a:extLst>
              <a:ext uri="{FF2B5EF4-FFF2-40B4-BE49-F238E27FC236}">
                <a16:creationId xmlns:a16="http://schemas.microsoft.com/office/drawing/2014/main" id="{5100F861-B3F4-068F-8926-B39641BD0E13}"/>
              </a:ext>
            </a:extLst>
          </p:cNvPr>
          <p:cNvSpPr/>
          <p:nvPr/>
        </p:nvSpPr>
        <p:spPr>
          <a:xfrm>
            <a:off x="4455041" y="5604002"/>
            <a:ext cx="1743740" cy="467189"/>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Kết</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11" name="Hình chữ nhật 6">
            <a:extLst>
              <a:ext uri="{FF2B5EF4-FFF2-40B4-BE49-F238E27FC236}">
                <a16:creationId xmlns:a16="http://schemas.microsoft.com/office/drawing/2014/main" id="{3885497B-F3AE-EBAB-E12C-54A671D53BFC}"/>
              </a:ext>
            </a:extLst>
          </p:cNvPr>
          <p:cNvSpPr/>
          <p:nvPr/>
        </p:nvSpPr>
        <p:spPr>
          <a:xfrm>
            <a:off x="6652248" y="3614420"/>
            <a:ext cx="5330646" cy="1538883"/>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rPr>
              <a:t>Miêu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chú</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Su</a:t>
            </a:r>
            <a:r>
              <a:rPr lang="en-US"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Hình chữ nhật 6">
            <a:extLst>
              <a:ext uri="{FF2B5EF4-FFF2-40B4-BE49-F238E27FC236}">
                <a16:creationId xmlns:a16="http://schemas.microsoft.com/office/drawing/2014/main" id="{9E710DC3-F13E-1294-6F1D-5330491B085D}"/>
              </a:ext>
            </a:extLst>
          </p:cNvPr>
          <p:cNvSpPr/>
          <p:nvPr/>
        </p:nvSpPr>
        <p:spPr>
          <a:xfrm>
            <a:off x="6694778" y="5219936"/>
            <a:ext cx="5330646" cy="1046440"/>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Kết</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nhỏ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bày</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tỏ</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tình</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cảm</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với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Su</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5" grpId="0" animBg="1"/>
      <p:bldP spid="6" grpId="0" animBg="1"/>
      <p:bldP spid="7" grpId="0" animBg="1"/>
      <p:bldP spid="9" grpId="0" animBg="1"/>
      <p:bldP spid="10" grpId="0" animBg="1"/>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Phần thân bài có mấy đoạn? Mỗi đoạn miêu tả đặc điểm gì của con rùa?</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1: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mai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đầu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đôi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mắt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4" name="Rectangle: Rounded Corners 3">
            <a:extLst>
              <a:ext uri="{FF2B5EF4-FFF2-40B4-BE49-F238E27FC236}">
                <a16:creationId xmlns:a16="http://schemas.microsoft.com/office/drawing/2014/main" id="{2CB9AC01-D3FE-5F73-6C8D-0E089EB8F396}"/>
              </a:ext>
            </a:extLst>
          </p:cNvPr>
          <p:cNvSpPr/>
          <p:nvPr/>
        </p:nvSpPr>
        <p:spPr>
          <a:xfrm>
            <a:off x="212651" y="1658679"/>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251474DD-84A8-D6E0-6246-388CE6691E9B}"/>
              </a:ext>
            </a:extLst>
          </p:cNvPr>
          <p:cNvSpPr/>
          <p:nvPr/>
        </p:nvSpPr>
        <p:spPr>
          <a:xfrm>
            <a:off x="116958" y="3732028"/>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Hình chữ nhật 6">
            <a:extLst>
              <a:ext uri="{FF2B5EF4-FFF2-40B4-BE49-F238E27FC236}">
                <a16:creationId xmlns:a16="http://schemas.microsoft.com/office/drawing/2014/main" id="{D914CBD0-FAE1-E2EA-FDAF-9948CCA49E1A}"/>
              </a:ext>
            </a:extLst>
          </p:cNvPr>
          <p:cNvSpPr/>
          <p:nvPr/>
        </p:nvSpPr>
        <p:spPr>
          <a:xfrm>
            <a:off x="6630983" y="4209843"/>
            <a:ext cx="5330646" cy="2831544"/>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2: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chân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móng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bộ</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p>
          <a:p>
            <a:pPr marL="342900" lvl="0" indent="-342900" algn="just" defTabSz="609630">
              <a:buFont typeface="Arial" panose="020B0604020202020204" pitchFamily="34" charset="0"/>
              <a:buChar char="•"/>
            </a:pPr>
            <a:endPar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3826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8"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1200329"/>
          </a:xfrm>
          <a:prstGeom prst="rect">
            <a:avLst/>
          </a:prstGeom>
          <a:noFill/>
        </p:spPr>
        <p:txBody>
          <a:bodyPr wrap="square" rtlCol="0">
            <a:spAutoFit/>
          </a:bodyPr>
          <a:lstStyle/>
          <a:p>
            <a:pPr lvl="0" algn="ctr"/>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Nêu những điểm khác nhau giữa hai cách mở bài và hai cách kết bài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F2080AD-306D-69FB-FD4A-067C7285E9BE}"/>
              </a:ext>
            </a:extLst>
          </p:cNvPr>
          <p:cNvPicPr>
            <a:picLocks noChangeAspect="1"/>
          </p:cNvPicPr>
          <p:nvPr/>
        </p:nvPicPr>
        <p:blipFill>
          <a:blip r:embed="rId3"/>
          <a:stretch>
            <a:fillRect/>
          </a:stretch>
        </p:blipFill>
        <p:spPr>
          <a:xfrm>
            <a:off x="2493224" y="1216764"/>
            <a:ext cx="6895325" cy="5476669"/>
          </a:xfrm>
          <a:prstGeom prst="rect">
            <a:avLst/>
          </a:prstGeom>
        </p:spPr>
      </p:pic>
    </p:spTree>
    <p:extLst>
      <p:ext uri="{BB962C8B-B14F-4D97-AF65-F5344CB8AC3E}">
        <p14:creationId xmlns:p14="http://schemas.microsoft.com/office/powerpoint/2010/main" val="20883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909</Words>
  <Application>Microsoft Office PowerPoint</Application>
  <PresentationFormat>Widescreen</PresentationFormat>
  <Paragraphs>82</Paragraphs>
  <Slides>23</Slides>
  <Notes>17</Notes>
  <HiddenSlides>0</HiddenSlides>
  <MMClips>1</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23</vt:i4>
      </vt:variant>
    </vt:vector>
  </HeadingPairs>
  <TitlesOfParts>
    <vt:vector size="35" baseType="lpstr">
      <vt:lpstr>Arial</vt:lpstr>
      <vt:lpstr>Calibri</vt:lpstr>
      <vt:lpstr>Cambria</vt:lpstr>
      <vt:lpstr>Times New Roman</vt:lpstr>
      <vt:lpstr>Wingdings</vt:lpstr>
      <vt:lpstr>1_Office Theme</vt:lpstr>
      <vt:lpstr>2_Office Theme</vt:lpstr>
      <vt:lpstr>5_Office Theme</vt:lpstr>
      <vt:lpstr>Office Theme</vt:lpstr>
      <vt:lpstr>3_Office Theme</vt:lpstr>
      <vt:lpstr>7_Office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2023-10-09T08:19:58Z</dcterms:created>
  <dcterms:modified xsi:type="dcterms:W3CDTF">2023-10-10T00:14:34Z</dcterms:modified>
</cp:coreProperties>
</file>