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50" r:id="rId3"/>
    <p:sldMasterId id="2147483764" r:id="rId4"/>
  </p:sldMasterIdLst>
  <p:notesMasterIdLst>
    <p:notesMasterId r:id="rId32"/>
  </p:notesMasterIdLst>
  <p:sldIdLst>
    <p:sldId id="2876" r:id="rId5"/>
    <p:sldId id="2886" r:id="rId6"/>
    <p:sldId id="256" r:id="rId7"/>
    <p:sldId id="311" r:id="rId8"/>
    <p:sldId id="312" r:id="rId9"/>
    <p:sldId id="313" r:id="rId10"/>
    <p:sldId id="2877" r:id="rId11"/>
    <p:sldId id="2887" r:id="rId12"/>
    <p:sldId id="2888" r:id="rId13"/>
    <p:sldId id="315" r:id="rId14"/>
    <p:sldId id="320" r:id="rId15"/>
    <p:sldId id="317" r:id="rId16"/>
    <p:sldId id="318" r:id="rId17"/>
    <p:sldId id="319" r:id="rId18"/>
    <p:sldId id="2878" r:id="rId19"/>
    <p:sldId id="2889" r:id="rId20"/>
    <p:sldId id="2880" r:id="rId21"/>
    <p:sldId id="2890" r:id="rId22"/>
    <p:sldId id="2891" r:id="rId23"/>
    <p:sldId id="2883" r:id="rId24"/>
    <p:sldId id="2884" r:id="rId25"/>
    <p:sldId id="2892" r:id="rId26"/>
    <p:sldId id="2893" r:id="rId27"/>
    <p:sldId id="2894" r:id="rId28"/>
    <p:sldId id="2895" r:id="rId29"/>
    <p:sldId id="2896" r:id="rId30"/>
    <p:sldId id="27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7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B5D56-0574-431F-98E9-37135410459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1366269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36550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36614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64364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59379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1192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52081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7985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895826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446245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528448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11367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365557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46486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42843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3567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229789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36715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484809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77050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043038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8215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06478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10619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3271559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2304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388422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170416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186114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320405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7961309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4122230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790454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54198" y="296562"/>
            <a:ext cx="9737802" cy="6561438"/>
          </a:xfrm>
          <a:prstGeom prst="rect">
            <a:avLst/>
          </a:prstGeom>
        </p:spPr>
      </p:pic>
    </p:spTree>
    <p:extLst>
      <p:ext uri="{BB962C8B-B14F-4D97-AF65-F5344CB8AC3E}">
        <p14:creationId xmlns:p14="http://schemas.microsoft.com/office/powerpoint/2010/main" val="426475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theme" Target="../theme/theme4.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8"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 id="214748373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10/12/2024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18432382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g"/><Relationship Id="rId1" Type="http://schemas.openxmlformats.org/officeDocument/2006/relationships/slideLayout" Target="../slideLayouts/slideLayout21.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g"/><Relationship Id="rId1" Type="http://schemas.openxmlformats.org/officeDocument/2006/relationships/slideLayout" Target="../slideLayouts/slideLayout21.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jpg"/><Relationship Id="rId1" Type="http://schemas.openxmlformats.org/officeDocument/2006/relationships/slideLayout" Target="../slideLayouts/slideLayout6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g"/><Relationship Id="rId1" Type="http://schemas.openxmlformats.org/officeDocument/2006/relationships/slideLayout" Target="../slideLayouts/slideLayout65.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g"/><Relationship Id="rId1" Type="http://schemas.openxmlformats.org/officeDocument/2006/relationships/slideLayout" Target="../slideLayouts/slideLayout65.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1.xml"/><Relationship Id="rId5" Type="http://schemas.openxmlformats.org/officeDocument/2006/relationships/image" Target="../media/image36.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jpg"/><Relationship Id="rId1" Type="http://schemas.openxmlformats.org/officeDocument/2006/relationships/slideLayout" Target="../slideLayouts/slideLayout21.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1.xml"/><Relationship Id="rId5" Type="http://schemas.openxmlformats.org/officeDocument/2006/relationships/image" Target="../media/image37.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1.svg"/><Relationship Id="rId5" Type="http://schemas.openxmlformats.org/officeDocument/2006/relationships/image" Target="../media/image39.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image" Target="../media/image41.svg"/><Relationship Id="rId5" Type="http://schemas.openxmlformats.org/officeDocument/2006/relationships/image" Target="../media/image39.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jpg"/><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48.png"/><Relationship Id="rId18" Type="http://schemas.openxmlformats.org/officeDocument/2006/relationships/image" Target="../media/image60.svg"/><Relationship Id="rId3" Type="http://schemas.openxmlformats.org/officeDocument/2006/relationships/image" Target="../media/image43.png"/><Relationship Id="rId21" Type="http://schemas.openxmlformats.org/officeDocument/2006/relationships/image" Target="../media/image52.png"/><Relationship Id="rId7" Type="http://schemas.openxmlformats.org/officeDocument/2006/relationships/image" Target="../media/image45.png"/><Relationship Id="rId12" Type="http://schemas.openxmlformats.org/officeDocument/2006/relationships/image" Target="../media/image54.svg"/><Relationship Id="rId17" Type="http://schemas.openxmlformats.org/officeDocument/2006/relationships/image" Target="../media/image50.png"/><Relationship Id="rId2" Type="http://schemas.openxmlformats.org/officeDocument/2006/relationships/notesSlide" Target="../notesSlides/notesSlide2.xml"/><Relationship Id="rId16" Type="http://schemas.openxmlformats.org/officeDocument/2006/relationships/image" Target="../media/image58.svg"/><Relationship Id="rId20" Type="http://schemas.openxmlformats.org/officeDocument/2006/relationships/image" Target="../media/image62.svg"/><Relationship Id="rId1" Type="http://schemas.openxmlformats.org/officeDocument/2006/relationships/slideLayout" Target="../slideLayouts/slideLayout14.xml"/><Relationship Id="rId6" Type="http://schemas.openxmlformats.org/officeDocument/2006/relationships/image" Target="../media/image48.svg"/><Relationship Id="rId11" Type="http://schemas.openxmlformats.org/officeDocument/2006/relationships/image" Target="../media/image47.png"/><Relationship Id="rId5" Type="http://schemas.openxmlformats.org/officeDocument/2006/relationships/image" Target="../media/image44.png"/><Relationship Id="rId15" Type="http://schemas.openxmlformats.org/officeDocument/2006/relationships/image" Target="../media/image49.png"/><Relationship Id="rId10" Type="http://schemas.openxmlformats.org/officeDocument/2006/relationships/image" Target="../media/image52.svg"/><Relationship Id="rId19" Type="http://schemas.openxmlformats.org/officeDocument/2006/relationships/image" Target="../media/image51.png"/><Relationship Id="rId4" Type="http://schemas.openxmlformats.org/officeDocument/2006/relationships/image" Target="../media/image46.svg"/><Relationship Id="rId9" Type="http://schemas.openxmlformats.org/officeDocument/2006/relationships/image" Target="../media/image46.png"/><Relationship Id="rId14"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1.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1.xml"/><Relationship Id="rId5" Type="http://schemas.microsoft.com/office/2007/relationships/hdphoto" Target="../media/hdphoto3.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5.png"/><Relationship Id="rId1" Type="http://schemas.openxmlformats.org/officeDocument/2006/relationships/slideLayout" Target="../slideLayouts/slideLayout2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8054F18-7CFB-4AA0-BAE1-B7D89FB3B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700" y="848894"/>
            <a:ext cx="3886200" cy="6136105"/>
          </a:xfrm>
          <a:prstGeom prst="rect">
            <a:avLst/>
          </a:prstGeom>
        </p:spPr>
      </p:pic>
      <p:pic>
        <p:nvPicPr>
          <p:cNvPr id="3" name="Picture 2" descr="A close up of a text&#10;&#10;Description automatically generated">
            <a:extLst>
              <a:ext uri="{FF2B5EF4-FFF2-40B4-BE49-F238E27FC236}">
                <a16:creationId xmlns:a16="http://schemas.microsoft.com/office/drawing/2014/main" id="{A2AD8BCC-D0F6-CAFC-56E5-A548D9B9F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405197334"/>
      </p:ext>
    </p:extLst>
  </p:cSld>
  <p:clrMapOvr>
    <a:masterClrMapping/>
  </p:clrMapOvr>
  <p:transition spd="slow"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2081060" y="2361653"/>
              <a:ext cx="8898193" cy="2369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Cây con có thể mọc lên từ rễ, thân, lá.</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9372331" y="4345281"/>
            <a:ext cx="2020530" cy="2979089"/>
          </a:xfrm>
          <a:prstGeom prst="rect">
            <a:avLst/>
          </a:prstGeom>
        </p:spPr>
      </p:pic>
    </p:spTree>
    <p:extLst>
      <p:ext uri="{BB962C8B-B14F-4D97-AF65-F5344CB8AC3E}">
        <p14:creationId xmlns:p14="http://schemas.microsoft.com/office/powerpoint/2010/main" val="3348103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219D0E-B702-4244-B880-DCAD5339D48F}"/>
              </a:ext>
            </a:extLst>
          </p:cNvPr>
          <p:cNvSpPr txBox="1"/>
          <p:nvPr/>
        </p:nvSpPr>
        <p:spPr>
          <a:xfrm>
            <a:off x="2719161" y="1608658"/>
            <a:ext cx="8821579" cy="2585323"/>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Hãy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một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số</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con </a:t>
            </a:r>
            <a:r>
              <a:rPr lang="en-US" sz="5400" b="1" dirty="0" err="1">
                <a:solidFill>
                  <a:prstClr val="black"/>
                </a:solidFill>
                <a:latin typeface="Cambria" panose="02040503050406030204" pitchFamily="18" charset="0"/>
                <a:ea typeface="Cambria" panose="02040503050406030204" pitchFamily="18" charset="0"/>
              </a:rPr>
              <a:t>có</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lên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từ</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rễ</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lá</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mẹ</a:t>
            </a:r>
            <a:r>
              <a:rPr lang="en-US" sz="5400" b="1" dirty="0">
                <a:solidFill>
                  <a:prstClr val="black"/>
                </a:solidFill>
                <a:latin typeface="Cambria" panose="02040503050406030204" pitchFamily="18" charset="0"/>
                <a:ea typeface="Cambria" panose="02040503050406030204" pitchFamily="18" charset="0"/>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2974293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B3E0E3-E1DD-4980-9E96-BB9CB1B4B2F5}"/>
              </a:ext>
            </a:extLst>
          </p:cNvPr>
          <p:cNvPicPr>
            <a:picLocks noChangeAspect="1"/>
          </p:cNvPicPr>
          <p:nvPr/>
        </p:nvPicPr>
        <p:blipFill rotWithShape="1">
          <a:blip r:embed="rId3"/>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5438C25C-968B-5C02-AE8A-6A6E20227A08}"/>
              </a:ext>
            </a:extLst>
          </p:cNvPr>
          <p:cNvPicPr>
            <a:picLocks noChangeAspect="1"/>
          </p:cNvPicPr>
          <p:nvPr/>
        </p:nvPicPr>
        <p:blipFill>
          <a:blip r:embed="rId4"/>
          <a:stretch>
            <a:fillRect/>
          </a:stretch>
        </p:blipFill>
        <p:spPr>
          <a:xfrm>
            <a:off x="1482979" y="252946"/>
            <a:ext cx="8779001" cy="865707"/>
          </a:xfrm>
          <a:prstGeom prst="rect">
            <a:avLst/>
          </a:prstGeom>
        </p:spPr>
      </p:pic>
    </p:spTree>
    <p:extLst>
      <p:ext uri="{BB962C8B-B14F-4D97-AF65-F5344CB8AC3E}">
        <p14:creationId xmlns:p14="http://schemas.microsoft.com/office/powerpoint/2010/main" val="54430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257F-A4E7-4A0B-B30B-5C1292A79A7B}"/>
              </a:ext>
            </a:extLst>
          </p:cNvPr>
          <p:cNvPicPr>
            <a:picLocks noChangeAspect="1"/>
          </p:cNvPicPr>
          <p:nvPr/>
        </p:nvPicPr>
        <p:blipFill>
          <a:blip r:embed="rId3"/>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BF3FD1F6-3C8C-8027-A328-7D9CFE0371E3}"/>
              </a:ext>
            </a:extLst>
          </p:cNvPr>
          <p:cNvPicPr>
            <a:picLocks noChangeAspect="1"/>
          </p:cNvPicPr>
          <p:nvPr/>
        </p:nvPicPr>
        <p:blipFill>
          <a:blip r:embed="rId4"/>
          <a:stretch>
            <a:fillRect/>
          </a:stretch>
        </p:blipFill>
        <p:spPr>
          <a:xfrm>
            <a:off x="1003395" y="0"/>
            <a:ext cx="9534970" cy="859611"/>
          </a:xfrm>
          <a:prstGeom prst="rect">
            <a:avLst/>
          </a:prstGeom>
        </p:spPr>
      </p:pic>
    </p:spTree>
    <p:extLst>
      <p:ext uri="{BB962C8B-B14F-4D97-AF65-F5344CB8AC3E}">
        <p14:creationId xmlns:p14="http://schemas.microsoft.com/office/powerpoint/2010/main" val="348441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E6514F-D4AE-4052-B4A3-DBB70C2B1757}"/>
              </a:ext>
            </a:extLst>
          </p:cNvPr>
          <p:cNvPicPr>
            <a:picLocks noChangeAspect="1"/>
          </p:cNvPicPr>
          <p:nvPr/>
        </p:nvPicPr>
        <p:blipFill>
          <a:blip r:embed="rId3"/>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41146971-4D38-41CF-BBC7-1D188D0C7455}"/>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nha đam</a:t>
            </a:r>
          </a:p>
        </p:txBody>
      </p:sp>
      <p:sp>
        <p:nvSpPr>
          <p:cNvPr id="7" name="TextBox 6">
            <a:extLst>
              <a:ext uri="{FF2B5EF4-FFF2-40B4-BE49-F238E27FC236}">
                <a16:creationId xmlns:a16="http://schemas.microsoft.com/office/drawing/2014/main" id="{A6B587C6-687C-4B5A-881D-AACC2EE4F255}"/>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sống đời</a:t>
            </a:r>
          </a:p>
        </p:txBody>
      </p:sp>
      <p:pic>
        <p:nvPicPr>
          <p:cNvPr id="2" name="Picture 1">
            <a:extLst>
              <a:ext uri="{FF2B5EF4-FFF2-40B4-BE49-F238E27FC236}">
                <a16:creationId xmlns:a16="http://schemas.microsoft.com/office/drawing/2014/main" id="{6B7927E9-21EF-84ED-E81D-8EB12C66E647}"/>
              </a:ext>
            </a:extLst>
          </p:cNvPr>
          <p:cNvPicPr>
            <a:picLocks noChangeAspect="1"/>
          </p:cNvPicPr>
          <p:nvPr/>
        </p:nvPicPr>
        <p:blipFill>
          <a:blip r:embed="rId4"/>
          <a:stretch>
            <a:fillRect/>
          </a:stretch>
        </p:blipFill>
        <p:spPr>
          <a:xfrm>
            <a:off x="1749162" y="601434"/>
            <a:ext cx="8998476" cy="859611"/>
          </a:xfrm>
          <a:prstGeom prst="rect">
            <a:avLst/>
          </a:prstGeom>
        </p:spPr>
      </p:pic>
    </p:spTree>
    <p:extLst>
      <p:ext uri="{BB962C8B-B14F-4D97-AF65-F5344CB8AC3E}">
        <p14:creationId xmlns:p14="http://schemas.microsoft.com/office/powerpoint/2010/main" val="360825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741DB7D-EC66-C6AF-C8D0-DC4696A2DEDB}"/>
              </a:ext>
            </a:extLst>
          </p:cNvPr>
          <p:cNvPicPr>
            <a:picLocks noChangeAspect="1"/>
          </p:cNvPicPr>
          <p:nvPr/>
        </p:nvPicPr>
        <p:blipFill>
          <a:blip r:embed="rId3"/>
          <a:stretch>
            <a:fillRect/>
          </a:stretch>
        </p:blipFill>
        <p:spPr>
          <a:xfrm>
            <a:off x="511175" y="1319212"/>
            <a:ext cx="11272406" cy="3669348"/>
          </a:xfrm>
          <a:prstGeom prst="rect">
            <a:avLst/>
          </a:prstGeom>
        </p:spPr>
      </p:pic>
    </p:spTree>
    <p:extLst>
      <p:ext uri="{BB962C8B-B14F-4D97-AF65-F5344CB8AC3E}">
        <p14:creationId xmlns:p14="http://schemas.microsoft.com/office/powerpoint/2010/main" val="380880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181588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2800" b="1" dirty="0">
                <a:solidFill>
                  <a:prstClr val="black"/>
                </a:solidFill>
                <a:latin typeface="Cambria" panose="02040503050406030204" pitchFamily="18" charset="0"/>
                <a:ea typeface="Cambria" panose="02040503050406030204" pitchFamily="18" charset="0"/>
              </a:rPr>
              <a:t>Quan </a:t>
            </a:r>
            <a:r>
              <a:rPr lang="en-US" sz="2800" b="1" dirty="0" err="1">
                <a:solidFill>
                  <a:prstClr val="black"/>
                </a:solidFill>
                <a:latin typeface="Cambria" panose="02040503050406030204" pitchFamily="18" charset="0"/>
                <a:ea typeface="Cambria" panose="02040503050406030204" pitchFamily="18" charset="0"/>
              </a:rPr>
              <a:t>sát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hình</a:t>
            </a:r>
            <a:r>
              <a:rPr lang="en-US" sz="2800" b="1" dirty="0">
                <a:solidFill>
                  <a:prstClr val="black"/>
                </a:solidFill>
                <a:latin typeface="Cambria" panose="02040503050406030204" pitchFamily="18" charset="0"/>
                <a:ea typeface="Cambria" panose="02040503050406030204" pitchFamily="18" charset="0"/>
              </a:rPr>
              <a:t> 6 </a:t>
            </a:r>
            <a:r>
              <a:rPr lang="en-US" sz="2800" b="1" dirty="0" err="1">
                <a:solidFill>
                  <a:prstClr val="black"/>
                </a:solidFill>
                <a:latin typeface="Cambria" panose="02040503050406030204" pitchFamily="18" charset="0"/>
                <a:ea typeface="Cambria" panose="02040503050406030204" pitchFamily="18" charset="0"/>
              </a:rPr>
              <a:t>và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thực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hiện</a:t>
            </a:r>
            <a:r>
              <a:rPr lang="en-US" sz="2800" b="1"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Nêu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các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giai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đoạn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chính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mọc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lên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từ</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thân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mẹ</a:t>
            </a:r>
            <a:r>
              <a:rPr lang="en-US" sz="2800"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Trình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bày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sự</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con.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D7E2F2F-7A27-5DFA-6985-CBBDCA633AD9}"/>
              </a:ext>
            </a:extLst>
          </p:cNvPr>
          <p:cNvPicPr>
            <a:picLocks noChangeAspect="1"/>
          </p:cNvPicPr>
          <p:nvPr/>
        </p:nvPicPr>
        <p:blipFill>
          <a:blip r:embed="rId3"/>
          <a:stretch>
            <a:fillRect/>
          </a:stretch>
        </p:blipFill>
        <p:spPr>
          <a:xfrm>
            <a:off x="2407919" y="2059733"/>
            <a:ext cx="7593965" cy="4469971"/>
          </a:xfrm>
          <a:prstGeom prst="rect">
            <a:avLst/>
          </a:prstGeom>
        </p:spPr>
      </p:pic>
    </p:spTree>
    <p:extLst>
      <p:ext uri="{BB962C8B-B14F-4D97-AF65-F5344CB8AC3E}">
        <p14:creationId xmlns:p14="http://schemas.microsoft.com/office/powerpoint/2010/main" val="128968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Nêu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chính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dâu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thân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mẹ</a:t>
            </a:r>
            <a:r>
              <a:rPr lang="en-US" sz="4000" dirty="0">
                <a:solidFill>
                  <a:prstClr val="black"/>
                </a:solidFill>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900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8215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dirty="0" err="1">
                <a:solidFill>
                  <a:prstClr val="black"/>
                </a:solidFill>
                <a:latin typeface="Cambria" panose="02040503050406030204" pitchFamily="18" charset="0"/>
                <a:ea typeface="Cambria" panose="02040503050406030204" pitchFamily="18" charset="0"/>
              </a:rPr>
              <a:t>Trình</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sự</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phát</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của</a:t>
            </a:r>
            <a:r>
              <a:rPr lang="en-US" sz="4800" dirty="0">
                <a:solidFill>
                  <a:prstClr val="black"/>
                </a:solidFill>
                <a:latin typeface="Cambria" panose="02040503050406030204" pitchFamily="18" charset="0"/>
                <a:ea typeface="Cambria" panose="02040503050406030204" pitchFamily="18" charset="0"/>
              </a:rPr>
              <a:t> </a:t>
            </a:r>
          </a:p>
          <a:p>
            <a:pPr lvl="0" algn="ctr"/>
            <a:r>
              <a:rPr lang="en-US" sz="4800" dirty="0" err="1">
                <a:solidFill>
                  <a:prstClr val="black"/>
                </a:solidFill>
                <a:latin typeface="Cambria" panose="02040503050406030204" pitchFamily="18" charset="0"/>
                <a:ea typeface="Cambria" panose="02040503050406030204" pitchFamily="18" charset="0"/>
              </a:rPr>
              <a:t>cây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dâu</a:t>
            </a:r>
            <a:r>
              <a:rPr lang="en-US" sz="4800" dirty="0">
                <a:solidFill>
                  <a:prstClr val="black"/>
                </a:solidFill>
                <a:latin typeface="Cambria" panose="02040503050406030204" pitchFamily="18" charset="0"/>
                <a:ea typeface="Cambria" panose="02040503050406030204" pitchFamily="18" charset="0"/>
              </a:rPr>
              <a:t> con?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rPr>
              <a:t>Từ thân cây mẹ chồi, rễ mới mọc ra; cây con phát triển ra nhiều lá, rễ mới; cây ra hoa, tạo quả</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3">
            <a:extLst>
              <a:ext uri="{FF2B5EF4-FFF2-40B4-BE49-F238E27FC236}">
                <a16:creationId xmlns:a16="http://schemas.microsoft.com/office/drawing/2014/main" id="{AC8AFB84-9645-615A-A4CD-5F88AE49909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58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640080" y="120300"/>
            <a:ext cx="11064240" cy="707886"/>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Vẽ sơ đồ các giai đoạn phát triển chính của cây</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1C27CAC3-C69C-DCCB-D5EE-4FEB9A82E6D3}"/>
              </a:ext>
            </a:extLst>
          </p:cNvPr>
          <p:cNvSpPr/>
          <p:nvPr/>
        </p:nvSpPr>
        <p:spPr>
          <a:xfrm>
            <a:off x="731520" y="207264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err="1">
                <a:solidFill>
                  <a:srgbClr val="FF0000"/>
                </a:solidFill>
                <a:latin typeface="Cambria" panose="02040503050406030204" pitchFamily="18" charset="0"/>
                <a:ea typeface="Cambria" panose="02040503050406030204" pitchFamily="18" charset="0"/>
              </a:rPr>
              <a:t>Nảy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mầm</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EDA46818-6C02-87D9-CAED-3E5163EC49B4}"/>
              </a:ext>
            </a:extLst>
          </p:cNvPr>
          <p:cNvCxnSpPr/>
          <p:nvPr/>
        </p:nvCxnSpPr>
        <p:spPr>
          <a:xfrm>
            <a:off x="3342640" y="262128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400CD901-9169-B88A-6BEE-5AF8A3C306DC}"/>
              </a:ext>
            </a:extLst>
          </p:cNvPr>
          <p:cNvSpPr/>
          <p:nvPr/>
        </p:nvSpPr>
        <p:spPr>
          <a:xfrm>
            <a:off x="4734560" y="208280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rgbClr val="FF0000"/>
                </a:solidFill>
                <a:latin typeface="Cambria" panose="02040503050406030204" pitchFamily="18" charset="0"/>
                <a:ea typeface="Cambria" panose="02040503050406030204" pitchFamily="18" charset="0"/>
              </a:rPr>
              <a:t>Cây</a:t>
            </a:r>
            <a:r>
              <a:rPr lang="en-US" sz="4000" b="1" dirty="0">
                <a:solidFill>
                  <a:srgbClr val="FF0000"/>
                </a:solidFill>
                <a:latin typeface="Cambria" panose="02040503050406030204" pitchFamily="18" charset="0"/>
                <a:ea typeface="Cambria" panose="02040503050406030204" pitchFamily="18" charset="0"/>
              </a:rPr>
              <a:t> con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EB5571D6-BEE8-0253-89D2-96C784391958}"/>
              </a:ext>
            </a:extLst>
          </p:cNvPr>
          <p:cNvCxnSpPr/>
          <p:nvPr/>
        </p:nvCxnSpPr>
        <p:spPr>
          <a:xfrm>
            <a:off x="7305040" y="258064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E741D3A-617C-FD68-BC94-E760A8FD8122}"/>
              </a:ext>
            </a:extLst>
          </p:cNvPr>
          <p:cNvSpPr/>
          <p:nvPr/>
        </p:nvSpPr>
        <p:spPr>
          <a:xfrm>
            <a:off x="8696960" y="2042160"/>
            <a:ext cx="291592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Cây trưởng thành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291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6BB718B7-FF5B-4870-DE91-E29444AECC7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49634" y="2550160"/>
            <a:ext cx="4093958" cy="4382794"/>
          </a:xfrm>
          <a:prstGeom prst="rect">
            <a:avLst/>
          </a:prstGeom>
        </p:spPr>
      </p:pic>
      <p:pic>
        <p:nvPicPr>
          <p:cNvPr id="7" name="Picture 6">
            <a:extLst>
              <a:ext uri="{FF2B5EF4-FFF2-40B4-BE49-F238E27FC236}">
                <a16:creationId xmlns:a16="http://schemas.microsoft.com/office/drawing/2014/main" id="{D10FDCD4-1CE6-459A-3C54-5D0AB1A521B8}"/>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Lst>
          </a:blip>
          <a:stretch>
            <a:fillRect/>
          </a:stretch>
        </p:blipFill>
        <p:spPr>
          <a:xfrm>
            <a:off x="2194560" y="1584960"/>
            <a:ext cx="10804972" cy="5590821"/>
          </a:xfrm>
          <a:prstGeom prst="rect">
            <a:avLst/>
          </a:prstGeom>
        </p:spPr>
      </p:pic>
      <p:sp>
        <p:nvSpPr>
          <p:cNvPr id="8" name="TextBox 7">
            <a:extLst>
              <a:ext uri="{FF2B5EF4-FFF2-40B4-BE49-F238E27FC236}">
                <a16:creationId xmlns:a16="http://schemas.microsoft.com/office/drawing/2014/main" id="{707D00EF-A6CC-D8EC-8DEA-076431C11372}"/>
              </a:ext>
            </a:extLst>
          </p:cNvPr>
          <p:cNvSpPr txBox="1"/>
          <p:nvPr/>
        </p:nvSpPr>
        <p:spPr>
          <a:xfrm>
            <a:off x="4318001" y="2626361"/>
            <a:ext cx="6757263" cy="156966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rPr>
              <a:t>Em </a:t>
            </a:r>
            <a:r>
              <a:rPr kumimoji="0" lang="en-US" sz="4800" b="1" i="0" u="none" strike="noStrike" kern="1200" cap="none" spc="0" normalizeH="0" baseline="0" noProof="0" dirty="0" err="1">
                <a:ln>
                  <a:solidFill>
                    <a:srgbClr val="FF0000"/>
                  </a:solidFill>
                </a:ln>
                <a:solidFill>
                  <a:srgbClr val="FF0000"/>
                </a:solidFill>
                <a:effectLst/>
                <a:uLnTx/>
                <a:uFillTx/>
                <a:latin typeface="Cambria" panose="02040503050406030204" pitchFamily="18" charset="0"/>
                <a:ea typeface="Cambria" panose="02040503050406030204" pitchFamily="18" charset="0"/>
              </a:rPr>
              <a:t>hã</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y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kể</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loại</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cây</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mọc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lên</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từ</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hạt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a:t>
            </a:r>
            <a:endParaRPr kumimoji="0" lang="en-GB" sz="4800" b="0" i="0" u="none" strike="noStrike" kern="1200" cap="none" spc="0" normalizeH="0" baseline="0" noProof="0" dirty="0">
              <a:ln>
                <a:solidFill>
                  <a:srgbClr val="FF0000"/>
                </a:solid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73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196AEA9-4616-48E9-BDD8-B19A7552121C}"/>
              </a:ext>
            </a:extLst>
          </p:cNvPr>
          <p:cNvGrpSpPr/>
          <p:nvPr/>
        </p:nvGrpSpPr>
        <p:grpSpPr>
          <a:xfrm>
            <a:off x="521109" y="164591"/>
            <a:ext cx="11454581" cy="6693409"/>
            <a:chOff x="521109" y="-611719"/>
            <a:chExt cx="11454581" cy="7469720"/>
          </a:xfrm>
        </p:grpSpPr>
        <p:pic>
          <p:nvPicPr>
            <p:cNvPr id="11" name="Picture 10">
              <a:extLst>
                <a:ext uri="{FF2B5EF4-FFF2-40B4-BE49-F238E27FC236}">
                  <a16:creationId xmlns:a16="http://schemas.microsoft.com/office/drawing/2014/main" id="{E214D32C-409B-4638-BE55-C9D4ABF12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12" name="TextBox 11">
              <a:extLst>
                <a:ext uri="{FF2B5EF4-FFF2-40B4-BE49-F238E27FC236}">
                  <a16:creationId xmlns:a16="http://schemas.microsoft.com/office/drawing/2014/main" id="{DBBC7F59-0564-4D14-8D8B-2FDB1EBF2D3E}"/>
                </a:ext>
              </a:extLst>
            </p:cNvPr>
            <p:cNvSpPr txBox="1"/>
            <p:nvPr/>
          </p:nvSpPr>
          <p:spPr>
            <a:xfrm>
              <a:off x="1989620" y="2168900"/>
              <a:ext cx="8898193" cy="31256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rễ, thân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lá. Các giai đoạn phát triển chính của cây gồm: nảy mầm, cây con, cây trưởng thành.</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7379F0FE-4BC2-46D5-8C6A-EE5105266568}"/>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37F37823-5CA5-41FF-8C18-91884310104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54688" y1="53056" x2="57656" y2="61204"/>
                        <a14:backgroundMark x1="41875" y1="60833" x2="41719" y2="58796"/>
                        <a14:backgroundMark x1="41563" y1="62222" x2="41563" y2="59537"/>
                        <a14:backgroundMark x1="54635" y1="73889" x2="55260" y2="78889"/>
                        <a14:backgroundMark x1="50833" y1="83611" x2="54323" y2="81759"/>
                        <a14:backgroundMark x1="44948" y1="82037" x2="46719" y2="82685"/>
                        <a14:backgroundMark x1="56146" y1="73704" x2="58229" y2="67037"/>
                        <a14:backgroundMark x1="58229" y1="67037" x2="58229" y2="67037"/>
                        <a14:backgroundMark x1="46042" y1="82500" x2="43854" y2="81204"/>
                        <a14:backgroundMark x1="51406" y1="83241" x2="55729" y2="82315"/>
                        <a14:backgroundMark x1="55729" y1="82315" x2="55729" y2="82315"/>
                        <a14:backgroundMark x1="71927" y1="6481" x2="71927" y2="6481"/>
                      </a14:backgroundRemoval>
                    </a14:imgEffect>
                  </a14:imgLayer>
                </a14:imgProps>
              </a:ext>
              <a:ext uri="{28A0092B-C50C-407E-A947-70E740481C1C}">
                <a14:useLocalDpi xmlns:a14="http://schemas.microsoft.com/office/drawing/2010/main" val="0"/>
              </a:ext>
            </a:extLst>
          </a:blip>
          <a:srcRect l="41806" t="32176" r="43056" b="15979"/>
          <a:stretch/>
        </p:blipFill>
        <p:spPr>
          <a:xfrm>
            <a:off x="238698" y="3429000"/>
            <a:ext cx="1862682" cy="3588356"/>
          </a:xfrm>
          <a:prstGeom prst="rect">
            <a:avLst/>
          </a:prstGeom>
        </p:spPr>
      </p:pic>
      <p:pic>
        <p:nvPicPr>
          <p:cNvPr id="13" name="Picture 12">
            <a:extLst>
              <a:ext uri="{FF2B5EF4-FFF2-40B4-BE49-F238E27FC236}">
                <a16:creationId xmlns:a16="http://schemas.microsoft.com/office/drawing/2014/main" id="{9F20BF2B-8B89-4121-A446-46C9F88A12B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0063211" y="4355441"/>
            <a:ext cx="2020530" cy="2979089"/>
          </a:xfrm>
          <a:prstGeom prst="rect">
            <a:avLst/>
          </a:prstGeom>
        </p:spPr>
      </p:pic>
    </p:spTree>
    <p:extLst>
      <p:ext uri="{BB962C8B-B14F-4D97-AF65-F5344CB8AC3E}">
        <p14:creationId xmlns:p14="http://schemas.microsoft.com/office/powerpoint/2010/main" val="2667257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279" y="306832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6765" y="-125845"/>
            <a:ext cx="2763982" cy="2763982"/>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3D20C984-DA2D-2D86-AA11-2BF028AD14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136761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792480" y="120300"/>
            <a:ext cx="1091184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a:t>
            </a:r>
            <a:r>
              <a:rPr lang="en-US" sz="3200" b="1" dirty="0" err="1">
                <a:solidFill>
                  <a:prstClr val="black"/>
                </a:solidFill>
                <a:latin typeface="Cambria" panose="02040503050406030204" pitchFamily="18" charset="0"/>
                <a:ea typeface="Cambria" panose="02040503050406030204" pitchFamily="18" charset="0"/>
              </a:rPr>
              <a:t>Dựa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7,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khoai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mô</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một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điểm</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113A011C-FBD4-1A88-8B45-071B82BCC18E}"/>
              </a:ext>
            </a:extLst>
          </p:cNvPr>
          <p:cNvPicPr>
            <a:picLocks noChangeAspect="1"/>
          </p:cNvPicPr>
          <p:nvPr/>
        </p:nvPicPr>
        <p:blipFill>
          <a:blip r:embed="rId3"/>
          <a:stretch>
            <a:fillRect/>
          </a:stretch>
        </p:blipFill>
        <p:spPr>
          <a:xfrm>
            <a:off x="1739265" y="1855787"/>
            <a:ext cx="8896350" cy="4467225"/>
          </a:xfrm>
          <a:prstGeom prst="rect">
            <a:avLst/>
          </a:prstGeom>
        </p:spPr>
      </p:pic>
    </p:spTree>
    <p:extLst>
      <p:ext uri="{BB962C8B-B14F-4D97-AF65-F5344CB8AC3E}">
        <p14:creationId xmlns:p14="http://schemas.microsoft.com/office/powerpoint/2010/main" val="5669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30441" y="755218"/>
            <a:ext cx="81418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a:solidFill>
                  <a:prstClr val="black"/>
                </a:solidFill>
                <a:latin typeface="Cambria" panose="02040503050406030204" pitchFamily="18" charset="0"/>
                <a:ea typeface="Cambria" panose="02040503050406030204" pitchFamily="18" charset="0"/>
              </a:rPr>
              <a:t>Cây khoai tây mọc lên từ bộ phận nào?</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Cây khoai tây mọc lên từ bộ phận là: củ</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366343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D5CD4B2A-5926-6288-85D9-5D2BF02303EC}"/>
              </a:ext>
            </a:extLst>
          </p:cNvPr>
          <p:cNvSpPr txBox="1"/>
          <p:nvPr/>
        </p:nvSpPr>
        <p:spPr>
          <a:xfrm>
            <a:off x="1560921" y="501218"/>
            <a:ext cx="81418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Mô</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số</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điểm</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2783840" y="2194560"/>
            <a:ext cx="6075680" cy="40030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Một số đặc điểm ở mỗi giai đoạn phát triển của cây: </a:t>
            </a:r>
            <a:r>
              <a:rPr lang="vi-VN" sz="3600" dirty="0">
                <a:solidFill>
                  <a:srgbClr val="FF0000"/>
                </a:solidFill>
                <a:latin typeface="Cambria" panose="02040503050406030204" pitchFamily="18" charset="0"/>
                <a:ea typeface="Cambria" panose="02040503050406030204" pitchFamily="18" charset="0"/>
              </a:rPr>
              <a:t>Từ củ, chồi, rễ mới mọc lên. Cây con phát triển ra nhiều rễ, lá mới. Cây ra hoa, tạo nhiều củ.</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Freeform 2">
            <a:extLst>
              <a:ext uri="{FF2B5EF4-FFF2-40B4-BE49-F238E27FC236}">
                <a16:creationId xmlns:a16="http://schemas.microsoft.com/office/drawing/2014/main" id="{07E8C1CC-179F-98BB-124F-FFD55E9ACA6D}"/>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952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8FF460-A3D8-48F4-83A2-B776184A4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4" name="TextBox 3">
            <a:extLst>
              <a:ext uri="{FF2B5EF4-FFF2-40B4-BE49-F238E27FC236}">
                <a16:creationId xmlns:a16="http://schemas.microsoft.com/office/drawing/2014/main" id="{E6219D0E-B702-4244-B880-DCAD5339D48F}"/>
              </a:ext>
            </a:extLst>
          </p:cNvPr>
          <p:cNvSpPr txBox="1"/>
          <p:nvPr/>
        </p:nvSpPr>
        <p:spPr>
          <a:xfrm>
            <a:off x="2739481" y="2705938"/>
            <a:ext cx="914771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rễ, thân, lá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57EC9F5C-C991-4FC9-95DB-8316EA2F22F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6892064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1C02D2FC-C243-F457-16C0-58EF2EA4A637}"/>
              </a:ext>
            </a:extLst>
          </p:cNvPr>
          <p:cNvPicPr>
            <a:picLocks noChangeAspect="1"/>
          </p:cNvPicPr>
          <p:nvPr/>
        </p:nvPicPr>
        <p:blipFill>
          <a:blip r:embed="rId3"/>
          <a:stretch>
            <a:fillRect/>
          </a:stretch>
        </p:blipFill>
        <p:spPr>
          <a:xfrm>
            <a:off x="714374" y="333375"/>
            <a:ext cx="10599172" cy="5867399"/>
          </a:xfrm>
          <a:prstGeom prst="rect">
            <a:avLst/>
          </a:prstGeom>
        </p:spPr>
      </p:pic>
      <p:sp>
        <p:nvSpPr>
          <p:cNvPr id="7" name="TextBox 6">
            <a:extLst>
              <a:ext uri="{FF2B5EF4-FFF2-40B4-BE49-F238E27FC236}">
                <a16:creationId xmlns:a16="http://schemas.microsoft.com/office/drawing/2014/main" id="{83D7333B-D538-8D74-C0FE-65496F9273C0}"/>
              </a:ext>
            </a:extLst>
          </p:cNvPr>
          <p:cNvSpPr txBox="1"/>
          <p:nvPr/>
        </p:nvSpPr>
        <p:spPr>
          <a:xfrm>
            <a:off x="6819900" y="1038225"/>
            <a:ext cx="99060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thân</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Sử dụng cây mía để trang trí nhà cửa Ý tưởng sáng tạo - Cửa nhôm kính &amp;  Vách kính cường lực giá rẻ">
            <a:extLst>
              <a:ext uri="{FF2B5EF4-FFF2-40B4-BE49-F238E27FC236}">
                <a16:creationId xmlns:a16="http://schemas.microsoft.com/office/drawing/2014/main" id="{C13F6940-885E-C549-1CCA-5F1F63745DF1}"/>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038599" y="2551855"/>
            <a:ext cx="1895475" cy="12533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C76F1AD-C969-BD7C-1C22-1FF27CD980FF}"/>
              </a:ext>
            </a:extLst>
          </p:cNvPr>
          <p:cNvSpPr txBox="1"/>
          <p:nvPr/>
        </p:nvSpPr>
        <p:spPr>
          <a:xfrm>
            <a:off x="3905250" y="4286250"/>
            <a:ext cx="240030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là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loại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sống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hàng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năm</a:t>
            </a:r>
            <a:endParaRPr lang="en-US" sz="2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6C28216-855D-CA76-B422-0C7B9575DD57}"/>
              </a:ext>
            </a:extLst>
          </p:cNvPr>
          <p:cNvSpPr txBox="1"/>
          <p:nvPr/>
        </p:nvSpPr>
        <p:spPr>
          <a:xfrm>
            <a:off x="6162674" y="1524000"/>
            <a:ext cx="15144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mía</a:t>
            </a:r>
            <a:endParaRPr lang="en-US" sz="28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20ED5F79-9382-E4CA-1BC1-8E20DDCDB418}"/>
              </a:ext>
            </a:extLst>
          </p:cNvPr>
          <p:cNvSpPr txBox="1"/>
          <p:nvPr/>
        </p:nvSpPr>
        <p:spPr>
          <a:xfrm>
            <a:off x="3886199" y="5057775"/>
            <a:ext cx="7153276" cy="830997"/>
          </a:xfrm>
          <a:prstGeom prst="rect">
            <a:avLst/>
          </a:prstGeom>
          <a:noFill/>
        </p:spPr>
        <p:txBody>
          <a:bodyPr wrap="square" rtlCol="0">
            <a:spAutoFit/>
          </a:bodyPr>
          <a:lstStyle/>
          <a:p>
            <a:r>
              <a:rPr lang="vi-VN" sz="1600" dirty="0">
                <a:solidFill>
                  <a:srgbClr val="FF0000"/>
                </a:solidFill>
                <a:latin typeface="Cambria" panose="02040503050406030204" pitchFamily="18" charset="0"/>
                <a:ea typeface="Cambria" panose="02040503050406030204" pitchFamily="18" charset="0"/>
              </a:rPr>
              <a:t>Thân cây mía mẹ → Nảy mầm (mầm mọc lên) → Cây con (Từ mầm, cây con phát triển lá, rễ cây bắt đầu phát triển) → Cây trưởng thành (Cây bắt đầu đẻ nhánh, liên tục đến khi được bụi mía).</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64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8316" y="4572727"/>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974620" y="-408845"/>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9007950" y="1557956"/>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165625" y="3657793"/>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a:ea typeface="+mn-ea"/>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35192" y="2112033"/>
            <a:ext cx="2111368" cy="1805584"/>
          </a:xfrm>
          <a:prstGeom prst="rect">
            <a:avLst/>
          </a:prstGeom>
        </p:spPr>
      </p:pic>
      <p:pic>
        <p:nvPicPr>
          <p:cNvPr id="3" name="Picture 2">
            <a:extLst>
              <a:ext uri="{FF2B5EF4-FFF2-40B4-BE49-F238E27FC236}">
                <a16:creationId xmlns:a16="http://schemas.microsoft.com/office/drawing/2014/main" id="{341C44D1-8A0A-DAE5-C6C8-6B488F85B241}"/>
              </a:ext>
            </a:extLst>
          </p:cNvPr>
          <p:cNvPicPr>
            <a:picLocks noChangeAspect="1"/>
          </p:cNvPicPr>
          <p:nvPr/>
        </p:nvPicPr>
        <p:blipFill>
          <a:blip r:embed="rId21"/>
          <a:stretch>
            <a:fillRect/>
          </a:stretch>
        </p:blipFill>
        <p:spPr>
          <a:xfrm>
            <a:off x="1990977" y="2007546"/>
            <a:ext cx="8839966" cy="1603387"/>
          </a:xfrm>
          <a:prstGeom prst="rect">
            <a:avLst/>
          </a:prstGeom>
        </p:spPr>
      </p:pic>
    </p:spTree>
    <p:extLst>
      <p:ext uri="{BB962C8B-B14F-4D97-AF65-F5344CB8AC3E}">
        <p14:creationId xmlns:p14="http://schemas.microsoft.com/office/powerpoint/2010/main" val="3441825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4" name="Picture 3">
            <a:extLst>
              <a:ext uri="{FF2B5EF4-FFF2-40B4-BE49-F238E27FC236}">
                <a16:creationId xmlns:a16="http://schemas.microsoft.com/office/drawing/2014/main" id="{93B95565-1AE8-4493-71A0-B2F4B2E69AD4}"/>
              </a:ext>
            </a:extLst>
          </p:cNvPr>
          <p:cNvPicPr>
            <a:picLocks noChangeAspect="1"/>
          </p:cNvPicPr>
          <p:nvPr/>
        </p:nvPicPr>
        <p:blipFill>
          <a:blip r:embed="rId7"/>
          <a:stretch>
            <a:fillRect/>
          </a:stretch>
        </p:blipFill>
        <p:spPr>
          <a:xfrm>
            <a:off x="7842322" y="4030417"/>
            <a:ext cx="4188315" cy="1255885"/>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CDFD9B-AC73-43B0-9197-12CEB9A45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921" y="3048000"/>
            <a:ext cx="7322730" cy="4065754"/>
          </a:xfrm>
          <a:prstGeom prst="rect">
            <a:avLst/>
          </a:prstGeom>
        </p:spPr>
      </p:pic>
      <p:pic>
        <p:nvPicPr>
          <p:cNvPr id="8" name="Picture 7">
            <a:extLst>
              <a:ext uri="{FF2B5EF4-FFF2-40B4-BE49-F238E27FC236}">
                <a16:creationId xmlns:a16="http://schemas.microsoft.com/office/drawing/2014/main" id="{D7FFFBA5-D755-404E-A807-97267F8E9E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6365" y="-450965"/>
            <a:ext cx="2763982" cy="2763982"/>
          </a:xfrm>
          <a:prstGeom prst="rect">
            <a:avLst/>
          </a:prstGeom>
        </p:spPr>
      </p:pic>
      <p:pic>
        <p:nvPicPr>
          <p:cNvPr id="4" name="Picture 3">
            <a:extLst>
              <a:ext uri="{FF2B5EF4-FFF2-40B4-BE49-F238E27FC236}">
                <a16:creationId xmlns:a16="http://schemas.microsoft.com/office/drawing/2014/main" id="{65DC1010-FB07-7D77-3073-E4099C96B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122" y="927453"/>
            <a:ext cx="10473836" cy="3560373"/>
          </a:xfrm>
          <a:prstGeom prst="rect">
            <a:avLst/>
          </a:prstGeom>
        </p:spPr>
      </p:pic>
    </p:spTree>
    <p:extLst>
      <p:ext uri="{BB962C8B-B14F-4D97-AF65-F5344CB8AC3E}">
        <p14:creationId xmlns:p14="http://schemas.microsoft.com/office/powerpoint/2010/main" val="871383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83" y="-357125"/>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1155112" y="1078923"/>
            <a:ext cx="9615055" cy="2800767"/>
          </a:xfrm>
          <a:prstGeom prst="rect">
            <a:avLst/>
          </a:prstGeom>
          <a:noFill/>
        </p:spPr>
        <p:txBody>
          <a:bodyPr wrap="square" rtlCol="0">
            <a:spAutoFit/>
          </a:bodyPr>
          <a:lstStyle/>
          <a:p>
            <a:pPr lvl="0" algn="ctr">
              <a:defRPr/>
            </a:pPr>
            <a:r>
              <a:rPr lang="en-US" sz="8800" b="1" dirty="0">
                <a:solidFill>
                  <a:srgbClr val="002060"/>
                </a:solidFill>
                <a:latin typeface="Cambria" panose="02040503050406030204" pitchFamily="18" charset="0"/>
                <a:ea typeface="Cambria" panose="02040503050406030204" pitchFamily="18" charset="0"/>
              </a:rPr>
              <a:t>2. </a:t>
            </a:r>
            <a:r>
              <a:rPr lang="en-US" sz="8800" b="1" dirty="0" err="1">
                <a:solidFill>
                  <a:srgbClr val="002060"/>
                </a:solidFill>
                <a:latin typeface="Cambria" panose="02040503050406030204" pitchFamily="18" charset="0"/>
                <a:ea typeface="Cambria" panose="02040503050406030204" pitchFamily="18" charset="0"/>
              </a:rPr>
              <a:t>Cây</a:t>
            </a:r>
            <a:r>
              <a:rPr lang="en-US" sz="8800" b="1" dirty="0">
                <a:solidFill>
                  <a:srgbClr val="002060"/>
                </a:solidFill>
                <a:latin typeface="Cambria" panose="02040503050406030204" pitchFamily="18" charset="0"/>
                <a:ea typeface="Cambria" panose="02040503050406030204" pitchFamily="18" charset="0"/>
              </a:rPr>
              <a:t> con </a:t>
            </a:r>
            <a:r>
              <a:rPr lang="en-US" sz="8800" b="1" dirty="0" err="1">
                <a:solidFill>
                  <a:srgbClr val="002060"/>
                </a:solidFill>
                <a:latin typeface="Cambria" panose="02040503050406030204" pitchFamily="18" charset="0"/>
                <a:ea typeface="Cambria" panose="02040503050406030204" pitchFamily="18" charset="0"/>
              </a:rPr>
              <a:t>mọc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lên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từ</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rễ</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thân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lá</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77621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B9E63303-39A0-9D93-37AE-545C0B27DC29}"/>
              </a:ext>
            </a:extLst>
          </p:cNvPr>
          <p:cNvSpPr txBox="1"/>
          <p:nvPr/>
        </p:nvSpPr>
        <p:spPr>
          <a:xfrm>
            <a:off x="955040" y="120300"/>
            <a:ext cx="10749280" cy="107721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4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mẹ</a:t>
            </a:r>
            <a:r>
              <a:rPr lang="en-US" sz="3200" b="1"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93C740B-5D5C-6757-4A4B-A921EF65618E}"/>
              </a:ext>
            </a:extLst>
          </p:cNvPr>
          <p:cNvPicPr>
            <a:picLocks noChangeAspect="1"/>
          </p:cNvPicPr>
          <p:nvPr/>
        </p:nvPicPr>
        <p:blipFill>
          <a:blip r:embed="rId3"/>
          <a:stretch>
            <a:fillRect/>
          </a:stretch>
        </p:blipFill>
        <p:spPr>
          <a:xfrm>
            <a:off x="2834640" y="1422066"/>
            <a:ext cx="6750367" cy="5037471"/>
          </a:xfrm>
          <a:prstGeom prst="rect">
            <a:avLst/>
          </a:prstGeom>
        </p:spPr>
      </p:pic>
    </p:spTree>
    <p:extLst>
      <p:ext uri="{BB962C8B-B14F-4D97-AF65-F5344CB8AC3E}">
        <p14:creationId xmlns:p14="http://schemas.microsoft.com/office/powerpoint/2010/main" val="297002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7D6103A-BC54-9844-2BDE-EBF1683A9D84}"/>
              </a:ext>
            </a:extLst>
          </p:cNvPr>
          <p:cNvPicPr>
            <a:picLocks noChangeAspect="1"/>
          </p:cNvPicPr>
          <p:nvPr/>
        </p:nvPicPr>
        <p:blipFill>
          <a:blip r:embed="rId3"/>
          <a:stretch>
            <a:fillRect/>
          </a:stretch>
        </p:blipFill>
        <p:spPr>
          <a:xfrm>
            <a:off x="1045844" y="1767839"/>
            <a:ext cx="3658235" cy="3865305"/>
          </a:xfrm>
          <a:prstGeom prst="rect">
            <a:avLst/>
          </a:prstGeom>
        </p:spPr>
      </p:pic>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190123" cy="2123658"/>
            </a:xfrm>
            <a:prstGeom prst="rect">
              <a:avLst/>
            </a:prstGeom>
          </p:spPr>
          <p:txBody>
            <a:bodyPr wrap="square">
              <a:spAutoFit/>
            </a:bodyPr>
            <a:lstStyle/>
            <a:p>
              <a:pPr lvl="0" algn="just"/>
              <a:r>
                <a:rPr lang="vi-VN" sz="4400" dirty="0">
                  <a:solidFill>
                    <a:srgbClr val="FF0000"/>
                  </a:solidFill>
                  <a:latin typeface="Cambria" panose="02040503050406030204" pitchFamily="18" charset="0"/>
                  <a:ea typeface="Cambria" panose="02040503050406030204" pitchFamily="18" charset="0"/>
                </a:rPr>
                <a:t>Cây khoai lang mọc lên từ rễ củ của cây mẹ</a:t>
              </a:r>
              <a:endParaRPr lang="en-GB" sz="4400" dirty="0">
                <a:solidFill>
                  <a:srgbClr val="0070C0"/>
                </a:solidFill>
                <a:latin typeface="Cambria" panose="02040503050406030204" pitchFamily="18" charset="0"/>
                <a:ea typeface="Cambria" panose="02040503050406030204" pitchFamily="18" charset="0"/>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4"/>
            <a:srcRect/>
            <a:stretch>
              <a:fillRect/>
            </a:stretch>
          </p:blipFill>
          <p:spPr>
            <a:xfrm>
              <a:off x="3578873" y="2382838"/>
              <a:ext cx="1294996" cy="743389"/>
            </a:xfrm>
            <a:prstGeom prst="rect">
              <a:avLst/>
            </a:prstGeom>
          </p:spPr>
        </p:pic>
      </p:grpSp>
    </p:spTree>
    <p:extLst>
      <p:ext uri="{BB962C8B-B14F-4D97-AF65-F5344CB8AC3E}">
        <p14:creationId xmlns:p14="http://schemas.microsoft.com/office/powerpoint/2010/main" val="200297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038621"/>
            <a:chOff x="3578873" y="2382838"/>
            <a:chExt cx="11280127" cy="2038621"/>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1937021"/>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814518" y="2761298"/>
              <a:ext cx="962535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lá bỏng mọc lên từ lá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AD7D93AA-74A0-9739-F7C1-9290BFBB5770}"/>
              </a:ext>
            </a:extLst>
          </p:cNvPr>
          <p:cNvPicPr>
            <a:picLocks noChangeAspect="1"/>
          </p:cNvPicPr>
          <p:nvPr/>
        </p:nvPicPr>
        <p:blipFill>
          <a:blip r:embed="rId4"/>
          <a:stretch>
            <a:fillRect/>
          </a:stretch>
        </p:blipFill>
        <p:spPr>
          <a:xfrm>
            <a:off x="521652" y="1537652"/>
            <a:ext cx="4334999" cy="3674428"/>
          </a:xfrm>
          <a:prstGeom prst="rect">
            <a:avLst/>
          </a:prstGeom>
        </p:spPr>
      </p:pic>
    </p:spTree>
    <p:extLst>
      <p:ext uri="{BB962C8B-B14F-4D97-AF65-F5344CB8AC3E}">
        <p14:creationId xmlns:p14="http://schemas.microsoft.com/office/powerpoint/2010/main" val="265923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7732A5A1-DB68-3261-998D-11D01515620C}"/>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D2DAB4BF-DB48-C123-38B2-426785AEE856}"/>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45CE5CA4-C87F-6A75-48FA-D03590220974}"/>
                </a:ext>
              </a:extLst>
            </p:cNvPr>
            <p:cNvSpPr/>
            <p:nvPr/>
          </p:nvSpPr>
          <p:spPr>
            <a:xfrm>
              <a:off x="4953000" y="2446338"/>
              <a:ext cx="9427522"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lan bạch chỉ mọc lên từ cành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25">
              <a:extLst>
                <a:ext uri="{FF2B5EF4-FFF2-40B4-BE49-F238E27FC236}">
                  <a16:creationId xmlns:a16="http://schemas.microsoft.com/office/drawing/2014/main" id="{B3C83DD1-D774-2128-AB79-22008C9E7F41}"/>
                </a:ext>
              </a:extLst>
            </p:cNvPr>
            <p:cNvPicPr>
              <a:picLocks noChangeAspect="1"/>
            </p:cNvPicPr>
            <p:nvPr/>
          </p:nvPicPr>
          <p:blipFill>
            <a:blip r:embed="rId3"/>
            <a:srcRect/>
            <a:stretch>
              <a:fillRect/>
            </a:stretch>
          </p:blipFill>
          <p:spPr>
            <a:xfrm>
              <a:off x="3578873" y="2382838"/>
              <a:ext cx="1294996" cy="743389"/>
            </a:xfrm>
            <a:prstGeom prst="rect">
              <a:avLst/>
            </a:prstGeom>
          </p:spPr>
        </p:pic>
      </p:grpSp>
      <p:pic>
        <p:nvPicPr>
          <p:cNvPr id="3" name="Picture 2">
            <a:extLst>
              <a:ext uri="{FF2B5EF4-FFF2-40B4-BE49-F238E27FC236}">
                <a16:creationId xmlns:a16="http://schemas.microsoft.com/office/drawing/2014/main" id="{025E21D9-B301-1616-8019-D4B5C5F7D1A4}"/>
              </a:ext>
            </a:extLst>
          </p:cNvPr>
          <p:cNvPicPr>
            <a:picLocks noChangeAspect="1"/>
          </p:cNvPicPr>
          <p:nvPr/>
        </p:nvPicPr>
        <p:blipFill>
          <a:blip r:embed="rId4"/>
          <a:stretch>
            <a:fillRect/>
          </a:stretch>
        </p:blipFill>
        <p:spPr>
          <a:xfrm>
            <a:off x="571817" y="717550"/>
            <a:ext cx="4523729" cy="5195570"/>
          </a:xfrm>
          <a:prstGeom prst="rect">
            <a:avLst/>
          </a:prstGeom>
        </p:spPr>
      </p:pic>
    </p:spTree>
    <p:extLst>
      <p:ext uri="{BB962C8B-B14F-4D97-AF65-F5344CB8AC3E}">
        <p14:creationId xmlns:p14="http://schemas.microsoft.com/office/powerpoint/2010/main" val="230053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520</Words>
  <Application>Microsoft Office PowerPoint</Application>
  <PresentationFormat>Widescreen</PresentationFormat>
  <Paragraphs>37</Paragraphs>
  <Slides>27</Slides>
  <Notes>2</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Arial</vt:lpstr>
      <vt:lpstr>Calibri</vt:lpstr>
      <vt:lpstr>Calibri Light</vt:lpstr>
      <vt:lpstr>Cambria</vt:lpstr>
      <vt:lpstr>Cordia New</vt:lpstr>
      <vt:lpstr>等线</vt:lpstr>
      <vt:lpstr>Default Design</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TT</cp:lastModifiedBy>
  <cp:revision>51</cp:revision>
  <dcterms:created xsi:type="dcterms:W3CDTF">2024-10-08T15:41:43Z</dcterms:created>
  <dcterms:modified xsi:type="dcterms:W3CDTF">2024-10-12T09:31:39Z</dcterms:modified>
</cp:coreProperties>
</file>