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68" r:id="rId7"/>
    <p:sldMasterId id="2147483780" r:id="rId8"/>
  </p:sldMasterIdLst>
  <p:notesMasterIdLst>
    <p:notesMasterId r:id="rId18"/>
  </p:notesMasterIdLst>
  <p:sldIdLst>
    <p:sldId id="4412" r:id="rId9"/>
    <p:sldId id="288" r:id="rId10"/>
    <p:sldId id="271" r:id="rId11"/>
    <p:sldId id="273" r:id="rId12"/>
    <p:sldId id="4420" r:id="rId13"/>
    <p:sldId id="277" r:id="rId14"/>
    <p:sldId id="290" r:id="rId15"/>
    <p:sldId id="4418" r:id="rId16"/>
    <p:sldId id="44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62" autoAdjust="0"/>
  </p:normalViewPr>
  <p:slideViewPr>
    <p:cSldViewPr snapToGrid="0">
      <p:cViewPr varScale="1">
        <p:scale>
          <a:sx n="68" d="100"/>
          <a:sy n="68" d="100"/>
        </p:scale>
        <p:origin x="61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AA34C-D92F-44EA-8022-68EB5FE70A46}" type="slidenum">
              <a:rPr lang="en-US" smtClean="0"/>
              <a:t>3</a:t>
            </a:fld>
            <a:endParaRPr lang="en-US"/>
          </a:p>
        </p:txBody>
      </p:sp>
    </p:spTree>
    <p:extLst>
      <p:ext uri="{BB962C8B-B14F-4D97-AF65-F5344CB8AC3E}">
        <p14:creationId xmlns:p14="http://schemas.microsoft.com/office/powerpoint/2010/main" val="263400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4/29/2026</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4/29/2026</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67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528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73648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3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198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503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25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69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30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54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4/29/2026</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4/29/2026</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788131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image" Target="../media/image21.svg"/><Relationship Id="rId5" Type="http://schemas.openxmlformats.org/officeDocument/2006/relationships/image" Target="../media/image13.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image" Target="../media/image16.png"/><Relationship Id="rId5" Type="http://schemas.openxmlformats.org/officeDocument/2006/relationships/image" Target="../media/image21.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2CF8A-C65E-9000-8F6B-4BDC0EE6F303}"/>
              </a:ext>
            </a:extLst>
          </p:cNvPr>
          <p:cNvPicPr>
            <a:picLocks noChangeAspect="1"/>
          </p:cNvPicPr>
          <p:nvPr/>
        </p:nvPicPr>
        <p:blipFill>
          <a:blip r:embed="rId2"/>
          <a:stretch>
            <a:fillRect/>
          </a:stretch>
        </p:blipFill>
        <p:spPr>
          <a:xfrm>
            <a:off x="0" y="0"/>
            <a:ext cx="12178384" cy="6858000"/>
          </a:xfrm>
          <a:prstGeom prst="rect">
            <a:avLst/>
          </a:prstGeom>
        </p:spPr>
      </p:pic>
      <p:pic>
        <p:nvPicPr>
          <p:cNvPr id="6" name="Picture 5">
            <a:extLst>
              <a:ext uri="{FF2B5EF4-FFF2-40B4-BE49-F238E27FC236}">
                <a16:creationId xmlns:a16="http://schemas.microsoft.com/office/drawing/2014/main" id="{B019FF1B-F492-730A-5435-77C9279FA5ED}"/>
              </a:ext>
            </a:extLst>
          </p:cNvPr>
          <p:cNvPicPr>
            <a:picLocks noChangeAspect="1"/>
          </p:cNvPicPr>
          <p:nvPr/>
        </p:nvPicPr>
        <p:blipFill>
          <a:blip r:embed="rId3"/>
          <a:stretch>
            <a:fillRect/>
          </a:stretch>
        </p:blipFill>
        <p:spPr>
          <a:xfrm>
            <a:off x="-163925" y="-109410"/>
            <a:ext cx="2665760" cy="1769768"/>
          </a:xfrm>
          <a:prstGeom prst="rect">
            <a:avLst/>
          </a:prstGeom>
        </p:spPr>
      </p:pic>
      <p:pic>
        <p:nvPicPr>
          <p:cNvPr id="9" name="Picture 8">
            <a:extLst>
              <a:ext uri="{FF2B5EF4-FFF2-40B4-BE49-F238E27FC236}">
                <a16:creationId xmlns:a16="http://schemas.microsoft.com/office/drawing/2014/main" id="{71A8D3F0-D9BF-52B9-293E-C16EE9D81666}"/>
              </a:ext>
            </a:extLst>
          </p:cNvPr>
          <p:cNvPicPr>
            <a:picLocks noChangeAspect="1"/>
          </p:cNvPicPr>
          <p:nvPr/>
        </p:nvPicPr>
        <p:blipFill>
          <a:blip r:embed="rId4"/>
          <a:stretch>
            <a:fillRect/>
          </a:stretch>
        </p:blipFill>
        <p:spPr>
          <a:xfrm>
            <a:off x="744740" y="1423766"/>
            <a:ext cx="9571550" cy="3023878"/>
          </a:xfrm>
          <a:prstGeom prst="rect">
            <a:avLst/>
          </a:prstGeom>
        </p:spPr>
      </p:pic>
    </p:spTree>
    <p:extLst>
      <p:ext uri="{BB962C8B-B14F-4D97-AF65-F5344CB8AC3E}">
        <p14:creationId xmlns:p14="http://schemas.microsoft.com/office/powerpoint/2010/main" val="33078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a:extLst>
                  <a:ext uri="{96DAC541-7B7A-43D3-8B79-37D633B846F1}">
                    <asvg:svgBlip xmlns:asvg="http://schemas.microsoft.com/office/drawing/2016/SVG/main" r:embed="rId5"/>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52811" y="2379710"/>
              <a:ext cx="14441546" cy="5170647"/>
            </a:xfrm>
            <a:prstGeom prst="rect">
              <a:avLst/>
            </a:prstGeom>
          </p:spPr>
          <p:txBody>
            <a:bodyPr wrap="square" lIns="0" tIns="0" rIns="0" bIns="0" rtlCol="0" anchor="t">
              <a:spAutoFit/>
            </a:bodyPr>
            <a:lstStyle/>
            <a:p>
              <a:pPr algn="just"/>
              <a:r>
                <a:rPr lang="vi-VN" sz="2800" b="1" dirty="0">
                  <a:solidFill>
                    <a:srgbClr val="FF0000"/>
                  </a:solidFill>
                  <a:latin typeface="Cambria" panose="02040503050406030204" pitchFamily="18" charset="0"/>
                  <a:ea typeface="Cambria" panose="02040503050406030204" pitchFamily="18" charset="0"/>
                </a:rPr>
                <a:t>Lí do khiến ông Uyn-tơn từ nước Anh bay sang Tiệp Khắc: </a:t>
              </a:r>
              <a:r>
                <a:rPr lang="vi-VN" sz="2800" dirty="0">
                  <a:solidFill>
                    <a:srgbClr val="FF0000"/>
                  </a:solidFill>
                  <a:latin typeface="Cambria" panose="02040503050406030204" pitchFamily="18" charset="0"/>
                  <a:ea typeface="Cambria" panose="02040503050406030204" pitchFamily="18" charset="0"/>
                </a:rPr>
                <a:t>Một người bạn nhờ ông tìm cách đưa những đứa trẻ Do Thái từ Pra–ha sang Anh. Vì chiến tranh chắc chắn sẽ nổ ra, cơ hội cho những người Do Thái trốn thoát khỏi thành phố hầu như không có, đặc biệt là với trẻ em.</a:t>
              </a:r>
              <a:endParaRPr lang="en-US" sz="2800" dirty="0">
                <a:solidFill>
                  <a:srgbClr val="FF0000"/>
                </a:solidFill>
                <a:latin typeface="Cambria" panose="02040503050406030204" pitchFamily="18" charset="0"/>
                <a:ea typeface="Cambria" panose="02040503050406030204" pitchFamily="18" charset="0"/>
              </a:endParaRP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354911" y="1328745"/>
              <a:ext cx="15559100" cy="3323985"/>
            </a:xfrm>
            <a:prstGeom prst="rect">
              <a:avLst/>
            </a:prstGeom>
          </p:spPr>
          <p:txBody>
            <a:bodyPr wrap="square" lIns="0" tIns="0" rIns="0" bIns="0" rtlCol="0" anchor="t">
              <a:spAutoFit/>
            </a:bodyPr>
            <a:lstStyle/>
            <a:p>
              <a:pPr algn="ctr" defTabSz="609630"/>
              <a:r>
                <a:rPr lang="vi-VN" sz="3600" dirty="0">
                  <a:solidFill>
                    <a:srgbClr val="000000"/>
                  </a:solidFill>
                  <a:latin typeface="Cambria Bold"/>
                </a:rPr>
                <a:t>Lí do nào khiến ông Uyn-tơn bay sang Tiệp Khắc vào một ngày của tháng 12 năm 1938?</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7" name="Picture 8" descr="Seed  premium icon">
            <a:hlinkClick r:id="" action="ppaction://noaction"/>
            <a:extLst>
              <a:ext uri="{FF2B5EF4-FFF2-40B4-BE49-F238E27FC236}">
                <a16:creationId xmlns:a16="http://schemas.microsoft.com/office/drawing/2014/main" id="{520C9AE2-C173-E84C-ECB3-88C3E79559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Ông Uyn-tơn đã làm những gì để giải cứu những đứa trẻ Do Thái sang Anh? Việc làm đó có ý nghĩa như thế nào?</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5" name="Picture 8" descr="Seed  premium icon">
            <a:hlinkClick r:id="" action="ppaction://noaction"/>
            <a:extLst>
              <a:ext uri="{FF2B5EF4-FFF2-40B4-BE49-F238E27FC236}">
                <a16:creationId xmlns:a16="http://schemas.microsoft.com/office/drawing/2014/main" id="{88BF749B-3049-E433-087A-5C9DCEA20A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1A22A01-B24D-4EF2-36E7-851A995E768D}"/>
              </a:ext>
            </a:extLst>
          </p:cNvPr>
          <p:cNvPicPr>
            <a:picLocks noChangeAspect="1"/>
          </p:cNvPicPr>
          <p:nvPr/>
        </p:nvPicPr>
        <p:blipFill>
          <a:blip r:embed="rId8"/>
          <a:stretch>
            <a:fillRect/>
          </a:stretch>
        </p:blipFill>
        <p:spPr>
          <a:xfrm>
            <a:off x="1443790" y="2581775"/>
            <a:ext cx="8854566" cy="367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86524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49705" y="2060370"/>
            <a:ext cx="9685421" cy="4520904"/>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5"/>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128254" y="4487234"/>
              <a:ext cx="11651412" cy="3922346"/>
            </a:xfrm>
            <a:prstGeom prst="rect">
              <a:avLst/>
            </a:prstGeom>
          </p:spPr>
          <p:txBody>
            <a:bodyPr wrap="square" lIns="0" tIns="0" rIns="0" bIns="0" rtlCol="0" anchor="t">
              <a:spAutoFit/>
            </a:bodyPr>
            <a:lstStyle/>
            <a:p>
              <a:pPr algn="ctr" defTabSz="609630"/>
              <a:r>
                <a:rPr lang="vi-VN" sz="3600" dirty="0">
                  <a:solidFill>
                    <a:srgbClr val="FF0000"/>
                  </a:solidFill>
                  <a:latin typeface="Cambria" panose="02040503050406030204" pitchFamily="18" charset="0"/>
                  <a:ea typeface="Cambria" panose="02040503050406030204" pitchFamily="18" charset="0"/>
                </a:rPr>
                <a:t>Thể hiện lòng biết ơn vô hạn của họ đối với ông. Họ luôn ghi nhớ trong tim mình một người như cha mẹ họ đã dang rộng vòng tay che chở họ khi cuộc sống của họ bị đe doạ. Thể hiện </a:t>
              </a:r>
              <a:r>
                <a:rPr lang="en-US" sz="3600" dirty="0">
                  <a:solidFill>
                    <a:srgbClr val="FF0000"/>
                  </a:solidFill>
                  <a:latin typeface="Cambria" panose="02040503050406030204" pitchFamily="18" charset="0"/>
                  <a:ea typeface="Cambria" panose="02040503050406030204" pitchFamily="18" charset="0"/>
                </a:rPr>
                <a:t>n</a:t>
              </a:r>
              <a:r>
                <a:rPr lang="vi-VN" sz="3600" dirty="0">
                  <a:solidFill>
                    <a:srgbClr val="FF0000"/>
                  </a:solidFill>
                  <a:latin typeface="Cambria" panose="02040503050406030204" pitchFamily="18" charset="0"/>
                  <a:ea typeface="Cambria" panose="02040503050406030204" pitchFamily="18" charset="0"/>
                </a:rPr>
                <a:t>iềm vui, xúc động của ông Uyn – tơn khi  nhìn thấy những đứa trẻ ông cứu năm xưa..</a:t>
              </a:r>
              <a:endParaRPr lang="en-US" sz="3600"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17143" y="21045"/>
            <a:ext cx="11048784" cy="2457230"/>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9012492" cy="1477328"/>
          </a:xfrm>
          <a:prstGeom prst="rect">
            <a:avLst/>
          </a:prstGeom>
        </p:spPr>
        <p:txBody>
          <a:bodyPr wrap="square" lIns="0" tIns="0" rIns="0" bIns="0" rtlCol="0" anchor="t">
            <a:spAutoFit/>
          </a:bodyPr>
          <a:lstStyle/>
          <a:p>
            <a:pPr algn="ctr" defTabSz="609630"/>
            <a:r>
              <a:rPr lang="vi-VN" sz="3200" dirty="0">
                <a:solidFill>
                  <a:srgbClr val="000000"/>
                </a:solidFill>
                <a:latin typeface="Cambria Bold"/>
              </a:rPr>
              <a:t>Những giọt nước mắt trong cuộc gặp gỡ giữa ông Uyn-tơn với “những đứa trẻ năm xưa” được ông cứu sống thể hiện điều gì?</a:t>
            </a:r>
            <a:endParaRPr lang="en-US" sz="3200" dirty="0">
              <a:solidFill>
                <a:srgbClr val="000000"/>
              </a:solidFill>
              <a:latin typeface="Cambria Bold"/>
            </a:endParaRP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1" name="Picture 8" descr="Seed  premium icon">
            <a:hlinkClick r:id="" action="ppaction://noaction"/>
            <a:extLst>
              <a:ext uri="{FF2B5EF4-FFF2-40B4-BE49-F238E27FC236}">
                <a16:creationId xmlns:a16="http://schemas.microsoft.com/office/drawing/2014/main" id="{D49F0C3D-0763-2FA5-483D-99F5ED23CE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615553"/>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Nêu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ý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nghĩa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Bold"/>
                <a:ea typeface="+mn-ea"/>
                <a:cs typeface="+mn-cs"/>
              </a:rPr>
              <a:t>chuyện</a:t>
            </a:r>
            <a:r>
              <a:rPr kumimoji="0" lang="en-US" sz="4000" b="0" i="0" u="none" strike="noStrike" kern="1200" cap="none" spc="0" normalizeH="0" baseline="0" noProof="0" dirty="0">
                <a:ln>
                  <a:noFill/>
                </a:ln>
                <a:solidFill>
                  <a:srgbClr val="000000"/>
                </a:solidFill>
                <a:effectLst/>
                <a:uLnTx/>
                <a:uFillTx/>
                <a:latin typeface="Cambria Bold"/>
                <a:ea typeface="+mn-ea"/>
                <a:cs typeface="+mn-cs"/>
              </a:rPr>
              <a:t>.</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pic>
        <p:nvPicPr>
          <p:cNvPr id="6" name="Picture 8" descr="Seed  premium icon">
            <a:hlinkClick r:id="" action="ppaction://noaction"/>
            <a:extLst>
              <a:ext uri="{FF2B5EF4-FFF2-40B4-BE49-F238E27FC236}">
                <a16:creationId xmlns:a16="http://schemas.microsoft.com/office/drawing/2014/main" id="{B7A9A4DD-7DBE-F713-CA9D-2514467D9A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261" y="5455921"/>
            <a:ext cx="1416098" cy="1416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B605E1-192B-1A4B-FC7F-4EFF0945F9C8}"/>
              </a:ext>
            </a:extLst>
          </p:cNvPr>
          <p:cNvGrpSpPr/>
          <p:nvPr/>
        </p:nvGrpSpPr>
        <p:grpSpPr>
          <a:xfrm>
            <a:off x="589547" y="1735516"/>
            <a:ext cx="9685421" cy="5122483"/>
            <a:chOff x="670136" y="2992973"/>
            <a:chExt cx="12292775" cy="6044593"/>
          </a:xfrm>
        </p:grpSpPr>
        <p:sp>
          <p:nvSpPr>
            <p:cNvPr id="10" name="Freeform 6">
              <a:extLst>
                <a:ext uri="{FF2B5EF4-FFF2-40B4-BE49-F238E27FC236}">
                  <a16:creationId xmlns:a16="http://schemas.microsoft.com/office/drawing/2014/main" id="{BC4C77A6-F0EF-5574-25AB-8DAD724E0C1A}"/>
                </a:ext>
              </a:extLst>
            </p:cNvPr>
            <p:cNvSpPr/>
            <p:nvPr/>
          </p:nvSpPr>
          <p:spPr>
            <a:xfrm>
              <a:off x="670136" y="2992973"/>
              <a:ext cx="12292775" cy="604459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a:extLst>
                  <a:ext uri="{96DAC541-7B7A-43D3-8B79-37D633B846F1}">
                    <asvg:svgBlip xmlns:asvg="http://schemas.microsoft.com/office/drawing/2016/SVG/main" r:embed="rId7"/>
                  </a:ext>
                </a:extLst>
              </a:blip>
              <a:stretch>
                <a:fillRect l="-35" t="-24937" b="-10199"/>
              </a:stretch>
            </a:blipFill>
          </p:spPr>
          <p:txBody>
            <a:bodyPr/>
            <a:lstStyle/>
            <a:p>
              <a:pPr defTabSz="609630"/>
              <a:endParaRPr lang="en-US" sz="1200">
                <a:solidFill>
                  <a:prstClr val="black"/>
                </a:solidFill>
                <a:latin typeface="Calibri"/>
              </a:endParaRPr>
            </a:p>
          </p:txBody>
        </p:sp>
        <p:sp>
          <p:nvSpPr>
            <p:cNvPr id="14" name="TextBox 7">
              <a:extLst>
                <a:ext uri="{FF2B5EF4-FFF2-40B4-BE49-F238E27FC236}">
                  <a16:creationId xmlns:a16="http://schemas.microsoft.com/office/drawing/2014/main" id="{53A33C0F-6D73-229F-60FF-6CEDC9AA508B}"/>
                </a:ext>
              </a:extLst>
            </p:cNvPr>
            <p:cNvSpPr txBox="1"/>
            <p:nvPr/>
          </p:nvSpPr>
          <p:spPr>
            <a:xfrm>
              <a:off x="1128254" y="4487234"/>
              <a:ext cx="11651412" cy="4085776"/>
            </a:xfrm>
            <a:prstGeom prst="rect">
              <a:avLst/>
            </a:prstGeom>
          </p:spPr>
          <p:txBody>
            <a:bodyPr wrap="square" lIns="0" tIns="0" rIns="0" bIns="0" rtlCol="0" anchor="t">
              <a:spAutoFit/>
            </a:bodyPr>
            <a:lstStyle/>
            <a:p>
              <a:pPr algn="just" defTabSz="609630"/>
              <a:r>
                <a:rPr lang="vi-VN" sz="2500" dirty="0">
                  <a:solidFill>
                    <a:srgbClr val="FF0000"/>
                  </a:solidFill>
                  <a:latin typeface="Cambria" panose="02040503050406030204" pitchFamily="18" charset="0"/>
                  <a:ea typeface="Cambria" panose="02040503050406030204" pitchFamily="18" charset="0"/>
                </a:rPr>
                <a:t>+ Được sống là điều quan trọng đối với mỗi con người. Vì thế, nếu thấy bản thân có thể giúp đỡ được người khác thoát khỏi khó khăn, nguy hiểm thì dẫu là việc nhỏ nhất cũng nên làm.</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Không cầu lợi trong việc giúp đỡ người khác. Hãy giúp đỡ những người trong cơn hoạn nạn bằng cả tình yêu thương và đừng đòi hỏi sự giúp đỡ đó phải được báo đáp.</a:t>
              </a:r>
              <a:endParaRPr lang="en-US" sz="2500" dirty="0">
                <a:solidFill>
                  <a:srgbClr val="FF0000"/>
                </a:solidFill>
                <a:latin typeface="Cambria" panose="02040503050406030204" pitchFamily="18" charset="0"/>
                <a:ea typeface="Cambria" panose="02040503050406030204" pitchFamily="18" charset="0"/>
              </a:endParaRPr>
            </a:p>
            <a:p>
              <a:pPr algn="just" defTabSz="609630"/>
              <a:r>
                <a:rPr lang="vi-VN" sz="2500" dirty="0">
                  <a:solidFill>
                    <a:srgbClr val="FF0000"/>
                  </a:solidFill>
                  <a:latin typeface="Cambria" panose="02040503050406030204" pitchFamily="18" charset="0"/>
                  <a:ea typeface="Cambria" panose="02040503050406030204" pitchFamily="18" charset="0"/>
                </a:rPr>
                <a:t>+ Sự chia sẻ, giúp đỡ nhau trong cơn hoạn nạn, khó khăn không chỉ mang lại giá trị tích cực cho người được giúp đỡ mà bản thân người giúp đỡ cũng cảm thấy hạnh phúc hơn.</a:t>
              </a:r>
              <a:endParaRPr lang="en-US" sz="25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25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456</Words>
  <Application>Microsoft Office PowerPoint</Application>
  <PresentationFormat>Widescreen</PresentationFormat>
  <Paragraphs>17</Paragraphs>
  <Slides>9</Slides>
  <Notes>1</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9</vt:i4>
      </vt:variant>
    </vt:vector>
  </HeadingPairs>
  <TitlesOfParts>
    <vt:vector size="25" baseType="lpstr">
      <vt:lpstr>等线</vt:lpstr>
      <vt:lpstr>等线 Light</vt:lpstr>
      <vt:lpstr>Arial</vt:lpstr>
      <vt:lpstr>Calibri</vt:lpstr>
      <vt:lpstr>Calibri Light</vt:lpstr>
      <vt:lpstr>Cambria</vt:lpstr>
      <vt:lpstr>Cambria Bold</vt:lpstr>
      <vt:lpstr>DFPOP1-W9</vt:lpstr>
      <vt:lpstr>Office Theme</vt:lpstr>
      <vt:lpstr>1_Custom Design</vt:lpstr>
      <vt:lpstr>2_Office Theme</vt:lpstr>
      <vt:lpstr>3_Office Theme</vt:lpstr>
      <vt:lpstr>4_Office Theme</vt:lpstr>
      <vt:lpstr>5_Office Theme</vt:lpstr>
      <vt:lpstr>9_Office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Phúc Vũ</cp:lastModifiedBy>
  <cp:revision>66</cp:revision>
  <dcterms:created xsi:type="dcterms:W3CDTF">2024-07-21T01:54:37Z</dcterms:created>
  <dcterms:modified xsi:type="dcterms:W3CDTF">2026-04-29T04:17:21Z</dcterms:modified>
</cp:coreProperties>
</file>