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25"/>
  </p:notesMasterIdLst>
  <p:sldIdLst>
    <p:sldId id="260" r:id="rId3"/>
    <p:sldId id="262" r:id="rId4"/>
    <p:sldId id="265" r:id="rId5"/>
    <p:sldId id="266" r:id="rId6"/>
    <p:sldId id="257" r:id="rId7"/>
    <p:sldId id="269" r:id="rId8"/>
    <p:sldId id="272" r:id="rId9"/>
    <p:sldId id="273" r:id="rId10"/>
    <p:sldId id="270" r:id="rId11"/>
    <p:sldId id="267" r:id="rId12"/>
    <p:sldId id="281" r:id="rId13"/>
    <p:sldId id="280" r:id="rId14"/>
    <p:sldId id="290" r:id="rId15"/>
    <p:sldId id="284" r:id="rId16"/>
    <p:sldId id="283" r:id="rId17"/>
    <p:sldId id="282" r:id="rId18"/>
    <p:sldId id="285" r:id="rId19"/>
    <p:sldId id="289" r:id="rId20"/>
    <p:sldId id="286" r:id="rId21"/>
    <p:sldId id="287" r:id="rId22"/>
    <p:sldId id="258"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25AD6-D216-4E03-80BF-2F77F439DA2D}"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F31A49-797F-468D-A911-5930869BE419}" type="slidenum">
              <a:rPr lang="en-US" smtClean="0"/>
              <a:t>‹#›</a:t>
            </a:fld>
            <a:endParaRPr lang="en-US"/>
          </a:p>
        </p:txBody>
      </p:sp>
    </p:spTree>
    <p:extLst>
      <p:ext uri="{BB962C8B-B14F-4D97-AF65-F5344CB8AC3E}">
        <p14:creationId xmlns:p14="http://schemas.microsoft.com/office/powerpoint/2010/main" val="344454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click vào số để di chuyển tiếp đến mục tiếp theo</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06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7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507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pic>
        <p:nvPicPr>
          <p:cNvPr id="2" name="Đồ họa 7">
            <a:extLst>
              <a:ext uri="{FF2B5EF4-FFF2-40B4-BE49-F238E27FC236}">
                <a16:creationId xmlns:a16="http://schemas.microsoft.com/office/drawing/2014/main" id="{02D7EFBB-CE42-82B2-8555-48FDBF597E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8966" y="0"/>
            <a:ext cx="1363034" cy="1096353"/>
          </a:xfrm>
          <a:prstGeom prst="rect">
            <a:avLst/>
          </a:prstGeom>
        </p:spPr>
      </p:pic>
    </p:spTree>
    <p:extLst>
      <p:ext uri="{BB962C8B-B14F-4D97-AF65-F5344CB8AC3E}">
        <p14:creationId xmlns:p14="http://schemas.microsoft.com/office/powerpoint/2010/main" val="82072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05776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059063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521295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463266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93068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147411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589875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912196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88887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61835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11/29/2025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195838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198074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870978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091271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0298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7274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0071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4415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437714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890179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366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11/29/2025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467520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690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1865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353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11/29/2025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205021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11/29/2025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274675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96773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44947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3854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7138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18" Type="http://schemas.openxmlformats.org/officeDocument/2006/relationships/image" Target="../media/image9.png"/><Relationship Id="rId3" Type="http://schemas.openxmlformats.org/officeDocument/2006/relationships/slideLayout" Target="../slideLayouts/slideLayout23.xml"/><Relationship Id="rId21" Type="http://schemas.openxmlformats.org/officeDocument/2006/relationships/image" Target="../media/image13.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8.png"/><Relationship Id="rId2" Type="http://schemas.openxmlformats.org/officeDocument/2006/relationships/slideLayout" Target="../slideLayouts/slideLayout22.xml"/><Relationship Id="rId16" Type="http://schemas.openxmlformats.org/officeDocument/2006/relationships/image" Target="../media/image7.png"/><Relationship Id="rId20" Type="http://schemas.openxmlformats.org/officeDocument/2006/relationships/image" Target="../media/image12.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1.png"/><Relationship Id="rId10" Type="http://schemas.openxmlformats.org/officeDocument/2006/relationships/slideLayout" Target="../slideLayouts/slideLayout3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stretch>
            <a:fillRect/>
          </a:stretch>
        </p:blipFill>
        <p:spPr>
          <a:xfrm>
            <a:off x="5000" y="-1277"/>
            <a:ext cx="12171691" cy="6843235"/>
          </a:xfrm>
          <a:prstGeom prst="rect">
            <a:avLst/>
          </a:prstGeom>
        </p:spPr>
      </p:pic>
      <p:pic>
        <p:nvPicPr>
          <p:cNvPr id="6" name="Đồ họa 7">
            <a:extLst>
              <a:ext uri="{FF2B5EF4-FFF2-40B4-BE49-F238E27FC236}">
                <a16:creationId xmlns:a16="http://schemas.microsoft.com/office/drawing/2014/main" id="{6C78DDF2-73C0-7BDC-F3E3-D3B9C0E0363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755998" y="76350"/>
            <a:ext cx="1363034" cy="1096353"/>
          </a:xfrm>
          <a:prstGeom prst="rect">
            <a:avLst/>
          </a:prstGeom>
        </p:spPr>
      </p:pic>
    </p:spTree>
    <p:extLst>
      <p:ext uri="{BB962C8B-B14F-4D97-AF65-F5344CB8AC3E}">
        <p14:creationId xmlns:p14="http://schemas.microsoft.com/office/powerpoint/2010/main" val="1158639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8498CEB1-5712-0322-9BA8-DA605D76DE0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4723" b="8888"/>
          <a:stretch/>
        </p:blipFill>
        <p:spPr>
          <a:xfrm>
            <a:off x="0" y="4357687"/>
            <a:ext cx="12192000" cy="2495550"/>
          </a:xfrm>
          <a:prstGeom prst="rect">
            <a:avLst/>
          </a:prstGeom>
        </p:spPr>
      </p:pic>
      <p:grpSp>
        <p:nvGrpSpPr>
          <p:cNvPr id="3" name="组合 29">
            <a:extLst>
              <a:ext uri="{FF2B5EF4-FFF2-40B4-BE49-F238E27FC236}">
                <a16:creationId xmlns:a16="http://schemas.microsoft.com/office/drawing/2014/main" id="{D2D6E236-C3BB-997D-1D5D-0618884D81CB}"/>
              </a:ext>
            </a:extLst>
          </p:cNvPr>
          <p:cNvGrpSpPr/>
          <p:nvPr userDrawn="1"/>
        </p:nvGrpSpPr>
        <p:grpSpPr>
          <a:xfrm>
            <a:off x="0" y="4593061"/>
            <a:ext cx="12192000" cy="1560978"/>
            <a:chOff x="0" y="4593061"/>
            <a:chExt cx="12192000" cy="1560978"/>
          </a:xfrm>
        </p:grpSpPr>
        <p:pic>
          <p:nvPicPr>
            <p:cNvPr id="4" name="图片 23">
              <a:extLst>
                <a:ext uri="{FF2B5EF4-FFF2-40B4-BE49-F238E27FC236}">
                  <a16:creationId xmlns:a16="http://schemas.microsoft.com/office/drawing/2014/main" id="{B53F2A17-EC77-0723-055A-82B81C2390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a:stretch/>
          </p:blipFill>
          <p:spPr>
            <a:xfrm>
              <a:off x="0" y="4612111"/>
              <a:ext cx="7540188" cy="1541928"/>
            </a:xfrm>
            <a:prstGeom prst="rect">
              <a:avLst/>
            </a:prstGeom>
          </p:spPr>
        </p:pic>
        <p:pic>
          <p:nvPicPr>
            <p:cNvPr id="5" name="图片 26">
              <a:extLst>
                <a:ext uri="{FF2B5EF4-FFF2-40B4-BE49-F238E27FC236}">
                  <a16:creationId xmlns:a16="http://schemas.microsoft.com/office/drawing/2014/main" id="{E0E02252-FEA5-49E9-F7BA-6A8306D4A70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r="4500"/>
            <a:stretch/>
          </p:blipFill>
          <p:spPr>
            <a:xfrm>
              <a:off x="4991100" y="4593061"/>
              <a:ext cx="7200900" cy="1541928"/>
            </a:xfrm>
            <a:prstGeom prst="rect">
              <a:avLst/>
            </a:prstGeom>
          </p:spPr>
        </p:pic>
      </p:grpSp>
      <p:grpSp>
        <p:nvGrpSpPr>
          <p:cNvPr id="6" name="组合 30">
            <a:extLst>
              <a:ext uri="{FF2B5EF4-FFF2-40B4-BE49-F238E27FC236}">
                <a16:creationId xmlns:a16="http://schemas.microsoft.com/office/drawing/2014/main" id="{9F9C00F6-6212-0A3C-3BDF-6CDE8FB38BED}"/>
              </a:ext>
            </a:extLst>
          </p:cNvPr>
          <p:cNvGrpSpPr/>
          <p:nvPr userDrawn="1"/>
        </p:nvGrpSpPr>
        <p:grpSpPr>
          <a:xfrm>
            <a:off x="0" y="6101307"/>
            <a:ext cx="12192000" cy="756693"/>
            <a:chOff x="0" y="6101307"/>
            <a:chExt cx="12192000" cy="756693"/>
          </a:xfrm>
        </p:grpSpPr>
        <p:pic>
          <p:nvPicPr>
            <p:cNvPr id="7" name="图片 19">
              <a:extLst>
                <a:ext uri="{FF2B5EF4-FFF2-40B4-BE49-F238E27FC236}">
                  <a16:creationId xmlns:a16="http://schemas.microsoft.com/office/drawing/2014/main" id="{9783B763-FF28-F0C4-FA90-3DC7410039E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7BC4ED0A-656A-87D5-B205-61360AD0D731}"/>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10" name="图片 27">
              <a:extLst>
                <a:ext uri="{FF2B5EF4-FFF2-40B4-BE49-F238E27FC236}">
                  <a16:creationId xmlns:a16="http://schemas.microsoft.com/office/drawing/2014/main" id="{6EEE85CC-D1BC-FB28-EE9F-F81106D501D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1" name="图片 28">
              <a:extLst>
                <a:ext uri="{FF2B5EF4-FFF2-40B4-BE49-F238E27FC236}">
                  <a16:creationId xmlns:a16="http://schemas.microsoft.com/office/drawing/2014/main" id="{D4EBF279-39D0-3224-3D0E-4581572E9B47}"/>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4" name="TextBox 3">
            <a:extLst>
              <a:ext uri="{FF2B5EF4-FFF2-40B4-BE49-F238E27FC236}">
                <a16:creationId xmlns:a16="http://schemas.microsoft.com/office/drawing/2014/main" id="{A04E7072-20A1-B6EC-E39E-3B97399C7149}"/>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5" name="Picture 8">
            <a:extLst>
              <a:ext uri="{FF2B5EF4-FFF2-40B4-BE49-F238E27FC236}">
                <a16:creationId xmlns:a16="http://schemas.microsoft.com/office/drawing/2014/main" id="{FCD22D00-6735-7EA8-E944-410A0751D49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6" name="Picture 9">
            <a:extLst>
              <a:ext uri="{FF2B5EF4-FFF2-40B4-BE49-F238E27FC236}">
                <a16:creationId xmlns:a16="http://schemas.microsoft.com/office/drawing/2014/main" id="{27210D46-5223-F9DB-A643-49840B7FE5A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7" name="Title 1">
            <a:extLst>
              <a:ext uri="{FF2B5EF4-FFF2-40B4-BE49-F238E27FC236}">
                <a16:creationId xmlns:a16="http://schemas.microsoft.com/office/drawing/2014/main" id="{2897C54C-FB71-EDB0-74F0-F77A2B520B52}"/>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endParaRPr>
          </a:p>
        </p:txBody>
      </p:sp>
      <p:pic>
        <p:nvPicPr>
          <p:cNvPr id="18" name="Picture 10">
            <a:extLst>
              <a:ext uri="{FF2B5EF4-FFF2-40B4-BE49-F238E27FC236}">
                <a16:creationId xmlns:a16="http://schemas.microsoft.com/office/drawing/2014/main" id="{12EAED52-9010-D99B-9157-576D6F04F7C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1">
            <a:extLst>
              <a:ext uri="{FF2B5EF4-FFF2-40B4-BE49-F238E27FC236}">
                <a16:creationId xmlns:a16="http://schemas.microsoft.com/office/drawing/2014/main" id="{D7748584-48D5-1961-70A1-644B7B8A8EB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81BB944F-8990-9C2A-FEED-2D96D8CEE3B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16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21" name="Picture 14">
            <a:extLst>
              <a:ext uri="{FF2B5EF4-FFF2-40B4-BE49-F238E27FC236}">
                <a16:creationId xmlns:a16="http://schemas.microsoft.com/office/drawing/2014/main" id="{A9D9047C-FF39-7C87-20CF-5EEED44A5AF3}"/>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22" name="Picture 15">
            <a:extLst>
              <a:ext uri="{FF2B5EF4-FFF2-40B4-BE49-F238E27FC236}">
                <a16:creationId xmlns:a16="http://schemas.microsoft.com/office/drawing/2014/main" id="{61BE8D56-121A-D8ED-59E7-5961161BA61B}"/>
              </a:ext>
            </a:extLst>
          </p:cNvPr>
          <p:cNvPicPr>
            <a:picLocks noChangeAspect="1"/>
          </p:cNvPicPr>
          <p:nvPr userDrawn="1"/>
        </p:nvPicPr>
        <p:blipFill>
          <a:blip r:embed="rId21"/>
          <a:stretch>
            <a:fillRect/>
          </a:stretch>
        </p:blipFill>
        <p:spPr>
          <a:xfrm>
            <a:off x="-8487112" y="-76200"/>
            <a:ext cx="2188654" cy="2658086"/>
          </a:xfrm>
          <a:prstGeom prst="rect">
            <a:avLst/>
          </a:prstGeom>
        </p:spPr>
      </p:pic>
      <p:sp>
        <p:nvSpPr>
          <p:cNvPr id="23" name="Title 1">
            <a:extLst>
              <a:ext uri="{FF2B5EF4-FFF2-40B4-BE49-F238E27FC236}">
                <a16:creationId xmlns:a16="http://schemas.microsoft.com/office/drawing/2014/main" id="{BF4C541F-C3F1-D511-2102-C379C848071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760518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slide" Target="slide15.xml"/><Relationship Id="rId4" Type="http://schemas.openxmlformats.org/officeDocument/2006/relationships/image" Target="../media/image15.sv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svg"/><Relationship Id="rId7"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slide" Target="slide14.xml"/><Relationship Id="rId4" Type="http://schemas.openxmlformats.org/officeDocument/2006/relationships/slide" Target="slide15.xml"/><Relationship Id="rId9"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svg"/><Relationship Id="rId7"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slide" Target="slide16.xml"/><Relationship Id="rId4" Type="http://schemas.openxmlformats.org/officeDocument/2006/relationships/slide" Target="slide15.xml"/><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svg"/><Relationship Id="rId7" Type="http://schemas.openxmlformats.org/officeDocument/2006/relationships/image" Target="../media/image34.svg"/><Relationship Id="rId12"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svg"/><Relationship Id="rId10"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28.sv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2.xml"/><Relationship Id="rId7" Type="http://schemas.openxmlformats.org/officeDocument/2006/relationships/image" Target="../media/image3.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slide" Target="slide5.xml"/><Relationship Id="rId5" Type="http://schemas.openxmlformats.org/officeDocument/2006/relationships/slide" Target="slide3.xml"/><Relationship Id="rId10" Type="http://schemas.openxmlformats.org/officeDocument/2006/relationships/image" Target="../media/image34.svg"/><Relationship Id="rId4" Type="http://schemas.openxmlformats.org/officeDocument/2006/relationships/image" Target="../media/image15.sv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3.svg"/><Relationship Id="rId4" Type="http://schemas.openxmlformats.org/officeDocument/2006/relationships/image" Target="../media/image37.sv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3.svg"/><Relationship Id="rId4" Type="http://schemas.openxmlformats.org/officeDocument/2006/relationships/image" Target="../media/image37.sv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3.svg"/><Relationship Id="rId4" Type="http://schemas.openxmlformats.org/officeDocument/2006/relationships/image" Target="../media/image37.sv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5.xml"/><Relationship Id="rId10" Type="http://schemas.openxmlformats.org/officeDocument/2006/relationships/image" Target="../media/image34.svg"/><Relationship Id="rId4" Type="http://schemas.openxmlformats.org/officeDocument/2006/relationships/image" Target="../media/image15.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9582280" y="4044725"/>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457EDF-AAC6-F2B0-5CF5-672CD5E46793}"/>
              </a:ext>
            </a:extLst>
          </p:cNvPr>
          <p:cNvPicPr>
            <a:picLocks noChangeAspect="1"/>
          </p:cNvPicPr>
          <p:nvPr/>
        </p:nvPicPr>
        <p:blipFill>
          <a:blip r:embed="rId10"/>
          <a:stretch>
            <a:fillRect/>
          </a:stretch>
        </p:blipFill>
        <p:spPr>
          <a:xfrm>
            <a:off x="4679106" y="2091999"/>
            <a:ext cx="7748688" cy="1664352"/>
          </a:xfrm>
          <a:prstGeom prst="rect">
            <a:avLst/>
          </a:prstGeom>
        </p:spPr>
      </p:pic>
      <p:pic>
        <p:nvPicPr>
          <p:cNvPr id="5" name="Picture 4">
            <a:extLst>
              <a:ext uri="{FF2B5EF4-FFF2-40B4-BE49-F238E27FC236}">
                <a16:creationId xmlns:a16="http://schemas.microsoft.com/office/drawing/2014/main" id="{163BB780-54A2-2C7A-9A21-A2D8979C99EB}"/>
              </a:ext>
            </a:extLst>
          </p:cNvPr>
          <p:cNvPicPr>
            <a:picLocks noChangeAspect="1"/>
          </p:cNvPicPr>
          <p:nvPr/>
        </p:nvPicPr>
        <p:blipFill>
          <a:blip r:embed="rId11"/>
          <a:stretch>
            <a:fillRect/>
          </a:stretch>
        </p:blipFill>
        <p:spPr>
          <a:xfrm>
            <a:off x="9183535" y="3494861"/>
            <a:ext cx="2054530" cy="1182727"/>
          </a:xfrm>
          <a:prstGeom prst="rect">
            <a:avLst/>
          </a:prstGeom>
        </p:spPr>
      </p:pic>
      <p:pic>
        <p:nvPicPr>
          <p:cNvPr id="6" name="Picture 5">
            <a:extLst>
              <a:ext uri="{FF2B5EF4-FFF2-40B4-BE49-F238E27FC236}">
                <a16:creationId xmlns:a16="http://schemas.microsoft.com/office/drawing/2014/main" id="{5D69E2AF-5260-F243-BF7D-D6CB6B14211E}"/>
              </a:ext>
            </a:extLst>
          </p:cNvPr>
          <p:cNvPicPr>
            <a:picLocks noChangeAspect="1"/>
          </p:cNvPicPr>
          <p:nvPr/>
        </p:nvPicPr>
        <p:blipFill>
          <a:blip r:embed="rId12"/>
          <a:stretch>
            <a:fillRect/>
          </a:stretch>
        </p:blipFill>
        <p:spPr>
          <a:xfrm>
            <a:off x="7306336" y="1049598"/>
            <a:ext cx="2322777" cy="1310754"/>
          </a:xfrm>
          <a:prstGeom prst="rect">
            <a:avLst/>
          </a:prstGeom>
        </p:spPr>
      </p:pic>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C59C294-203B-7D08-EE73-104F34F484E0}"/>
              </a:ext>
            </a:extLst>
          </p:cNvPr>
          <p:cNvPicPr>
            <a:picLocks noChangeAspect="1"/>
          </p:cNvPicPr>
          <p:nvPr/>
        </p:nvPicPr>
        <p:blipFill>
          <a:blip r:embed="rId3"/>
          <a:stretch>
            <a:fillRect/>
          </a:stretch>
        </p:blipFill>
        <p:spPr>
          <a:xfrm>
            <a:off x="5253938" y="1338016"/>
            <a:ext cx="1188823" cy="1286367"/>
          </a:xfrm>
          <a:prstGeom prst="rect">
            <a:avLst/>
          </a:prstGeom>
        </p:spPr>
      </p:pic>
      <p:pic>
        <p:nvPicPr>
          <p:cNvPr id="10" name="Picture 9">
            <a:extLst>
              <a:ext uri="{FF2B5EF4-FFF2-40B4-BE49-F238E27FC236}">
                <a16:creationId xmlns:a16="http://schemas.microsoft.com/office/drawing/2014/main" id="{5ED6D3A8-1AD6-21E3-F66B-1B2F8ACC0FA5}"/>
              </a:ext>
            </a:extLst>
          </p:cNvPr>
          <p:cNvPicPr>
            <a:picLocks noChangeAspect="1"/>
          </p:cNvPicPr>
          <p:nvPr/>
        </p:nvPicPr>
        <p:blipFill>
          <a:blip r:embed="rId4"/>
          <a:stretch>
            <a:fillRect/>
          </a:stretch>
        </p:blipFill>
        <p:spPr>
          <a:xfrm>
            <a:off x="2774179" y="2639886"/>
            <a:ext cx="6072142" cy="1444877"/>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E2B8DA1-234E-554A-33F0-A413D6D15DD8}"/>
              </a:ext>
            </a:extLst>
          </p:cNvPr>
          <p:cNvGrpSpPr/>
          <p:nvPr/>
        </p:nvGrpSpPr>
        <p:grpSpPr>
          <a:xfrm>
            <a:off x="781050" y="1576685"/>
            <a:ext cx="4733925" cy="2232021"/>
            <a:chOff x="781050" y="1576685"/>
            <a:chExt cx="4733925" cy="2232021"/>
          </a:xfrm>
        </p:grpSpPr>
        <p:sp>
          <p:nvSpPr>
            <p:cNvPr id="7" name="TextBox 6">
              <a:extLst>
                <a:ext uri="{FF2B5EF4-FFF2-40B4-BE49-F238E27FC236}">
                  <a16:creationId xmlns:a16="http://schemas.microsoft.com/office/drawing/2014/main" id="{DED18E7D-898A-83FD-7E11-2023C56DB2C6}"/>
                </a:ext>
              </a:extLst>
            </p:cNvPr>
            <p:cNvSpPr txBox="1"/>
            <p:nvPr/>
          </p:nvSpPr>
          <p:spPr>
            <a:xfrm>
              <a:off x="781050" y="1576685"/>
              <a:ext cx="47339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a)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10 000 &gt; 9 999</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6 742  &gt;  6 743</a:t>
              </a:r>
            </a:p>
          </p:txBody>
        </p:sp>
        <p:sp>
          <p:nvSpPr>
            <p:cNvPr id="8" name="Rectangle: Rounded Corners 7">
              <a:extLst>
                <a:ext uri="{FF2B5EF4-FFF2-40B4-BE49-F238E27FC236}">
                  <a16:creationId xmlns:a16="http://schemas.microsoft.com/office/drawing/2014/main" id="{EFED3BBB-0339-E574-9ACE-4C6D122A58AA}"/>
                </a:ext>
              </a:extLst>
            </p:cNvPr>
            <p:cNvSpPr/>
            <p:nvPr/>
          </p:nvSpPr>
          <p:spPr>
            <a:xfrm>
              <a:off x="3619500" y="2400300"/>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12" name="Rectangle: Rounded Corners 11">
              <a:extLst>
                <a:ext uri="{FF2B5EF4-FFF2-40B4-BE49-F238E27FC236}">
                  <a16:creationId xmlns:a16="http://schemas.microsoft.com/office/drawing/2014/main" id="{D6512E42-09D0-BFD4-09F7-ABE647DD353E}"/>
                </a:ext>
              </a:extLst>
            </p:cNvPr>
            <p:cNvSpPr/>
            <p:nvPr/>
          </p:nvSpPr>
          <p:spPr>
            <a:xfrm>
              <a:off x="3657600" y="31527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grpSp>
        <p:nvGrpSpPr>
          <p:cNvPr id="47" name="Group 46">
            <a:extLst>
              <a:ext uri="{FF2B5EF4-FFF2-40B4-BE49-F238E27FC236}">
                <a16:creationId xmlns:a16="http://schemas.microsoft.com/office/drawing/2014/main" id="{4F24BAA2-30F5-3B1F-4B65-36C791F67AD1}"/>
              </a:ext>
            </a:extLst>
          </p:cNvPr>
          <p:cNvGrpSpPr/>
          <p:nvPr/>
        </p:nvGrpSpPr>
        <p:grpSpPr>
          <a:xfrm>
            <a:off x="5895975" y="1652885"/>
            <a:ext cx="5724525" cy="2232021"/>
            <a:chOff x="-209550" y="1576685"/>
            <a:chExt cx="5724525" cy="2232021"/>
          </a:xfrm>
        </p:grpSpPr>
        <p:sp>
          <p:nvSpPr>
            <p:cNvPr id="48" name="TextBox 47">
              <a:extLst>
                <a:ext uri="{FF2B5EF4-FFF2-40B4-BE49-F238E27FC236}">
                  <a16:creationId xmlns:a16="http://schemas.microsoft.com/office/drawing/2014/main" id="{0E143FFC-5A79-229D-05E5-EC7EECDBA41B}"/>
                </a:ext>
              </a:extLst>
            </p:cNvPr>
            <p:cNvSpPr txBox="1"/>
            <p:nvPr/>
          </p:nvSpPr>
          <p:spPr>
            <a:xfrm>
              <a:off x="-209550" y="1576685"/>
              <a:ext cx="5724525" cy="2232021"/>
            </a:xfrm>
            <a:prstGeom prst="rect">
              <a:avLst/>
            </a:prstGeom>
            <a:noFill/>
          </p:spPr>
          <p:txBody>
            <a:bodyPr wrap="square">
              <a:spAutoFit/>
            </a:bodyPr>
            <a:lstStyle/>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b) </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3 080 = 3 000 + 80</a:t>
              </a:r>
            </a:p>
            <a:p>
              <a:pPr algn="just">
                <a:lnSpc>
                  <a:spcPct val="150000"/>
                </a:lnSpc>
              </a:pPr>
              <a:r>
                <a:rPr lang="pt-BR" sz="3200" b="0" i="0" dirty="0">
                  <a:solidFill>
                    <a:srgbClr val="000000"/>
                  </a:solidFill>
                  <a:effectLst/>
                  <a:latin typeface="Calibri" panose="020F0502020204030204" pitchFamily="34" charset="0"/>
                  <a:cs typeface="Calibri" panose="020F0502020204030204" pitchFamily="34" charset="0"/>
                </a:rPr>
                <a:t>9 876 = 9 000+ 800 + 70 + 6</a:t>
              </a:r>
            </a:p>
          </p:txBody>
        </p:sp>
        <p:sp>
          <p:nvSpPr>
            <p:cNvPr id="49" name="Rectangle: Rounded Corners 48">
              <a:extLst>
                <a:ext uri="{FF2B5EF4-FFF2-40B4-BE49-F238E27FC236}">
                  <a16:creationId xmlns:a16="http://schemas.microsoft.com/office/drawing/2014/main" id="{C8CAFA47-D48A-CCD1-0192-6FB4F52A8675}"/>
                </a:ext>
              </a:extLst>
            </p:cNvPr>
            <p:cNvSpPr/>
            <p:nvPr/>
          </p:nvSpPr>
          <p:spPr>
            <a:xfrm>
              <a:off x="4524375" y="242887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sp>
          <p:nvSpPr>
            <p:cNvPr id="50" name="Rectangle: Rounded Corners 49">
              <a:extLst>
                <a:ext uri="{FF2B5EF4-FFF2-40B4-BE49-F238E27FC236}">
                  <a16:creationId xmlns:a16="http://schemas.microsoft.com/office/drawing/2014/main" id="{703BE71D-CA8E-F5F0-AE52-C3CAE245F3F8}"/>
                </a:ext>
              </a:extLst>
            </p:cNvPr>
            <p:cNvSpPr/>
            <p:nvPr/>
          </p:nvSpPr>
          <p:spPr>
            <a:xfrm>
              <a:off x="4533900" y="3133725"/>
              <a:ext cx="771525" cy="6000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libri" panose="020F0502020204030204" pitchFamily="34" charset="0"/>
                  <a:cs typeface="Calibri" panose="020F0502020204030204" pitchFamily="34" charset="0"/>
                </a:rPr>
                <a:t>?</a:t>
              </a:r>
            </a:p>
          </p:txBody>
        </p:sp>
      </p:grpSp>
      <p:sp>
        <p:nvSpPr>
          <p:cNvPr id="52" name="Rectangle: Rounded Corners 51">
            <a:extLst>
              <a:ext uri="{FF2B5EF4-FFF2-40B4-BE49-F238E27FC236}">
                <a16:creationId xmlns:a16="http://schemas.microsoft.com/office/drawing/2014/main" id="{465EB3E2-617C-2065-DDB9-379F310ACBEB}"/>
              </a:ext>
            </a:extLst>
          </p:cNvPr>
          <p:cNvSpPr/>
          <p:nvPr/>
        </p:nvSpPr>
        <p:spPr>
          <a:xfrm>
            <a:off x="3600450" y="23622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53" name="Rectangle: Rounded Corners 52">
            <a:extLst>
              <a:ext uri="{FF2B5EF4-FFF2-40B4-BE49-F238E27FC236}">
                <a16:creationId xmlns:a16="http://schemas.microsoft.com/office/drawing/2014/main" id="{FB243370-B5DD-DB9B-32B6-43D4C5B71756}"/>
              </a:ext>
            </a:extLst>
          </p:cNvPr>
          <p:cNvSpPr/>
          <p:nvPr/>
        </p:nvSpPr>
        <p:spPr>
          <a:xfrm>
            <a:off x="3638550" y="31337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S</a:t>
            </a:r>
          </a:p>
        </p:txBody>
      </p:sp>
      <p:sp>
        <p:nvSpPr>
          <p:cNvPr id="54" name="Rectangle: Rounded Corners 53">
            <a:extLst>
              <a:ext uri="{FF2B5EF4-FFF2-40B4-BE49-F238E27FC236}">
                <a16:creationId xmlns:a16="http://schemas.microsoft.com/office/drawing/2014/main" id="{2EAA6303-9E96-9047-BAF6-789415664941}"/>
              </a:ext>
            </a:extLst>
          </p:cNvPr>
          <p:cNvSpPr/>
          <p:nvPr/>
        </p:nvSpPr>
        <p:spPr>
          <a:xfrm>
            <a:off x="10620375" y="2486025"/>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sp>
        <p:nvSpPr>
          <p:cNvPr id="55" name="Rectangle: Rounded Corners 54">
            <a:extLst>
              <a:ext uri="{FF2B5EF4-FFF2-40B4-BE49-F238E27FC236}">
                <a16:creationId xmlns:a16="http://schemas.microsoft.com/office/drawing/2014/main" id="{87B2FB96-167F-DD04-DE7F-00EE13F3CAC7}"/>
              </a:ext>
            </a:extLst>
          </p:cNvPr>
          <p:cNvSpPr/>
          <p:nvPr/>
        </p:nvSpPr>
        <p:spPr>
          <a:xfrm>
            <a:off x="10639425" y="3200400"/>
            <a:ext cx="800100" cy="6381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Đ</a:t>
            </a:r>
          </a:p>
        </p:txBody>
      </p:sp>
      <p:grpSp>
        <p:nvGrpSpPr>
          <p:cNvPr id="56" name="Group 55">
            <a:extLst>
              <a:ext uri="{FF2B5EF4-FFF2-40B4-BE49-F238E27FC236}">
                <a16:creationId xmlns:a16="http://schemas.microsoft.com/office/drawing/2014/main" id="{799577AC-7E60-CA29-53F4-2BBF62CB773E}"/>
              </a:ext>
            </a:extLst>
          </p:cNvPr>
          <p:cNvGrpSpPr/>
          <p:nvPr/>
        </p:nvGrpSpPr>
        <p:grpSpPr>
          <a:xfrm>
            <a:off x="1518284" y="499470"/>
            <a:ext cx="1920241" cy="753038"/>
            <a:chOff x="809897" y="544762"/>
            <a:chExt cx="11242615" cy="1045958"/>
          </a:xfrm>
        </p:grpSpPr>
        <p:sp>
          <p:nvSpPr>
            <p:cNvPr id="57" name="Rectangle: Rounded Corners 16">
              <a:extLst>
                <a:ext uri="{FF2B5EF4-FFF2-40B4-BE49-F238E27FC236}">
                  <a16:creationId xmlns:a16="http://schemas.microsoft.com/office/drawing/2014/main" id="{0550DDCD-7373-2A7D-6668-199DD5AA1F1E}"/>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8" name="TextBox 57">
              <a:extLst>
                <a:ext uri="{FF2B5EF4-FFF2-40B4-BE49-F238E27FC236}">
                  <a16:creationId xmlns:a16="http://schemas.microsoft.com/office/drawing/2014/main" id="{6028B0F2-994A-DD46-FEDD-F21A20FF4E85}"/>
                </a:ext>
              </a:extLst>
            </p:cNvPr>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dirty="0">
                  <a:latin typeface="Cambria" panose="02040503050406030204" pitchFamily="18" charset="0"/>
                  <a:ea typeface="Cambria" panose="02040503050406030204" pitchFamily="18" charset="0"/>
                </a:rPr>
                <a:t>Đ, S?</a:t>
              </a:r>
            </a:p>
          </p:txBody>
        </p:sp>
      </p:grpSp>
      <p:sp>
        <p:nvSpPr>
          <p:cNvPr id="59" name="Oval 58">
            <a:extLst>
              <a:ext uri="{FF2B5EF4-FFF2-40B4-BE49-F238E27FC236}">
                <a16:creationId xmlns:a16="http://schemas.microsoft.com/office/drawing/2014/main" id="{EBDB323E-5C88-9171-3803-2E05CF4653A7}"/>
              </a:ext>
            </a:extLst>
          </p:cNvPr>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32948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down)">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 action="ppaction://noaction"/>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1768" y="374063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4160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06 -0.01967 L 0.01406 -0.01967 C 0.0138 -0.02569 0.01367 -0.03148 0.01328 -0.0375 C 0.01315 -0.04213 0.0125 -0.04653 0.01263 -0.05116 C 0.01276 -0.06342 0.01354 -0.07569 0.01406 -0.08773 C 0.01446 -0.09444 0.01511 -0.09907 0.01563 -0.10555 C 0.01615 -0.11273 0.01654 -0.12014 0.01719 -0.12731 C 0.01745 -0.13055 0.01771 -0.13356 0.01797 -0.1368 C 0.01823 -0.14213 0.01849 -0.14768 0.01875 -0.15324 C 0.01823 -0.16528 0.01784 -0.17754 0.01719 -0.18981 C 0.01693 -0.19444 0.01589 -0.19884 0.01563 -0.20347 C 0.01511 -0.21389 0.01524 -0.2243 0.01485 -0.23472 C 0.01446 -0.24606 0.01419 -0.2493 0.01328 -0.25926 C 0.01354 -0.2706 0.01367 -0.28194 0.01406 -0.29329 C 0.01419 -0.29699 0.01459 -0.30046 0.01485 -0.30417 C 0.01511 -0.30833 0.01537 -0.31227 0.01563 -0.31643 C 0.01589 -0.33588 0.01576 -0.35532 0.01641 -0.375 C 0.01654 -0.37917 0.01732 -0.3831 0.01797 -0.38704 C 0.01992 -0.40185 0.01849 -0.39167 0.02097 -0.40208 C 0.02136 -0.40347 0.02149 -0.40486 0.02175 -0.40625 C 0.02292 -0.41111 0.02331 -0.41157 0.02474 -0.41574 C 0.0263 -0.42616 0.02461 -0.4162 0.02787 -0.42801 C 0.02826 -0.42917 0.02826 -0.43079 0.02865 -0.43194 C 0.02956 -0.43495 0.03112 -0.43704 0.03164 -0.44028 C 0.0319 -0.44167 0.03203 -0.44305 0.03242 -0.44421 C 0.03412 -0.44861 0.03724 -0.45092 0.03933 -0.4537 C 0.04024 -0.45509 0.04076 -0.45671 0.04167 -0.45787 C 0.04258 -0.45903 0.04375 -0.45949 0.04466 -0.46065 C 0.04544 -0.46134 0.0461 -0.4625 0.04701 -0.46342 C 0.04818 -0.46435 0.04961 -0.46504 0.05078 -0.46597 C 0.05716 -0.47106 0.05013 -0.4669 0.05925 -0.47153 C 0.06003 -0.47245 0.06068 -0.47361 0.06146 -0.4743 C 0.0625 -0.475 0.06354 -0.47546 0.06459 -0.47546 C 0.07071 -0.47546 0.07683 -0.47477 0.08294 -0.4743 C 0.09558 -0.47037 0.07683 -0.47592 0.09518 -0.47153 C 0.09649 -0.47129 0.09766 -0.4706 0.09896 -0.47014 C 0.10352 -0.4662 0.10091 -0.46805 0.10664 -0.46458 L 0.10886 -0.46342 L 0.1112 -0.46204 C 0.11315 -0.45856 0.11211 -0.45972 0.11433 -0.45787 " pathEditMode="relative" ptsTypes="AAAAAAAAAAAAAAAAA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ôi cánh của ngựa trắng (1)">
            <a:hlinkClick r:id="" action="ppaction://media"/>
            <a:extLst>
              <a:ext uri="{FF2B5EF4-FFF2-40B4-BE49-F238E27FC236}">
                <a16:creationId xmlns:a16="http://schemas.microsoft.com/office/drawing/2014/main" id="{00A8E91B-0ECE-8730-9D1A-F95082FDC3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630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8A46467-EFBA-AB71-E9BA-33FC24528F81}"/>
              </a:ext>
            </a:extLst>
          </p:cNvPr>
          <p:cNvGrpSpPr/>
          <p:nvPr/>
        </p:nvGrpSpPr>
        <p:grpSpPr>
          <a:xfrm>
            <a:off x="1" y="114301"/>
            <a:ext cx="12763499" cy="2514599"/>
            <a:chOff x="2971800" y="403525"/>
            <a:chExt cx="17231471" cy="2030425"/>
          </a:xfrm>
        </p:grpSpPr>
        <p:pic>
          <p:nvPicPr>
            <p:cNvPr id="13" name="Picture 12">
              <a:extLst>
                <a:ext uri="{FF2B5EF4-FFF2-40B4-BE49-F238E27FC236}">
                  <a16:creationId xmlns:a16="http://schemas.microsoft.com/office/drawing/2014/main" id="{EBC7646A-366D-ADAE-87E3-1E6DF5B8B31C}"/>
                </a:ext>
              </a:extLst>
            </p:cNvPr>
            <p:cNvPicPr>
              <a:picLocks noChangeAspect="1"/>
            </p:cNvPicPr>
            <p:nvPr/>
          </p:nvPicPr>
          <p:blipFill rotWithShape="1">
            <a:blip r:embed="rId2"/>
            <a:srcRect r="-8064"/>
            <a:stretch/>
          </p:blipFill>
          <p:spPr>
            <a:xfrm>
              <a:off x="2971800" y="403525"/>
              <a:ext cx="17231471" cy="1285672"/>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2169FACE-4689-D446-5876-C23D6FE8E5CB}"/>
                </a:ext>
              </a:extLst>
            </p:cNvPr>
            <p:cNvSpPr txBox="1"/>
            <p:nvPr/>
          </p:nvSpPr>
          <p:spPr>
            <a:xfrm>
              <a:off x="3687678" y="508102"/>
              <a:ext cx="14869602" cy="1925848"/>
            </a:xfrm>
            <a:prstGeom prst="rect">
              <a:avLst/>
            </a:prstGeom>
            <a:noFill/>
          </p:spPr>
          <p:txBody>
            <a:bodyPr wrap="square" lIns="0" tIns="0" rIns="0" bIns="0" rtlCol="0">
              <a:spAutoFit/>
            </a:bodyPr>
            <a:lstStyle/>
            <a:p>
              <a:pPr algn="just"/>
              <a:r>
                <a:rPr lang="vi-VN" sz="2800" b="1" i="0" dirty="0">
                  <a:solidFill>
                    <a:srgbClr val="002060"/>
                  </a:solidFill>
                  <a:effectLst/>
                  <a:latin typeface="Calibri" panose="020F0502020204030204" pitchFamily="34" charset="0"/>
                  <a:cs typeface="Calibri" panose="020F0502020204030204" pitchFamily="34" charset="0"/>
                </a:rPr>
                <a:t>2</a:t>
              </a:r>
              <a:r>
                <a:rPr lang="en-US" sz="2800" b="1" i="0" dirty="0">
                  <a:solidFill>
                    <a:srgbClr val="002060"/>
                  </a:solidFill>
                  <a:effectLst/>
                  <a:latin typeface="Calibri" panose="020F0502020204030204" pitchFamily="34" charset="0"/>
                  <a:cs typeface="Calibri" panose="020F0502020204030204" pitchFamily="34" charset="0"/>
                </a:rPr>
                <a:t>.</a:t>
              </a:r>
              <a:r>
                <a:rPr lang="vi-VN" sz="2800" b="1" i="0" dirty="0">
                  <a:solidFill>
                    <a:srgbClr val="002060"/>
                  </a:solidFill>
                  <a:effectLst/>
                  <a:latin typeface="Calibri" panose="020F0502020204030204" pitchFamily="34" charset="0"/>
                  <a:cs typeface="Calibri" panose="020F0502020204030204" pitchFamily="34" charset="0"/>
                </a:rPr>
                <a:t> Hai chú sóc đi du lịch vòng quanh thế giới bằng khinh khí cầu. Hai chú đã chuẩn bị bốn túi hạt dẻ để ăn dần theo thứ tự từ túi nặng nhất đến túi nhẹ nhất. Hỏi túi nào được ăn cuối cùng?</a:t>
              </a:r>
            </a:p>
            <a:p>
              <a:br>
                <a:rPr lang="vi-VN" sz="2800" b="1" dirty="0">
                  <a:solidFill>
                    <a:srgbClr val="002060"/>
                  </a:solidFill>
                  <a:latin typeface="Calibri" panose="020F0502020204030204" pitchFamily="34" charset="0"/>
                  <a:cs typeface="Calibri" panose="020F0502020204030204" pitchFamily="34" charset="0"/>
                </a:rPr>
              </a:b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8" name="Picture 17">
            <a:extLst>
              <a:ext uri="{FF2B5EF4-FFF2-40B4-BE49-F238E27FC236}">
                <a16:creationId xmlns:a16="http://schemas.microsoft.com/office/drawing/2014/main" id="{201E1C17-8ABD-CEA2-5378-BAF9E408C705}"/>
              </a:ext>
            </a:extLst>
          </p:cNvPr>
          <p:cNvPicPr>
            <a:picLocks noChangeAspect="1"/>
          </p:cNvPicPr>
          <p:nvPr/>
        </p:nvPicPr>
        <p:blipFill>
          <a:blip r:embed="rId3"/>
          <a:stretch>
            <a:fillRect/>
          </a:stretch>
        </p:blipFill>
        <p:spPr>
          <a:xfrm>
            <a:off x="3800890" y="2002526"/>
            <a:ext cx="4181474" cy="2214449"/>
          </a:xfrm>
          <a:prstGeom prst="rect">
            <a:avLst/>
          </a:prstGeom>
        </p:spPr>
      </p:pic>
      <p:sp>
        <p:nvSpPr>
          <p:cNvPr id="19" name="TextBox 18">
            <a:extLst>
              <a:ext uri="{FF2B5EF4-FFF2-40B4-BE49-F238E27FC236}">
                <a16:creationId xmlns:a16="http://schemas.microsoft.com/office/drawing/2014/main" id="{7B38088A-015B-A80E-EEE0-9E46FA979F3D}"/>
              </a:ext>
            </a:extLst>
          </p:cNvPr>
          <p:cNvSpPr txBox="1"/>
          <p:nvPr/>
        </p:nvSpPr>
        <p:spPr>
          <a:xfrm>
            <a:off x="983975" y="4340915"/>
            <a:ext cx="9674914" cy="646331"/>
          </a:xfrm>
          <a:prstGeom prst="rect">
            <a:avLst/>
          </a:prstGeom>
          <a:noFill/>
        </p:spPr>
        <p:txBody>
          <a:bodyPr wrap="square" rtlCol="0">
            <a:spAutoFit/>
          </a:bodyPr>
          <a:lstStyle/>
          <a:p>
            <a:r>
              <a:rPr lang="de-DE" sz="36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So sánh: 4 352 g &lt; 4 532 g &lt; 5 342 g &lt; 5 432 g</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A1B497FD-726A-F88C-A309-2A073E62BBE6}"/>
              </a:ext>
            </a:extLst>
          </p:cNvPr>
          <p:cNvSpPr txBox="1"/>
          <p:nvPr/>
        </p:nvSpPr>
        <p:spPr>
          <a:xfrm>
            <a:off x="1314864" y="5188461"/>
            <a:ext cx="10325100" cy="1200329"/>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Túi nhẹ nhất được ăn cuối cùng, đó là túi có chứa số: 4</a:t>
            </a:r>
            <a:r>
              <a:rPr lang="en-US" sz="3600" b="1">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b="1">
                <a:solidFill>
                  <a:srgbClr val="FF0000"/>
                </a:solidFill>
                <a:latin typeface="Cambria" panose="02040503050406030204" pitchFamily="18" charset="0"/>
                <a:ea typeface="Cambria" panose="02040503050406030204" pitchFamily="18" charset="0"/>
                <a:cs typeface="Calibri" panose="020F0502020204030204" pitchFamily="34" charset="0"/>
              </a:rPr>
              <a:t>352g</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túi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màu</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xanh</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lá</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2693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arn(inVertical)">
                                      <p:cBhvr>
                                        <p:cTn id="1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1630" y="698722"/>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78956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781 -0.01296 L 0.00781 -0.01296 C 0.01081 -0.00625 0.01432 -2.96296E-6 0.01693 0.00741 C 0.02188 0.02153 0.01992 0.06667 0.02005 0.06852 C 0.02031 0.09352 0.02005 0.11852 0.0207 0.14352 C 0.02083 0.14723 0.02188 0.1507 0.02227 0.1544 C 0.02266 0.15741 0.02279 0.16065 0.02305 0.16389 C 0.01979 0.18889 0.01628 0.20139 0.01927 0.22639 C 0.02018 0.23496 0.02279 0.24283 0.02461 0.25093 C 0.02513 0.25324 0.02617 0.25764 0.02617 0.25764 C 0.02591 0.27639 0.02643 0.29491 0.02539 0.31343 C 0.02513 0.31713 0.02292 0.31968 0.02227 0.32292 C 0.02162 0.32616 0.02201 0.3294 0.02149 0.33264 C 0.02123 0.33496 0.02044 0.33704 0.02005 0.33935 C 0.01979 0.34514 0.01953 0.35116 0.01927 0.35695 C 0.01914 0.35926 0.01862 0.36158 0.01849 0.36389 C 0.0181 0.36736 0.0181 0.37107 0.01771 0.37477 C 0.01758 0.37616 0.01693 0.37894 0.01693 0.37894 " pathEditMode="relative" ptsTypes="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B638CA-BF78-C481-2A7B-CF9342B91D79}"/>
              </a:ext>
            </a:extLst>
          </p:cNvPr>
          <p:cNvGrpSpPr/>
          <p:nvPr/>
        </p:nvGrpSpPr>
        <p:grpSpPr>
          <a:xfrm>
            <a:off x="1" y="114301"/>
            <a:ext cx="12763499" cy="2066924"/>
            <a:chOff x="2971800" y="403525"/>
            <a:chExt cx="17231471" cy="1668948"/>
          </a:xfrm>
        </p:grpSpPr>
        <p:pic>
          <p:nvPicPr>
            <p:cNvPr id="9" name="Picture 8">
              <a:extLst>
                <a:ext uri="{FF2B5EF4-FFF2-40B4-BE49-F238E27FC236}">
                  <a16:creationId xmlns:a16="http://schemas.microsoft.com/office/drawing/2014/main" id="{A0B14C68-F974-8191-4114-35B97217263D}"/>
                </a:ext>
              </a:extLst>
            </p:cNvPr>
            <p:cNvPicPr>
              <a:picLocks noChangeAspect="1"/>
            </p:cNvPicPr>
            <p:nvPr/>
          </p:nvPicPr>
          <p:blipFill rotWithShape="1">
            <a:blip r:embed="rId2"/>
            <a:srcRect r="-8064"/>
            <a:stretch/>
          </p:blipFill>
          <p:spPr>
            <a:xfrm>
              <a:off x="2971800" y="403525"/>
              <a:ext cx="17231471" cy="1668948"/>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5D397320-B1D5-648A-8CE9-FAFB94138CED}"/>
                </a:ext>
              </a:extLst>
            </p:cNvPr>
            <p:cNvSpPr txBox="1"/>
            <p:nvPr/>
          </p:nvSpPr>
          <p:spPr>
            <a:xfrm>
              <a:off x="3777693" y="654231"/>
              <a:ext cx="14869602" cy="119287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Rô-bốt đã đến bốn đỉnh núi ở Việt Nam trong hai tháng hè:</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6: đỉnh Pu Si Lung cao 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083 m, đỉnh Phan-xi-păng cao 3</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143 m.</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Tháng 7: đỉnh </a:t>
              </a:r>
              <a:r>
                <a:rPr kumimoji="0" lang="en-US" sz="2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cao 2</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826 m, đỉnh Tây Côn Lĩnh cao 2</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427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Nêu tên các đỉnh núi đó theo thứ tự từ đỉnh núi thấp nhất đến đỉnh núi cao nhất.</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4" name="Picture 13" descr="A picture containing airplane, aircraft&#10;&#10;Description automatically generated">
            <a:extLst>
              <a:ext uri="{FF2B5EF4-FFF2-40B4-BE49-F238E27FC236}">
                <a16:creationId xmlns:a16="http://schemas.microsoft.com/office/drawing/2014/main" id="{68C8537A-CEB8-AD4B-9593-961345BB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4" y="2039591"/>
            <a:ext cx="3467101" cy="3467101"/>
          </a:xfrm>
          <a:prstGeom prst="rect">
            <a:avLst/>
          </a:prstGeom>
        </p:spPr>
      </p:pic>
      <p:pic>
        <p:nvPicPr>
          <p:cNvPr id="15" name="Picture 14" descr="A picture containing airplane, aircraft&#10;&#10;Description automatically generated">
            <a:extLst>
              <a:ext uri="{FF2B5EF4-FFF2-40B4-BE49-F238E27FC236}">
                <a16:creationId xmlns:a16="http://schemas.microsoft.com/office/drawing/2014/main" id="{4751887B-4868-1321-A02D-AEE0753EC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424" y="1971675"/>
            <a:ext cx="3933825" cy="3933825"/>
          </a:xfrm>
          <a:prstGeom prst="rect">
            <a:avLst/>
          </a:prstGeom>
        </p:spPr>
      </p:pic>
      <p:grpSp>
        <p:nvGrpSpPr>
          <p:cNvPr id="16" name="Group 15">
            <a:extLst>
              <a:ext uri="{FF2B5EF4-FFF2-40B4-BE49-F238E27FC236}">
                <a16:creationId xmlns:a16="http://schemas.microsoft.com/office/drawing/2014/main" id="{76C6DB34-FA3E-B148-D8B3-67D47487B18C}"/>
              </a:ext>
            </a:extLst>
          </p:cNvPr>
          <p:cNvGrpSpPr/>
          <p:nvPr/>
        </p:nvGrpSpPr>
        <p:grpSpPr>
          <a:xfrm>
            <a:off x="2693164" y="4150566"/>
            <a:ext cx="1535936" cy="508402"/>
            <a:chOff x="5313928" y="5716494"/>
            <a:chExt cx="2042160" cy="924560"/>
          </a:xfrm>
        </p:grpSpPr>
        <p:sp>
          <p:nvSpPr>
            <p:cNvPr id="17" name="Rounded Rectangle 26">
              <a:extLst>
                <a:ext uri="{FF2B5EF4-FFF2-40B4-BE49-F238E27FC236}">
                  <a16:creationId xmlns:a16="http://schemas.microsoft.com/office/drawing/2014/main" id="{EAD893F2-4190-543B-56C3-BA8ED1E34D45}"/>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8CE9D91-6A81-ED56-8442-DA3DD4623962}"/>
                </a:ext>
              </a:extLst>
            </p:cNvPr>
            <p:cNvSpPr txBox="1"/>
            <p:nvPr/>
          </p:nvSpPr>
          <p:spPr>
            <a:xfrm>
              <a:off x="5408813" y="5738568"/>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6</a:t>
              </a:r>
            </a:p>
          </p:txBody>
        </p:sp>
      </p:grpSp>
      <p:sp>
        <p:nvSpPr>
          <p:cNvPr id="19" name="TextBox 18">
            <a:extLst>
              <a:ext uri="{FF2B5EF4-FFF2-40B4-BE49-F238E27FC236}">
                <a16:creationId xmlns:a16="http://schemas.microsoft.com/office/drawing/2014/main" id="{C86FEB38-8FB1-1A40-FA52-F3DF08EDA2D4}"/>
              </a:ext>
            </a:extLst>
          </p:cNvPr>
          <p:cNvSpPr txBox="1"/>
          <p:nvPr/>
        </p:nvSpPr>
        <p:spPr>
          <a:xfrm>
            <a:off x="1400176" y="2525367"/>
            <a:ext cx="2019300" cy="369332"/>
          </a:xfrm>
          <a:prstGeom prst="rect">
            <a:avLst/>
          </a:prstGeom>
          <a:noFill/>
        </p:spPr>
        <p:txBody>
          <a:bodyPr wrap="square" rtlCol="0">
            <a:spAutoFit/>
          </a:bodyPr>
          <a:lstStyle/>
          <a:p>
            <a:r>
              <a:rPr kumimoji="0" lang="vi-VN"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Pu Si Lung</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3 083 m</a:t>
            </a:r>
            <a:endParaRPr lang="en-US" dirty="0"/>
          </a:p>
        </p:txBody>
      </p:sp>
      <p:sp>
        <p:nvSpPr>
          <p:cNvPr id="20" name="TextBox 19">
            <a:extLst>
              <a:ext uri="{FF2B5EF4-FFF2-40B4-BE49-F238E27FC236}">
                <a16:creationId xmlns:a16="http://schemas.microsoft.com/office/drawing/2014/main" id="{74711C95-2019-9BAF-9594-2779B916AC6E}"/>
              </a:ext>
            </a:extLst>
          </p:cNvPr>
          <p:cNvSpPr txBox="1"/>
          <p:nvPr/>
        </p:nvSpPr>
        <p:spPr>
          <a:xfrm>
            <a:off x="4295775" y="2401542"/>
            <a:ext cx="2571750"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Phan-xi-</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păng</a:t>
            </a:r>
            <a:r>
              <a:rPr lang="en-US" b="1" dirty="0">
                <a:solidFill>
                  <a:srgbClr val="002060"/>
                </a:solidFill>
                <a:latin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3 143 m.</a:t>
            </a:r>
          </a:p>
        </p:txBody>
      </p:sp>
      <p:pic>
        <p:nvPicPr>
          <p:cNvPr id="21" name="Picture 20" descr="A picture containing airplane, aircraft&#10;&#10;Description automatically generated">
            <a:extLst>
              <a:ext uri="{FF2B5EF4-FFF2-40B4-BE49-F238E27FC236}">
                <a16:creationId xmlns:a16="http://schemas.microsoft.com/office/drawing/2014/main" id="{3EFE092B-9DB7-D9A5-C4ED-BADD63B22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24" y="2163416"/>
            <a:ext cx="3295651" cy="3295651"/>
          </a:xfrm>
          <a:prstGeom prst="rect">
            <a:avLst/>
          </a:prstGeom>
        </p:spPr>
      </p:pic>
      <p:pic>
        <p:nvPicPr>
          <p:cNvPr id="22" name="Picture 21" descr="A picture containing airplane, aircraft&#10;&#10;Description automatically generated">
            <a:extLst>
              <a:ext uri="{FF2B5EF4-FFF2-40B4-BE49-F238E27FC236}">
                <a16:creationId xmlns:a16="http://schemas.microsoft.com/office/drawing/2014/main" id="{4FD5D022-A259-2E9E-2930-5294BA1D5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350" y="2249144"/>
            <a:ext cx="3190874" cy="3190874"/>
          </a:xfrm>
          <a:prstGeom prst="rect">
            <a:avLst/>
          </a:prstGeom>
        </p:spPr>
      </p:pic>
      <p:grpSp>
        <p:nvGrpSpPr>
          <p:cNvPr id="23" name="Group 22">
            <a:extLst>
              <a:ext uri="{FF2B5EF4-FFF2-40B4-BE49-F238E27FC236}">
                <a16:creationId xmlns:a16="http://schemas.microsoft.com/office/drawing/2014/main" id="{81D89203-FE2B-6F31-391C-B493D8E7CB8F}"/>
              </a:ext>
            </a:extLst>
          </p:cNvPr>
          <p:cNvGrpSpPr/>
          <p:nvPr/>
        </p:nvGrpSpPr>
        <p:grpSpPr>
          <a:xfrm>
            <a:off x="8303389" y="4177988"/>
            <a:ext cx="1535936" cy="480979"/>
            <a:chOff x="5313928" y="5695504"/>
            <a:chExt cx="2042160" cy="945550"/>
          </a:xfrm>
        </p:grpSpPr>
        <p:sp>
          <p:nvSpPr>
            <p:cNvPr id="24" name="Rounded Rectangle 26">
              <a:extLst>
                <a:ext uri="{FF2B5EF4-FFF2-40B4-BE49-F238E27FC236}">
                  <a16:creationId xmlns:a16="http://schemas.microsoft.com/office/drawing/2014/main" id="{9BE5A9BC-7EBB-0DE7-D437-3730575D482E}"/>
                </a:ext>
              </a:extLst>
            </p:cNvPr>
            <p:cNvSpPr/>
            <p:nvPr/>
          </p:nvSpPr>
          <p:spPr>
            <a:xfrm>
              <a:off x="5313928" y="5716494"/>
              <a:ext cx="2042160" cy="924560"/>
            </a:xfrm>
            <a:prstGeom prst="roundRect">
              <a:avLst/>
            </a:prstGeom>
            <a:solidFill>
              <a:sysClr val="window" lastClr="FFFFFF"/>
            </a:solidFill>
            <a:ln w="38100" cap="flat" cmpd="sng" algn="ctr">
              <a:solidFill>
                <a:srgbClr val="FF99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D977C9A-19A9-ABC2-3358-BA7F23703C19}"/>
                </a:ext>
              </a:extLst>
            </p:cNvPr>
            <p:cNvSpPr txBox="1"/>
            <p:nvPr/>
          </p:nvSpPr>
          <p:spPr>
            <a:xfrm>
              <a:off x="5408813" y="5695504"/>
              <a:ext cx="1807796" cy="6828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GB"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7</a:t>
              </a:r>
            </a:p>
          </p:txBody>
        </p:sp>
      </p:grpSp>
      <p:sp>
        <p:nvSpPr>
          <p:cNvPr id="26" name="TextBox 25">
            <a:extLst>
              <a:ext uri="{FF2B5EF4-FFF2-40B4-BE49-F238E27FC236}">
                <a16:creationId xmlns:a16="http://schemas.microsoft.com/office/drawing/2014/main" id="{B1C3FC68-D7BE-618B-EAAF-D933F772B2C1}"/>
              </a:ext>
            </a:extLst>
          </p:cNvPr>
          <p:cNvSpPr txBox="1"/>
          <p:nvPr/>
        </p:nvSpPr>
        <p:spPr>
          <a:xfrm>
            <a:off x="6829426" y="2639667"/>
            <a:ext cx="2019300"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Lảo</a:t>
            </a:r>
            <a:r>
              <a:rPr kumimoji="0" lang="en-US" sz="18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Thẩn</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2 826 m</a:t>
            </a:r>
            <a:endParaRPr lang="en-US" dirty="0"/>
          </a:p>
        </p:txBody>
      </p:sp>
      <p:sp>
        <p:nvSpPr>
          <p:cNvPr id="27" name="TextBox 26">
            <a:extLst>
              <a:ext uri="{FF2B5EF4-FFF2-40B4-BE49-F238E27FC236}">
                <a16:creationId xmlns:a16="http://schemas.microsoft.com/office/drawing/2014/main" id="{BF00E32F-1B49-BD48-046F-74F21C09AD0C}"/>
              </a:ext>
            </a:extLst>
          </p:cNvPr>
          <p:cNvSpPr txBox="1"/>
          <p:nvPr/>
        </p:nvSpPr>
        <p:spPr>
          <a:xfrm>
            <a:off x="9124950" y="2763492"/>
            <a:ext cx="2571750" cy="369332"/>
          </a:xfrm>
          <a:prstGeom prst="rect">
            <a:avLst/>
          </a:prstGeom>
          <a:noFill/>
        </p:spPr>
        <p:txBody>
          <a:bodyPr wrap="square" rtlCol="0">
            <a:spAutoFit/>
          </a:bodyPr>
          <a:lstStyle/>
          <a:p>
            <a:r>
              <a:rPr lang="en-US" b="1" dirty="0" err="1">
                <a:solidFill>
                  <a:srgbClr val="002060"/>
                </a:solidFill>
                <a:latin typeface="Calibri" panose="020F0502020204030204" pitchFamily="34" charset="0"/>
                <a:cs typeface="Calibri" panose="020F0502020204030204" pitchFamily="34" charset="0"/>
              </a:rPr>
              <a:t>Tây</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Côn</a:t>
            </a:r>
            <a:r>
              <a:rPr lang="en-US" b="1" dirty="0">
                <a:solidFill>
                  <a:srgbClr val="002060"/>
                </a:solidFill>
                <a:latin typeface="Calibri" panose="020F0502020204030204" pitchFamily="34" charset="0"/>
                <a:cs typeface="Calibri" panose="020F0502020204030204" pitchFamily="34" charset="0"/>
              </a:rPr>
              <a:t> </a:t>
            </a:r>
            <a:r>
              <a:rPr lang="en-US" b="1" dirty="0" err="1">
                <a:solidFill>
                  <a:srgbClr val="002060"/>
                </a:solidFill>
                <a:latin typeface="Calibri" panose="020F0502020204030204" pitchFamily="34" charset="0"/>
                <a:cs typeface="Calibri" panose="020F0502020204030204" pitchFamily="34" charset="0"/>
              </a:rPr>
              <a:t>Lĩnh</a:t>
            </a:r>
            <a:r>
              <a:rPr lang="en-US" b="1" dirty="0">
                <a:solidFill>
                  <a:srgbClr val="002060"/>
                </a:solidFill>
                <a:latin typeface="Calibri" panose="020F0502020204030204" pitchFamily="34" charset="0"/>
                <a:cs typeface="Calibri" panose="020F0502020204030204" pitchFamily="34" charset="0"/>
              </a:rPr>
              <a:t>: 2 427 m</a:t>
            </a: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CB01E59D-A9D6-F201-5861-1E02E55CF3B6}"/>
              </a:ext>
            </a:extLst>
          </p:cNvPr>
          <p:cNvSpPr txBox="1"/>
          <p:nvPr/>
        </p:nvSpPr>
        <p:spPr>
          <a:xfrm>
            <a:off x="2057400" y="4944717"/>
            <a:ext cx="9115425" cy="584775"/>
          </a:xfrm>
          <a:prstGeom prst="rect">
            <a:avLst/>
          </a:prstGeom>
          <a:noFill/>
        </p:spPr>
        <p:txBody>
          <a:bodyPr wrap="square" rtlCol="0">
            <a:spAutoFit/>
          </a:bodyPr>
          <a:lstStyle/>
          <a:p>
            <a:r>
              <a:rPr lang="de-DE" sz="3200" b="1" dirty="0">
                <a:solidFill>
                  <a:srgbClr val="FF0000"/>
                </a:solidFill>
                <a:latin typeface="Calibri" panose="020F0502020204030204" pitchFamily="34" charset="0"/>
                <a:cs typeface="Calibri" panose="020F0502020204030204" pitchFamily="34" charset="0"/>
              </a:rPr>
              <a:t>So sánh</a:t>
            </a:r>
            <a:r>
              <a:rPr lang="de-DE" sz="3200" b="1">
                <a:solidFill>
                  <a:srgbClr val="FF0000"/>
                </a:solidFill>
                <a:latin typeface="Calibri" panose="020F0502020204030204" pitchFamily="34" charset="0"/>
                <a:cs typeface="Calibri" panose="020F0502020204030204" pitchFamily="34" charset="0"/>
              </a:rPr>
              <a:t>: 2 427 </a:t>
            </a:r>
            <a:r>
              <a:rPr lang="de-DE" sz="3200" b="1" dirty="0">
                <a:solidFill>
                  <a:srgbClr val="FF0000"/>
                </a:solidFill>
                <a:latin typeface="Calibri" panose="020F0502020204030204" pitchFamily="34" charset="0"/>
                <a:cs typeface="Calibri" panose="020F0502020204030204" pitchFamily="34" charset="0"/>
              </a:rPr>
              <a:t>m </a:t>
            </a:r>
            <a:r>
              <a:rPr lang="de-DE" sz="3200" b="1">
                <a:solidFill>
                  <a:srgbClr val="FF0000"/>
                </a:solidFill>
                <a:latin typeface="Calibri" panose="020F0502020204030204" pitchFamily="34" charset="0"/>
                <a:cs typeface="Calibri" panose="020F0502020204030204" pitchFamily="34" charset="0"/>
              </a:rPr>
              <a:t>&lt; 2 826 </a:t>
            </a:r>
            <a:r>
              <a:rPr lang="de-DE" sz="3200" b="1" dirty="0">
                <a:solidFill>
                  <a:srgbClr val="FF0000"/>
                </a:solidFill>
                <a:latin typeface="Calibri" panose="020F0502020204030204" pitchFamily="34" charset="0"/>
                <a:cs typeface="Calibri" panose="020F0502020204030204" pitchFamily="34" charset="0"/>
              </a:rPr>
              <a:t>m </a:t>
            </a:r>
            <a:r>
              <a:rPr lang="de-DE" sz="3200" b="1">
                <a:solidFill>
                  <a:srgbClr val="FF0000"/>
                </a:solidFill>
                <a:latin typeface="Calibri" panose="020F0502020204030204" pitchFamily="34" charset="0"/>
                <a:cs typeface="Calibri" panose="020F0502020204030204" pitchFamily="34" charset="0"/>
              </a:rPr>
              <a:t>&lt; 3 083 </a:t>
            </a:r>
            <a:r>
              <a:rPr lang="de-DE" sz="3200" b="1" dirty="0">
                <a:solidFill>
                  <a:srgbClr val="FF0000"/>
                </a:solidFill>
                <a:latin typeface="Calibri" panose="020F0502020204030204" pitchFamily="34" charset="0"/>
                <a:cs typeface="Calibri" panose="020F0502020204030204" pitchFamily="34" charset="0"/>
              </a:rPr>
              <a:t>m </a:t>
            </a:r>
            <a:r>
              <a:rPr lang="de-DE" sz="3200" b="1">
                <a:solidFill>
                  <a:srgbClr val="FF0000"/>
                </a:solidFill>
                <a:latin typeface="Calibri" panose="020F0502020204030204" pitchFamily="34" charset="0"/>
                <a:cs typeface="Calibri" panose="020F0502020204030204" pitchFamily="34" charset="0"/>
              </a:rPr>
              <a:t>&lt; 3 143 </a:t>
            </a:r>
            <a:r>
              <a:rPr lang="de-DE" sz="3200" b="1" dirty="0">
                <a:solidFill>
                  <a:srgbClr val="FF0000"/>
                </a:solidFill>
                <a:latin typeface="Calibri" panose="020F0502020204030204" pitchFamily="34" charset="0"/>
                <a:cs typeface="Calibri" panose="020F0502020204030204" pitchFamily="34" charset="0"/>
              </a:rPr>
              <a:t>m </a:t>
            </a:r>
            <a:endParaRPr lang="en-US" sz="3200" b="1" dirty="0">
              <a:solidFill>
                <a:srgbClr val="FF000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8B180D15-E766-6BB5-01AD-21DFFC37261E}"/>
              </a:ext>
            </a:extLst>
          </p:cNvPr>
          <p:cNvSpPr txBox="1"/>
          <p:nvPr/>
        </p:nvSpPr>
        <p:spPr>
          <a:xfrm>
            <a:off x="619125" y="5592417"/>
            <a:ext cx="11020425" cy="1077218"/>
          </a:xfrm>
          <a:prstGeom prst="rect">
            <a:avLst/>
          </a:prstGeom>
          <a:noFill/>
        </p:spPr>
        <p:txBody>
          <a:bodyPr wrap="square" rtlCol="0">
            <a:spAutoFit/>
          </a:bodyPr>
          <a:lstStyle/>
          <a:p>
            <a:pPr algn="just"/>
            <a:r>
              <a:rPr lang="de-DE" sz="3200" b="1" dirty="0">
                <a:solidFill>
                  <a:srgbClr val="FF0000"/>
                </a:solidFill>
                <a:latin typeface="Calibri" panose="020F0502020204030204" pitchFamily="34" charset="0"/>
                <a:cs typeface="Calibri" panose="020F0502020204030204" pitchFamily="34" charset="0"/>
              </a:rPr>
              <a:t>Sắp xếp từ đỉnh núi </a:t>
            </a:r>
            <a:r>
              <a:rPr lang="de-DE" sz="3200" b="1">
                <a:solidFill>
                  <a:srgbClr val="FF0000"/>
                </a:solidFill>
                <a:latin typeface="Calibri" panose="020F0502020204030204" pitchFamily="34" charset="0"/>
                <a:cs typeface="Calibri" panose="020F0502020204030204" pitchFamily="34" charset="0"/>
              </a:rPr>
              <a:t>thấp đến </a:t>
            </a:r>
            <a:r>
              <a:rPr lang="de-DE" sz="3200" b="1" dirty="0">
                <a:solidFill>
                  <a:srgbClr val="FF0000"/>
                </a:solidFill>
                <a:latin typeface="Calibri" panose="020F0502020204030204" pitchFamily="34" charset="0"/>
                <a:cs typeface="Calibri" panose="020F0502020204030204" pitchFamily="34" charset="0"/>
              </a:rPr>
              <a:t>đỉnh cao nhất: đỉnh Tây Côn Lĩnh; đỉnh Lảo Thẩn; đỉnh Pu Si Lung; đỉnh Phan-xi-păng.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30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8">
                                            <p:txEl>
                                              <p:pRg st="0" end="0"/>
                                            </p:txEl>
                                          </p:spTgt>
                                        </p:tgtEl>
                                        <p:attrNameLst>
                                          <p:attrName>style.visibility</p:attrName>
                                        </p:attrNameLst>
                                      </p:cBhvr>
                                      <p:to>
                                        <p:strVal val="visible"/>
                                      </p:to>
                                    </p:set>
                                    <p:animEffect transition="in" filter="wipe(down)">
                                      <p:cBhvr>
                                        <p:cTn id="66" dur="500"/>
                                        <p:tgtEl>
                                          <p:spTgt spid="28">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9">
                                            <p:txEl>
                                              <p:pRg st="0" end="0"/>
                                            </p:txEl>
                                          </p:spTgt>
                                        </p:tgtEl>
                                        <p:attrNameLst>
                                          <p:attrName>style.visibility</p:attrName>
                                        </p:attrNameLst>
                                      </p:cBhvr>
                                      <p:to>
                                        <p:strVal val="visible"/>
                                      </p:to>
                                    </p:set>
                                    <p:animEffect transition="in" filter="wipe(down)">
                                      <p:cBhvr>
                                        <p:cTn id="71"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0969" y="3340428"/>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52167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924 -0.01042 L 0.00924 -0.01042 C 0.00755 0.00347 0.00586 0.01759 0.0039 0.03171 C 0.0026 0.04166 0.00039 0.05139 -0.00065 0.06157 C -0.01367 0.18472 0.00039 0.07963 -0.01055 0.1581 C -0.0099 0.16504 -0.00925 0.17176 -0.00834 0.1787 C -0.00794 0.18148 -0.00781 0.18449 -0.00677 0.1868 C -0.00521 0.19028 -0.00274 0.19236 -0.00065 0.19491 C 0.00221 0.19838 0.0112 0.20787 0.01471 0.20995 C 0.01706 0.21134 0.01979 0.2118 0.02226 0.21273 C 0.02995 0.21134 0.04544 0.21157 0.05521 0.20579 C 0.0595 0.20324 0.06159 0.20092 0.0651 0.19629 C 0.06927 0.19097 0.07357 0.18588 0.07747 0.17986 C 0.08073 0.175 0.08476 0.17106 0.08737 0.16504 C 0.09114 0.15602 0.08841 0.16319 0.09114 0.15416 C 0.09219 0.15092 0.09336 0.14791 0.09427 0.14467 C 0.09518 0.1412 0.09831 0.12477 0.09883 0.12153 C 0.09948 0.11736 0.09961 0.11319 0.10039 0.10926 C 0.1013 0.1044 0.10299 0.10023 0.10416 0.0956 C 0.10885 0.07708 0.10586 0.08704 0.1095 0.06829 C 0.11666 0.03241 0.10885 0.07685 0.11497 0.0412 C 0.11523 0.03704 0.11536 0.0331 0.11562 0.02893 C 0.1164 0.01805 0.11732 0.02245 0.11562 0.01666 " pathEditMode="relative" ptsTypes="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41911-F7DF-9B45-7FBB-CC8AB278F6E4}"/>
              </a:ext>
            </a:extLst>
          </p:cNvPr>
          <p:cNvPicPr>
            <a:picLocks noChangeAspect="1"/>
          </p:cNvPicPr>
          <p:nvPr/>
        </p:nvPicPr>
        <p:blipFill>
          <a:blip r:embed="rId2"/>
          <a:stretch>
            <a:fillRect/>
          </a:stretch>
        </p:blipFill>
        <p:spPr>
          <a:xfrm>
            <a:off x="3743326" y="418271"/>
            <a:ext cx="6099177" cy="3182179"/>
          </a:xfrm>
          <a:prstGeom prst="rect">
            <a:avLst/>
          </a:prstGeom>
        </p:spPr>
      </p:pic>
      <p:sp>
        <p:nvSpPr>
          <p:cNvPr id="4" name="TextBox 3">
            <a:extLst>
              <a:ext uri="{FF2B5EF4-FFF2-40B4-BE49-F238E27FC236}">
                <a16:creationId xmlns:a16="http://schemas.microsoft.com/office/drawing/2014/main" id="{817BDA04-C054-2C73-A548-C957E570AD08}"/>
              </a:ext>
            </a:extLst>
          </p:cNvPr>
          <p:cNvSpPr txBox="1"/>
          <p:nvPr/>
        </p:nvSpPr>
        <p:spPr>
          <a:xfrm>
            <a:off x="2724150" y="3571875"/>
            <a:ext cx="9353550" cy="584775"/>
          </a:xfrm>
          <a:prstGeom prst="rect">
            <a:avLst/>
          </a:prstGeom>
          <a:noFill/>
        </p:spPr>
        <p:txBody>
          <a:bodyPr wrap="square" rtlCol="0">
            <a:spAutoFit/>
          </a:bodyPr>
          <a:lstStyle/>
          <a:p>
            <a:r>
              <a:rPr lang="en-US" sz="3200" b="1" i="0" dirty="0">
                <a:solidFill>
                  <a:srgbClr val="FF0000"/>
                </a:solidFill>
                <a:effectLst/>
                <a:latin typeface="Calibri" panose="020F0502020204030204" pitchFamily="34" charset="0"/>
                <a:cs typeface="Calibri" panose="020F0502020204030204" pitchFamily="34" charset="0"/>
              </a:rPr>
              <a:t>1.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bé</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nhất</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có</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bốn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chữ</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1 000</a:t>
            </a:r>
            <a:endParaRPr lang="en-US" sz="32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8850C2DD-8214-90A9-17E7-F131EF422405}"/>
              </a:ext>
            </a:extLst>
          </p:cNvPr>
          <p:cNvSpPr/>
          <p:nvPr/>
        </p:nvSpPr>
        <p:spPr>
          <a:xfrm>
            <a:off x="4486275" y="13906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1 023</a:t>
            </a:r>
          </a:p>
        </p:txBody>
      </p:sp>
      <p:sp>
        <p:nvSpPr>
          <p:cNvPr id="6" name="TextBox 5">
            <a:extLst>
              <a:ext uri="{FF2B5EF4-FFF2-40B4-BE49-F238E27FC236}">
                <a16:creationId xmlns:a16="http://schemas.microsoft.com/office/drawing/2014/main" id="{DFBD475F-A765-DE99-0064-AB53D6E2C15A}"/>
              </a:ext>
            </a:extLst>
          </p:cNvPr>
          <p:cNvSpPr txBox="1"/>
          <p:nvPr/>
        </p:nvSpPr>
        <p:spPr>
          <a:xfrm>
            <a:off x="2724150" y="408622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2.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1 023</a:t>
            </a:r>
          </a:p>
        </p:txBody>
      </p:sp>
      <p:pic>
        <p:nvPicPr>
          <p:cNvPr id="7" name="Picture 6" descr="A picture containing text&#10;&#10;Description automatically generated">
            <a:extLst>
              <a:ext uri="{FF2B5EF4-FFF2-40B4-BE49-F238E27FC236}">
                <a16:creationId xmlns:a16="http://schemas.microsoft.com/office/drawing/2014/main" id="{489C1EB1-C588-D402-0047-E4777F334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50" y="1541344"/>
            <a:ext cx="4457021" cy="4224946"/>
          </a:xfrm>
          <a:prstGeom prst="rect">
            <a:avLst/>
          </a:prstGeom>
        </p:spPr>
      </p:pic>
      <p:sp>
        <p:nvSpPr>
          <p:cNvPr id="30" name="TextBox 29">
            <a:extLst>
              <a:ext uri="{FF2B5EF4-FFF2-40B4-BE49-F238E27FC236}">
                <a16:creationId xmlns:a16="http://schemas.microsoft.com/office/drawing/2014/main" id="{EC3A6BEB-9370-093A-5E41-43F408D5CD61}"/>
              </a:ext>
            </a:extLst>
          </p:cNvPr>
          <p:cNvSpPr txBox="1"/>
          <p:nvPr/>
        </p:nvSpPr>
        <p:spPr>
          <a:xfrm>
            <a:off x="114315" y="2141036"/>
            <a:ext cx="2777412"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srgbClr val="70AD47"/>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70AD47"/>
                </a:solidFill>
                <a:effectLst/>
                <a:uLnTx/>
                <a:uFillTx/>
                <a:latin typeface="Calibri" panose="020F0502020204030204" pitchFamily="34" charset="0"/>
                <a:cs typeface="Calibri" panose="020F0502020204030204" pitchFamily="34" charset="0"/>
              </a:rPr>
              <a:t>đôi</a:t>
            </a:r>
            <a:endParaRPr kumimoji="0" lang="en-US" sz="3200" b="1" i="0" u="none" strike="noStrike" kern="1200" cap="none" spc="0" normalizeH="0" baseline="0" noProof="0" dirty="0">
              <a:ln>
                <a:noFill/>
              </a:ln>
              <a:solidFill>
                <a:srgbClr val="70AD47"/>
              </a:solidFill>
              <a:effectLst/>
              <a:uLnTx/>
              <a:uFillTx/>
              <a:latin typeface="Calibri" panose="020F0502020204030204" pitchFamily="34" charset="0"/>
              <a:cs typeface="Calibri" panose="020F0502020204030204" pitchFamily="34" charset="0"/>
            </a:endParaRPr>
          </a:p>
        </p:txBody>
      </p:sp>
      <p:sp>
        <p:nvSpPr>
          <p:cNvPr id="31" name="Rectangle: Rounded Corners 30">
            <a:extLst>
              <a:ext uri="{FF2B5EF4-FFF2-40B4-BE49-F238E27FC236}">
                <a16:creationId xmlns:a16="http://schemas.microsoft.com/office/drawing/2014/main" id="{A22EBC4D-EBD9-F234-53F0-F98839FFD69E}"/>
              </a:ext>
            </a:extLst>
          </p:cNvPr>
          <p:cNvSpPr/>
          <p:nvPr/>
        </p:nvSpPr>
        <p:spPr>
          <a:xfrm>
            <a:off x="4876800"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1 000</a:t>
            </a:r>
          </a:p>
        </p:txBody>
      </p:sp>
      <p:sp>
        <p:nvSpPr>
          <p:cNvPr id="32" name="TextBox 31">
            <a:extLst>
              <a:ext uri="{FF2B5EF4-FFF2-40B4-BE49-F238E27FC236}">
                <a16:creationId xmlns:a16="http://schemas.microsoft.com/office/drawing/2014/main" id="{ABB66900-EC2D-CD87-1057-FDE4972BA531}"/>
              </a:ext>
            </a:extLst>
          </p:cNvPr>
          <p:cNvSpPr txBox="1"/>
          <p:nvPr/>
        </p:nvSpPr>
        <p:spPr>
          <a:xfrm>
            <a:off x="2714625" y="47434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3.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bé</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giống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1 111</a:t>
            </a:r>
          </a:p>
        </p:txBody>
      </p:sp>
      <p:sp>
        <p:nvSpPr>
          <p:cNvPr id="33" name="Rectangle: Rounded Corners 32">
            <a:extLst>
              <a:ext uri="{FF2B5EF4-FFF2-40B4-BE49-F238E27FC236}">
                <a16:creationId xmlns:a16="http://schemas.microsoft.com/office/drawing/2014/main" id="{BF44D6BC-B4ED-5785-F2BE-36D0195B79CE}"/>
              </a:ext>
            </a:extLst>
          </p:cNvPr>
          <p:cNvSpPr/>
          <p:nvPr/>
        </p:nvSpPr>
        <p:spPr>
          <a:xfrm>
            <a:off x="6981825" y="129540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1 111</a:t>
            </a:r>
          </a:p>
        </p:txBody>
      </p:sp>
      <p:sp>
        <p:nvSpPr>
          <p:cNvPr id="34" name="TextBox 33">
            <a:extLst>
              <a:ext uri="{FF2B5EF4-FFF2-40B4-BE49-F238E27FC236}">
                <a16:creationId xmlns:a16="http://schemas.microsoft.com/office/drawing/2014/main" id="{85CE01C9-91A9-9E3C-0815-B6942E902394}"/>
              </a:ext>
            </a:extLst>
          </p:cNvPr>
          <p:cNvSpPr txBox="1"/>
          <p:nvPr/>
        </p:nvSpPr>
        <p:spPr>
          <a:xfrm>
            <a:off x="2676525" y="5362575"/>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4.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nhau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9 876</a:t>
            </a:r>
          </a:p>
        </p:txBody>
      </p:sp>
      <p:sp>
        <p:nvSpPr>
          <p:cNvPr id="35" name="Rectangle: Rounded Corners 34">
            <a:extLst>
              <a:ext uri="{FF2B5EF4-FFF2-40B4-BE49-F238E27FC236}">
                <a16:creationId xmlns:a16="http://schemas.microsoft.com/office/drawing/2014/main" id="{712633C5-E65C-37BB-CE10-195C1664F653}"/>
              </a:ext>
            </a:extLst>
          </p:cNvPr>
          <p:cNvSpPr/>
          <p:nvPr/>
        </p:nvSpPr>
        <p:spPr>
          <a:xfrm>
            <a:off x="6105525" y="3095625"/>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9 876</a:t>
            </a:r>
          </a:p>
        </p:txBody>
      </p:sp>
      <p:sp>
        <p:nvSpPr>
          <p:cNvPr id="36" name="TextBox 35">
            <a:extLst>
              <a:ext uri="{FF2B5EF4-FFF2-40B4-BE49-F238E27FC236}">
                <a16:creationId xmlns:a16="http://schemas.microsoft.com/office/drawing/2014/main" id="{2B5B8745-1D0C-A0A8-AD49-428627E9832D}"/>
              </a:ext>
            </a:extLst>
          </p:cNvPr>
          <p:cNvSpPr txBox="1"/>
          <p:nvPr/>
        </p:nvSpPr>
        <p:spPr>
          <a:xfrm>
            <a:off x="2695575" y="6000750"/>
            <a:ext cx="935355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5.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bốn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9 999</a:t>
            </a:r>
          </a:p>
        </p:txBody>
      </p:sp>
      <p:sp>
        <p:nvSpPr>
          <p:cNvPr id="37" name="Rectangle: Rounded Corners 36">
            <a:extLst>
              <a:ext uri="{FF2B5EF4-FFF2-40B4-BE49-F238E27FC236}">
                <a16:creationId xmlns:a16="http://schemas.microsoft.com/office/drawing/2014/main" id="{30BA396F-91D5-C3E6-1342-750A12A0FBFC}"/>
              </a:ext>
            </a:extLst>
          </p:cNvPr>
          <p:cNvSpPr/>
          <p:nvPr/>
        </p:nvSpPr>
        <p:spPr>
          <a:xfrm>
            <a:off x="7943850" y="2228850"/>
            <a:ext cx="952500" cy="37147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9 999</a:t>
            </a:r>
          </a:p>
        </p:txBody>
      </p:sp>
      <p:grpSp>
        <p:nvGrpSpPr>
          <p:cNvPr id="38" name="Group 37">
            <a:extLst>
              <a:ext uri="{FF2B5EF4-FFF2-40B4-BE49-F238E27FC236}">
                <a16:creationId xmlns:a16="http://schemas.microsoft.com/office/drawing/2014/main" id="{27996513-4D35-FFBD-1E74-D30A24C9F32A}"/>
              </a:ext>
            </a:extLst>
          </p:cNvPr>
          <p:cNvGrpSpPr/>
          <p:nvPr/>
        </p:nvGrpSpPr>
        <p:grpSpPr>
          <a:xfrm>
            <a:off x="1518284" y="499470"/>
            <a:ext cx="1920241" cy="753038"/>
            <a:chOff x="809897" y="544762"/>
            <a:chExt cx="11242615" cy="1045958"/>
          </a:xfrm>
        </p:grpSpPr>
        <p:sp>
          <p:nvSpPr>
            <p:cNvPr id="39" name="Rectangle: Rounded Corners 16">
              <a:extLst>
                <a:ext uri="{FF2B5EF4-FFF2-40B4-BE49-F238E27FC236}">
                  <a16:creationId xmlns:a16="http://schemas.microsoft.com/office/drawing/2014/main" id="{77AC9591-9243-481A-17D1-D4B4C895355C}"/>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40" name="TextBox 39">
              <a:extLst>
                <a:ext uri="{FF2B5EF4-FFF2-40B4-BE49-F238E27FC236}">
                  <a16:creationId xmlns:a16="http://schemas.microsoft.com/office/drawing/2014/main" id="{F123F7BE-CD2B-A039-CD8A-1704C1722452}"/>
                </a:ext>
              </a:extLst>
            </p:cNvPr>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dirty="0">
                  <a:latin typeface="Cambria" panose="02040503050406030204" pitchFamily="18" charset="0"/>
                  <a:ea typeface="Cambria" panose="02040503050406030204" pitchFamily="18" charset="0"/>
                </a:rPr>
                <a:t>SỐ</a:t>
              </a:r>
            </a:p>
          </p:txBody>
        </p:sp>
      </p:grpSp>
      <p:sp>
        <p:nvSpPr>
          <p:cNvPr id="41" name="Oval 40">
            <a:extLst>
              <a:ext uri="{FF2B5EF4-FFF2-40B4-BE49-F238E27FC236}">
                <a16:creationId xmlns:a16="http://schemas.microsoft.com/office/drawing/2014/main" id="{C5115530-CF03-714A-B303-C9CBCAD44FAC}"/>
              </a:ext>
            </a:extLst>
          </p:cNvPr>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44348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barn(inVertic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barn(inVertical)">
                                      <p:cBhvr>
                                        <p:cTn id="52" dur="500"/>
                                        <p:tgtEl>
                                          <p:spTgt spid="3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6">
                                            <p:txEl>
                                              <p:pRg st="0" end="0"/>
                                            </p:txEl>
                                          </p:spTgt>
                                        </p:tgtEl>
                                        <p:attrNameLst>
                                          <p:attrName>style.visibility</p:attrName>
                                        </p:attrNameLst>
                                      </p:cBhvr>
                                      <p:to>
                                        <p:strVal val="visible"/>
                                      </p:to>
                                    </p:set>
                                    <p:animEffect transition="in" filter="barn(inVertical)">
                                      <p:cBhvr>
                                        <p:cTn id="62" dur="500"/>
                                        <p:tgtEl>
                                          <p:spTgt spid="3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p:bldP spid="31" grpId="0" animBg="1"/>
      <p:bldP spid="33" grpId="0" animBg="1"/>
      <p:bldP spid="3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1546" y="3490096"/>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588488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8.33333E-7 -2.22222E-6 L 8.33333E-7 0.00047 C 0.00026 -0.01227 -0.00039 -0.025 0.00078 -0.03703 C 0.00143 -0.0456 0.00404 -0.05324 0.00534 -0.06157 C 0.00599 -0.0662 0.00638 -0.07106 0.0069 -0.07592 C 0.00456 -0.0919 0.00443 -0.0956 8.33333E-7 -0.11157 C -0.00234 -0.11991 -0.00547 -0.12731 -0.00768 -0.13588 C -0.01003 -0.14467 -0.01172 -0.15393 -0.0138 -0.16319 C -0.01432 -0.16782 -0.01471 -0.17268 -0.01537 -0.17731 C -0.01576 -0.18125 -0.0168 -0.18495 -0.01693 -0.18866 C -0.01745 -0.20879 -0.01732 -0.22893 -0.01758 -0.24884 C -0.01784 -0.25926 -0.01784 -0.27754 -0.01992 -0.28912 C -0.0224 -0.30231 -0.02044 -0.29861 -0.02292 -0.30301 " pathEditMode="relative" rAng="0" ptsTypes="AAAAAAAAAAAAA">
                                      <p:cBhvr>
                                        <p:cTn id="6" dur="2000" fill="hold"/>
                                        <p:tgtEl>
                                          <p:spTgt spid="20"/>
                                        </p:tgtEl>
                                        <p:attrNameLst>
                                          <p:attrName>ppt_x</p:attrName>
                                          <p:attrName>ppt_y</p:attrName>
                                        </p:attrNameLst>
                                      </p:cBhvr>
                                      <p:rCtr x="-807" y="-15139"/>
                                    </p:animMotion>
                                  </p:childTnLst>
                                </p:cTn>
                              </p:par>
                              <p:par>
                                <p:cTn id="7" presetID="10" presetClass="exit" presetSubtype="0" fill="hold" nodeType="withEffect">
                                  <p:stCondLst>
                                    <p:cond delay="1400"/>
                                  </p:stCondLst>
                                  <p:childTnLst>
                                    <p:animEffect transition="out" filter="fade">
                                      <p:cBhvr>
                                        <p:cTn id="8" dur="600"/>
                                        <p:tgtEl>
                                          <p:spTgt spid="21"/>
                                        </p:tgtEl>
                                      </p:cBhvr>
                                    </p:animEffect>
                                    <p:set>
                                      <p:cBhvr>
                                        <p:cTn id="9" dur="1" fill="hold">
                                          <p:stCondLst>
                                            <p:cond delay="5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6952C5-EFCF-4109-AA2D-9789B5E5F4DF}"/>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6817586" y="-168002"/>
            <a:ext cx="6347407" cy="6858000"/>
          </a:xfrm>
          <a:prstGeom prst="rect">
            <a:avLst/>
          </a:prstGeom>
        </p:spPr>
      </p:pic>
      <p:pic>
        <p:nvPicPr>
          <p:cNvPr id="7" name="图片 18">
            <a:extLst>
              <a:ext uri="{FF2B5EF4-FFF2-40B4-BE49-F238E27FC236}">
                <a16:creationId xmlns:a16="http://schemas.microsoft.com/office/drawing/2014/main" id="{D0D60A67-6B3B-45B1-9E4B-686C50207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27" t="46021"/>
          <a:stretch/>
        </p:blipFill>
        <p:spPr>
          <a:xfrm rot="20704214">
            <a:off x="8404741" y="2345832"/>
            <a:ext cx="4290951" cy="3925389"/>
          </a:xfrm>
          <a:prstGeom prst="rect">
            <a:avLst/>
          </a:prstGeom>
        </p:spPr>
      </p:pic>
      <p:pic>
        <p:nvPicPr>
          <p:cNvPr id="4" name="Đồ họa 7">
            <a:extLst>
              <a:ext uri="{FF2B5EF4-FFF2-40B4-BE49-F238E27FC236}">
                <a16:creationId xmlns:a16="http://schemas.microsoft.com/office/drawing/2014/main" id="{2F223B9E-3D6A-910D-2AFE-015E079C14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053" y="344203"/>
            <a:ext cx="4167853" cy="4840922"/>
          </a:xfrm>
          <a:prstGeom prst="rect">
            <a:avLst/>
          </a:prstGeom>
        </p:spPr>
      </p:pic>
      <p:pic>
        <p:nvPicPr>
          <p:cNvPr id="6" name="Đồ họa 10">
            <a:extLst>
              <a:ext uri="{FF2B5EF4-FFF2-40B4-BE49-F238E27FC236}">
                <a16:creationId xmlns:a16="http://schemas.microsoft.com/office/drawing/2014/main" id="{C4995241-53E6-A552-06EE-D11A8A3B27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2349" y="3287081"/>
            <a:ext cx="1363034" cy="1096353"/>
          </a:xfrm>
          <a:prstGeom prst="rect">
            <a:avLst/>
          </a:prstGeom>
        </p:spPr>
      </p:pic>
      <p:pic>
        <p:nvPicPr>
          <p:cNvPr id="3" name="Picture 2"/>
          <p:cNvPicPr>
            <a:picLocks noChangeAspect="1"/>
          </p:cNvPicPr>
          <p:nvPr/>
        </p:nvPicPr>
        <p:blipFill>
          <a:blip r:embed="rId8"/>
          <a:stretch>
            <a:fillRect/>
          </a:stretch>
        </p:blipFill>
        <p:spPr>
          <a:xfrm>
            <a:off x="3685790" y="1923732"/>
            <a:ext cx="8017623" cy="2726698"/>
          </a:xfrm>
          <a:prstGeom prst="rect">
            <a:avLst/>
          </a:prstGeom>
        </p:spPr>
      </p:pic>
    </p:spTree>
    <p:extLst>
      <p:ext uri="{BB962C8B-B14F-4D97-AF65-F5344CB8AC3E}">
        <p14:creationId xmlns:p14="http://schemas.microsoft.com/office/powerpoint/2010/main" val="99076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633" y="3549227"/>
            <a:ext cx="3061842" cy="2462785"/>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37519" y="3293084"/>
            <a:ext cx="2513071" cy="2513071"/>
          </a:xfrm>
          <a:prstGeom prst="rect">
            <a:avLst/>
          </a:prstGeom>
        </p:spPr>
      </p:pic>
      <p:pic>
        <p:nvPicPr>
          <p:cNvPr id="2" name="Đồ họa 1">
            <a:extLst>
              <a:ext uri="{FF2B5EF4-FFF2-40B4-BE49-F238E27FC236}">
                <a16:creationId xmlns:a16="http://schemas.microsoft.com/office/drawing/2014/main" id="{68DFA58E-A29E-6FA8-ED13-7F7B698411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2323" y="3000589"/>
            <a:ext cx="2402917" cy="2790965"/>
          </a:xfrm>
          <a:prstGeom prst="rect">
            <a:avLst/>
          </a:prstGeom>
        </p:spPr>
      </p:pic>
      <p:pic>
        <p:nvPicPr>
          <p:cNvPr id="3" name="Đồ họa 2">
            <a:extLst>
              <a:ext uri="{FF2B5EF4-FFF2-40B4-BE49-F238E27FC236}">
                <a16:creationId xmlns:a16="http://schemas.microsoft.com/office/drawing/2014/main" id="{F6EC7B95-C386-E7B6-0079-40B2E0C1AE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4617" y="3130545"/>
            <a:ext cx="2544241" cy="2837031"/>
          </a:xfrm>
          <a:prstGeom prst="rect">
            <a:avLst/>
          </a:prstGeom>
        </p:spPr>
      </p:pic>
      <p:pic>
        <p:nvPicPr>
          <p:cNvPr id="6" name="Hình ảnh 5">
            <a:extLst>
              <a:ext uri="{FF2B5EF4-FFF2-40B4-BE49-F238E27FC236}">
                <a16:creationId xmlns:a16="http://schemas.microsoft.com/office/drawing/2014/main" id="{78C321CE-0CD6-C578-634B-CC3D84D99421}"/>
              </a:ext>
            </a:extLst>
          </p:cNvPr>
          <p:cNvPicPr>
            <a:picLocks noChangeAspect="1"/>
          </p:cNvPicPr>
          <p:nvPr/>
        </p:nvPicPr>
        <p:blipFill>
          <a:blip r:embed="rId12">
            <a:duotone>
              <a:schemeClr val="accent4">
                <a:shade val="45000"/>
                <a:satMod val="135000"/>
              </a:schemeClr>
              <a:prstClr val="white"/>
            </a:duotone>
          </a:blip>
          <a:stretch>
            <a:fillRect/>
          </a:stretch>
        </p:blipFill>
        <p:spPr>
          <a:xfrm>
            <a:off x="370434" y="568553"/>
            <a:ext cx="11339543" cy="4334632"/>
          </a:xfrm>
          <a:prstGeom prst="rect">
            <a:avLst/>
          </a:prstGeom>
        </p:spPr>
      </p:pic>
    </p:spTree>
    <p:extLst>
      <p:ext uri="{BB962C8B-B14F-4D97-AF65-F5344CB8AC3E}">
        <p14:creationId xmlns:p14="http://schemas.microsoft.com/office/powerpoint/2010/main" val="386016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2.5E-6 -1.85185E-6 L 0.15808 -0.06759 C 0.19089 -0.08287 0.24037 -0.09097 0.29219 -0.09097 C 0.35117 -0.09097 0.39844 -0.08287 0.43125 -0.06759 L 0.58946 -1.85185E-6 " pathEditMode="relative" rAng="0" ptsTypes="AAAAA">
                                      <p:cBhvr>
                                        <p:cTn id="6" dur="2000" fill="hold"/>
                                        <p:tgtEl>
                                          <p:spTgt spid="20"/>
                                        </p:tgtEl>
                                        <p:attrNameLst>
                                          <p:attrName>ppt_x</p:attrName>
                                          <p:attrName>ppt_y</p:attrName>
                                        </p:attrNameLst>
                                      </p:cBhvr>
                                      <p:rCtr x="29466" y="-4560"/>
                                    </p:animMotion>
                                  </p:childTnLst>
                                </p:cTn>
                              </p:par>
                              <p:par>
                                <p:cTn id="7" presetID="10" presetClass="exit" presetSubtype="0" fill="hold" nodeType="withEffect">
                                  <p:stCondLst>
                                    <p:cond delay="1300"/>
                                  </p:stCondLst>
                                  <p:childTnLst>
                                    <p:animEffect transition="out" filter="fade">
                                      <p:cBhvr>
                                        <p:cTn id="8" dur="700"/>
                                        <p:tgtEl>
                                          <p:spTgt spid="20"/>
                                        </p:tgtEl>
                                      </p:cBhvr>
                                    </p:animEffect>
                                    <p:set>
                                      <p:cBhvr>
                                        <p:cTn id="9" dur="1" fill="hold">
                                          <p:stCondLst>
                                            <p:cond delay="699"/>
                                          </p:stCondLst>
                                        </p:cTn>
                                        <p:tgtEl>
                                          <p:spTgt spid="20"/>
                                        </p:tgtEl>
                                        <p:attrNameLst>
                                          <p:attrName>style.visibility</p:attrName>
                                        </p:attrNameLst>
                                      </p:cBhvr>
                                      <p:to>
                                        <p:strVal val="hidden"/>
                                      </p:to>
                                    </p:se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0">
            <a:extLst>
              <a:ext uri="{FF2B5EF4-FFF2-40B4-BE49-F238E27FC236}">
                <a16:creationId xmlns:a16="http://schemas.microsoft.com/office/drawing/2014/main" id="{DC97832C-5780-4230-A93E-422E720488DC}"/>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89492" b="60540"/>
          <a:stretch/>
        </p:blipFill>
        <p:spPr>
          <a:xfrm>
            <a:off x="-701948" y="-387199"/>
            <a:ext cx="3427348" cy="3742185"/>
          </a:xfrm>
          <a:prstGeom prst="rect">
            <a:avLst/>
          </a:prstGeom>
        </p:spPr>
      </p:pic>
      <p:pic>
        <p:nvPicPr>
          <p:cNvPr id="3" name="图片 7">
            <a:extLst>
              <a:ext uri="{FF2B5EF4-FFF2-40B4-BE49-F238E27FC236}">
                <a16:creationId xmlns:a16="http://schemas.microsoft.com/office/drawing/2014/main" id="{BA8C8494-CE2C-4CD3-BD82-02B678386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10027439" y="5450685"/>
            <a:ext cx="2428654" cy="2444367"/>
          </a:xfrm>
          <a:prstGeom prst="rect">
            <a:avLst/>
          </a:prstGeom>
        </p:spPr>
      </p:pic>
      <p:pic>
        <p:nvPicPr>
          <p:cNvPr id="4"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50" r="83036" b="16883"/>
          <a:stretch/>
        </p:blipFill>
        <p:spPr>
          <a:xfrm>
            <a:off x="-92086" y="5285804"/>
            <a:ext cx="870992" cy="1639432"/>
          </a:xfrm>
          <a:prstGeom prst="rect">
            <a:avLst/>
          </a:prstGeom>
        </p:spPr>
      </p:pic>
      <p:pic>
        <p:nvPicPr>
          <p:cNvPr id="5"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3">
            <a:extLst>
              <a:ext uri="{28A0092B-C50C-407E-A947-70E740481C1C}">
                <a14:useLocalDpi xmlns:a14="http://schemas.microsoft.com/office/drawing/2010/main" val="0"/>
              </a:ext>
            </a:extLst>
          </a:blip>
          <a:srcRect l="21378" t="43462" r="72057" b="49712"/>
          <a:stretch/>
        </p:blipFill>
        <p:spPr>
          <a:xfrm>
            <a:off x="6009093" y="5490514"/>
            <a:ext cx="1771803" cy="1687187"/>
          </a:xfrm>
          <a:prstGeom prst="rect">
            <a:avLst/>
          </a:prstGeom>
        </p:spPr>
      </p:pic>
      <p:pic>
        <p:nvPicPr>
          <p:cNvPr id="6"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00" t="10322" r="15207" b="75398"/>
          <a:stretch/>
        </p:blipFill>
        <p:spPr>
          <a:xfrm>
            <a:off x="10031492" y="-99685"/>
            <a:ext cx="2420549" cy="1799102"/>
          </a:xfrm>
          <a:prstGeom prst="rect">
            <a:avLst/>
          </a:prstGeom>
        </p:spPr>
      </p:pic>
      <p:grpSp>
        <p:nvGrpSpPr>
          <p:cNvPr id="7" name="Nhóm 1807">
            <a:extLst>
              <a:ext uri="{FF2B5EF4-FFF2-40B4-BE49-F238E27FC236}">
                <a16:creationId xmlns:a16="http://schemas.microsoft.com/office/drawing/2014/main" id="{A520A12C-2323-A28B-D8A9-44828F86F71F}"/>
              </a:ext>
            </a:extLst>
          </p:cNvPr>
          <p:cNvGrpSpPr/>
          <p:nvPr/>
        </p:nvGrpSpPr>
        <p:grpSpPr>
          <a:xfrm>
            <a:off x="1946751" y="126199"/>
            <a:ext cx="8124684" cy="5790242"/>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5"/>
          <a:stretch>
            <a:fillRect/>
          </a:stretch>
        </p:blipFill>
        <p:spPr>
          <a:xfrm>
            <a:off x="2523012" y="309469"/>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2879391" y="1923825"/>
            <a:ext cx="6327208"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Ôn</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thức</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học</a:t>
            </a:r>
            <a:r>
              <a:rPr kumimoji="0" lang="en-US" sz="3600" b="1" i="1"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Hoàn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SBT.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trước</a:t>
            </a: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8080"/>
                </a:solidFill>
                <a:effectLst/>
                <a:uLnTx/>
                <a:uFillTx/>
                <a:latin typeface="Cambria" panose="02040503050406030204" pitchFamily="18" charset="0"/>
                <a:ea typeface="Cambria" panose="02040503050406030204" pitchFamily="18" charset="0"/>
                <a:cs typeface="+mn-cs"/>
              </a:rPr>
              <a:t>bài</a:t>
            </a:r>
            <a:endParaRPr kumimoji="0" lang="vi-VN" sz="6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01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4"/>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sp>
        <p:nvSpPr>
          <p:cNvPr id="1805" name="Hộp Văn bản 1804">
            <a:extLst>
              <a:ext uri="{FF2B5EF4-FFF2-40B4-BE49-F238E27FC236}">
                <a16:creationId xmlns:a16="http://schemas.microsoft.com/office/drawing/2014/main" id="{DCC9A628-726F-8E3F-DA5E-810FAA7359A3}"/>
              </a:ext>
            </a:extLst>
          </p:cNvPr>
          <p:cNvSpPr txBox="1"/>
          <p:nvPr/>
        </p:nvSpPr>
        <p:spPr>
          <a:xfrm>
            <a:off x="5020906" y="1874377"/>
            <a:ext cx="6002694" cy="27481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Hãy</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vượt</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các</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câu</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hỏi</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để</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đưa</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con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tàu</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vũ</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trụ</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quay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lại</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Trái</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Đất</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nhé</a:t>
            </a:r>
            <a:r>
              <a:rPr kumimoji="0" lang="en-US"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a:t>
            </a:r>
            <a:endParaRPr kumimoji="0" lang="vi-VN" sz="4000" b="1" i="0" u="none" strike="noStrike" kern="1200" cap="none" spc="0" normalizeH="0" baseline="0" noProof="0" dirty="0">
              <a:ln w="19050">
                <a:solidFill>
                  <a:sysClr val="windowText" lastClr="000000"/>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endParaRPr>
          </a:p>
        </p:txBody>
      </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39389" y="1173801"/>
            <a:ext cx="1363034" cy="1096353"/>
          </a:xfrm>
          <a:prstGeom prst="rect">
            <a:avLst/>
          </a:prstGeom>
        </p:spPr>
      </p:pic>
      <p:pic>
        <p:nvPicPr>
          <p:cNvPr id="2" name="tải xuống (1)">
            <a:hlinkClick r:id="" action="ppaction://media"/>
            <a:extLst>
              <a:ext uri="{FF2B5EF4-FFF2-40B4-BE49-F238E27FC236}">
                <a16:creationId xmlns:a16="http://schemas.microsoft.com/office/drawing/2014/main" id="{BA69B30F-D1ED-CD78-45A3-805954FE5A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8692" y="359310"/>
            <a:ext cx="406400" cy="406400"/>
          </a:xfrm>
          <a:prstGeom prst="rect">
            <a:avLst/>
          </a:prstGeom>
        </p:spPr>
      </p:pic>
    </p:spTree>
    <p:extLst>
      <p:ext uri="{BB962C8B-B14F-4D97-AF65-F5344CB8AC3E}">
        <p14:creationId xmlns:p14="http://schemas.microsoft.com/office/powerpoint/2010/main" val="290687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wd">
                                    <p:tmPct val="10000"/>
                                  </p:iterate>
                                  <p:childTnLst>
                                    <p:set>
                                      <p:cBhvr>
                                        <p:cTn id="12" dur="1" fill="hold">
                                          <p:stCondLst>
                                            <p:cond delay="0"/>
                                          </p:stCondLst>
                                        </p:cTn>
                                        <p:tgtEl>
                                          <p:spTgt spid="1805"/>
                                        </p:tgtEl>
                                        <p:attrNameLst>
                                          <p:attrName>style.visibility</p:attrName>
                                        </p:attrNameLst>
                                      </p:cBhvr>
                                      <p:to>
                                        <p:strVal val="visible"/>
                                      </p:to>
                                    </p:set>
                                    <p:anim calcmode="lin" valueType="num">
                                      <p:cBhvr>
                                        <p:cTn id="13" dur="500" fill="hold"/>
                                        <p:tgtEl>
                                          <p:spTgt spid="180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805"/>
                                        </p:tgtEl>
                                        <p:attrNameLst>
                                          <p:attrName>ppt_y</p:attrName>
                                        </p:attrNameLst>
                                      </p:cBhvr>
                                      <p:tavLst>
                                        <p:tav tm="0">
                                          <p:val>
                                            <p:strVal val="#ppt_y"/>
                                          </p:val>
                                        </p:tav>
                                        <p:tav tm="100000">
                                          <p:val>
                                            <p:strVal val="#ppt_y"/>
                                          </p:val>
                                        </p:tav>
                                      </p:tavLst>
                                    </p:anim>
                                    <p:anim calcmode="lin" valueType="num">
                                      <p:cBhvr>
                                        <p:cTn id="15" dur="500" fill="hold"/>
                                        <p:tgtEl>
                                          <p:spTgt spid="180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80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805"/>
                                        </p:tgtEl>
                                      </p:cBhvr>
                                    </p:animEffect>
                                  </p:childTnLst>
                                </p:cTn>
                              </p:par>
                              <p:par>
                                <p:cTn id="18" presetID="1" presetClass="mediacall" presetSubtype="0" fill="hold" nodeType="withEffect">
                                  <p:stCondLst>
                                    <p:cond delay="0"/>
                                  </p:stCondLst>
                                  <p:childTnLst>
                                    <p:cmd type="call" cmd="playFrom(0.0)">
                                      <p:cBhvr>
                                        <p:cTn id="19" dur="4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8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hlinkClick r:id="rId5" action="ppaction://hlinksldjump"/>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42802" y="109237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6359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800"/>
                                        <p:tgtEl>
                                          <p:spTgt spid="19"/>
                                        </p:tgtEl>
                                      </p:cBhvr>
                                    </p:animEffect>
                                  </p:childTnLst>
                                </p:cTn>
                              </p:par>
                            </p:childTnLst>
                          </p:cTn>
                        </p:par>
                        <p:par>
                          <p:cTn id="8" fill="hold">
                            <p:stCondLst>
                              <p:cond delay="18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2.08333E-6 -2.22222E-6 L 2.08333E-6 -2.22222E-6 C 0.01237 0.00047 0.02474 0.0007 0.03724 0.00185 C 0.04023 0.00209 0.04297 0.00371 0.04609 0.00417 C 0.04857 0.00463 0.05104 0.00486 0.05338 0.00533 C 0.05429 0.00602 0.05508 0.00695 0.05651 0.00764 C 0.06028 0.0088 0.06719 0.00972 0.07135 0.01065 C 0.07487 0.0132 0.07956 0.01644 0.08177 0.01945 C 0.08281 0.02084 0.08255 0.02246 0.08333 0.02384 C 0.08411 0.02523 0.08528 0.02616 0.08633 0.02709 L 0.08932 0.03588 C 0.08997 0.03727 0.09049 0.03889 0.09101 0.04051 C 0.0914 0.04306 0.09166 0.04584 0.09245 0.04815 C 0.09271 0.04931 0.09349 0.05047 0.09375 0.05139 C 0.09453 0.05301 0.09453 0.0544 0.09518 0.05579 C 0.09596 0.05741 0.09752 0.0588 0.09818 0.06042 C 0.10052 0.06412 0.09922 0.06389 0.10143 0.06806 C 0.10208 0.06991 0.10338 0.07176 0.10443 0.07338 C 0.10495 0.0757 0.10508 0.07801 0.10586 0.08033 C 0.10612 0.08172 0.1069 0.0831 0.10716 0.08449 C 0.10963 0.09537 0.1082 0.09398 0.11015 0.10648 C 0.1125 0.11968 0.11185 0.09977 0.11185 0.11783 " pathEditMode="relative" rAng="0" ptsTypes="AAAAAAAAAAAAAAAAAAAAAA">
                                      <p:cBhvr>
                                        <p:cTn id="15" dur="2000" fill="hold"/>
                                        <p:tgtEl>
                                          <p:spTgt spid="20"/>
                                        </p:tgtEl>
                                        <p:attrNameLst>
                                          <p:attrName>ppt_x</p:attrName>
                                          <p:attrName>ppt_y</p:attrName>
                                        </p:attrNameLst>
                                      </p:cBhvr>
                                      <p:rCtr x="5586"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1931" y="905840"/>
              <a:ext cx="9536999" cy="11628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So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5 731…?... 5 371</a:t>
              </a: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060860" y="2550328"/>
              <a:ext cx="3295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&lt;</a:t>
              </a: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151996" y="2531972"/>
              <a:ext cx="39480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&gt;</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2996588" y="43471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1997327" y="4456047"/>
              <a:ext cx="35745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8926" y="641958"/>
            <a:ext cx="1363034" cy="1096353"/>
          </a:xfrm>
          <a:prstGeom prst="rect">
            <a:avLst/>
          </a:prstGeom>
        </p:spPr>
      </p:pic>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8"/>
                                        </p:tgtEl>
                                      </p:cBhvr>
                                    </p:animEffect>
                                    <p:anim calcmode="lin" valueType="num">
                                      <p:cBhvr>
                                        <p:cTn id="26" dur="1000"/>
                                        <p:tgtEl>
                                          <p:spTgt spid="18"/>
                                        </p:tgtEl>
                                        <p:attrNameLst>
                                          <p:attrName>ppt_x</p:attrName>
                                        </p:attrNameLst>
                                      </p:cBhvr>
                                      <p:tavLst>
                                        <p:tav tm="0">
                                          <p:val>
                                            <p:strVal val="ppt_x"/>
                                          </p:val>
                                        </p:tav>
                                        <p:tav tm="100000">
                                          <p:val>
                                            <p:strVal val="ppt_x"/>
                                          </p:val>
                                        </p:tav>
                                      </p:tavLst>
                                    </p:anim>
                                    <p:anim calcmode="lin" valueType="num">
                                      <p:cBhvr>
                                        <p:cTn id="27" dur="1000"/>
                                        <p:tgtEl>
                                          <p:spTgt spid="18"/>
                                        </p:tgtEl>
                                        <p:attrNameLst>
                                          <p:attrName>ppt_y</p:attrName>
                                        </p:attrNameLst>
                                      </p:cBhvr>
                                      <p:tavLst>
                                        <p:tav tm="0">
                                          <p:val>
                                            <p:strVal val="ppt_y"/>
                                          </p:val>
                                        </p:tav>
                                        <p:tav tm="100000">
                                          <p:val>
                                            <p:strVal val="ppt_y+.1"/>
                                          </p:val>
                                        </p:tav>
                                      </p:tavLst>
                                    </p:anim>
                                    <p:set>
                                      <p:cBhvr>
                                        <p:cTn id="28" dur="1" fill="hold">
                                          <p:stCondLst>
                                            <p:cond delay="999"/>
                                          </p:stCondLst>
                                        </p:cTn>
                                        <p:tgtEl>
                                          <p:spTgt spid="18"/>
                                        </p:tgtEl>
                                        <p:attrNameLst>
                                          <p:attrName>style.visibility</p:attrName>
                                        </p:attrNameLst>
                                      </p:cBhvr>
                                      <p:to>
                                        <p:strVal val="hidden"/>
                                      </p:to>
                                    </p:set>
                                  </p:childTnLst>
                                </p:cTn>
                              </p:par>
                              <p:par>
                                <p:cTn id="29" presetID="32" presetClass="emph" presetSubtype="0"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5" presetID="42" presetClass="exit" presetSubtype="0" fill="hold" nodeType="withEffect">
                                  <p:stCondLst>
                                    <p:cond delay="0"/>
                                  </p:stCondLst>
                                  <p:childTnLst>
                                    <p:animEffect transition="out" filter="fade">
                                      <p:cBhvr>
                                        <p:cTn id="36" dur="1000"/>
                                        <p:tgtEl>
                                          <p:spTgt spid="8"/>
                                        </p:tgtEl>
                                      </p:cBhvr>
                                    </p:animEffect>
                                    <p:anim calcmode="lin" valueType="num">
                                      <p:cBhvr>
                                        <p:cTn id="37" dur="1000"/>
                                        <p:tgtEl>
                                          <p:spTgt spid="8"/>
                                        </p:tgtEl>
                                        <p:attrNameLst>
                                          <p:attrName>ppt_x</p:attrName>
                                        </p:attrNameLst>
                                      </p:cBhvr>
                                      <p:tavLst>
                                        <p:tav tm="0">
                                          <p:val>
                                            <p:strVal val="ppt_x"/>
                                          </p:val>
                                        </p:tav>
                                        <p:tav tm="100000">
                                          <p:val>
                                            <p:strVal val="ppt_x"/>
                                          </p:val>
                                        </p:tav>
                                      </p:tavLst>
                                    </p:anim>
                                    <p:anim calcmode="lin" valueType="num">
                                      <p:cBhvr>
                                        <p:cTn id="38" dur="1000"/>
                                        <p:tgtEl>
                                          <p:spTgt spid="8"/>
                                        </p:tgtEl>
                                        <p:attrNameLst>
                                          <p:attrName>ppt_y</p:attrName>
                                        </p:attrNameLst>
                                      </p:cBhvr>
                                      <p:tavLst>
                                        <p:tav tm="0">
                                          <p:val>
                                            <p:strVal val="ppt_y"/>
                                          </p:val>
                                        </p:tav>
                                        <p:tav tm="100000">
                                          <p:val>
                                            <p:strVal val="ppt_y+.1"/>
                                          </p:val>
                                        </p:tav>
                                      </p:tavLst>
                                    </p:anim>
                                    <p:set>
                                      <p:cBhvr>
                                        <p:cTn id="3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883920" y="950560"/>
              <a:ext cx="9757116" cy="11142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So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6</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375…?... 6 365</a:t>
              </a: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&gt;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&lt;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4120538" y="42328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18"/>
                                        </p:tgtEl>
                                      </p:cBhvr>
                                    </p:animEffect>
                                    <p:anim calcmode="lin" valueType="num">
                                      <p:cBhvr>
                                        <p:cTn id="31" dur="1000"/>
                                        <p:tgtEl>
                                          <p:spTgt spid="18"/>
                                        </p:tgtEl>
                                        <p:attrNameLst>
                                          <p:attrName>ppt_x</p:attrName>
                                        </p:attrNameLst>
                                      </p:cBhvr>
                                      <p:tavLst>
                                        <p:tav tm="0">
                                          <p:val>
                                            <p:strVal val="ppt_x"/>
                                          </p:val>
                                        </p:tav>
                                        <p:tav tm="100000">
                                          <p:val>
                                            <p:strVal val="ppt_x"/>
                                          </p:val>
                                        </p:tav>
                                      </p:tavLst>
                                    </p:anim>
                                    <p:anim calcmode="lin" valueType="num">
                                      <p:cBhvr>
                                        <p:cTn id="32" dur="1000"/>
                                        <p:tgtEl>
                                          <p:spTgt spid="18"/>
                                        </p:tgtEl>
                                        <p:attrNameLst>
                                          <p:attrName>ppt_y</p:attrName>
                                        </p:attrNameLst>
                                      </p:cBhvr>
                                      <p:tavLst>
                                        <p:tav tm="0">
                                          <p:val>
                                            <p:strVal val="ppt_y"/>
                                          </p:val>
                                        </p:tav>
                                        <p:tav tm="100000">
                                          <p:val>
                                            <p:strVal val="ppt_y+.1"/>
                                          </p:val>
                                        </p:tav>
                                      </p:tavLst>
                                    </p:anim>
                                    <p:set>
                                      <p:cBhvr>
                                        <p:cTn id="33" dur="1" fill="hold">
                                          <p:stCondLst>
                                            <p:cond delay="999"/>
                                          </p:stCondLst>
                                        </p:cTn>
                                        <p:tgtEl>
                                          <p:spTgt spid="18"/>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3">
            <a:extLst>
              <a:ext uri="{FF2B5EF4-FFF2-40B4-BE49-F238E27FC236}">
                <a16:creationId xmlns:a16="http://schemas.microsoft.com/office/drawing/2014/main" id="{13241BAC-2BA1-C1BE-5138-E23B04272B64}"/>
              </a:ext>
            </a:extLst>
          </p:cNvPr>
          <p:cNvGrpSpPr/>
          <p:nvPr/>
        </p:nvGrpSpPr>
        <p:grpSpPr>
          <a:xfrm>
            <a:off x="694944" y="524796"/>
            <a:ext cx="10541188" cy="1823384"/>
            <a:chOff x="873492" y="817645"/>
            <a:chExt cx="10362640" cy="1530535"/>
          </a:xfrm>
        </p:grpSpPr>
        <p:grpSp>
          <p:nvGrpSpPr>
            <p:cNvPr id="30"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6"/>
            </a:xfrm>
          </p:grpSpPr>
          <p:sp>
            <p:nvSpPr>
              <p:cNvPr id="32"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 name="Hộp Văn bản 5">
              <a:extLst>
                <a:ext uri="{FF2B5EF4-FFF2-40B4-BE49-F238E27FC236}">
                  <a16:creationId xmlns:a16="http://schemas.microsoft.com/office/drawing/2014/main" id="{59257264-1088-E59B-6628-FC5CE884F377}"/>
                </a:ext>
              </a:extLst>
            </p:cNvPr>
            <p:cNvSpPr txBox="1"/>
            <p:nvPr/>
          </p:nvSpPr>
          <p:spPr>
            <a:xfrm>
              <a:off x="1304544" y="868359"/>
              <a:ext cx="9358527" cy="12142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So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999</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1021</a:t>
              </a:r>
            </a:p>
          </p:txBody>
        </p:sp>
      </p:grpSp>
      <p:grpSp>
        <p:nvGrpSpPr>
          <p:cNvPr id="35"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36"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38"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9"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7" name="Hộp Văn bản 23">
              <a:extLst>
                <a:ext uri="{FF2B5EF4-FFF2-40B4-BE49-F238E27FC236}">
                  <a16:creationId xmlns:a16="http://schemas.microsoft.com/office/drawing/2014/main" id="{AE8A3198-B922-95C5-0759-8657347CC3AA}"/>
                </a:ext>
              </a:extLst>
            </p:cNvPr>
            <p:cNvSpPr txBox="1"/>
            <p:nvPr/>
          </p:nvSpPr>
          <p:spPr>
            <a:xfrm>
              <a:off x="2505456" y="2696712"/>
              <a:ext cx="264741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0"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4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43"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4"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2" name="Hộp Văn bản 24">
              <a:extLst>
                <a:ext uri="{FF2B5EF4-FFF2-40B4-BE49-F238E27FC236}">
                  <a16:creationId xmlns:a16="http://schemas.microsoft.com/office/drawing/2014/main" id="{709D10A9-E0E4-1F61-B017-5E54D7949015}"/>
                </a:ext>
              </a:extLst>
            </p:cNvPr>
            <p:cNvSpPr txBox="1"/>
            <p:nvPr/>
          </p:nvSpPr>
          <p:spPr>
            <a:xfrm>
              <a:off x="7831616" y="2736290"/>
              <a:ext cx="306545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&gt;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Nhóm 21">
            <a:extLst>
              <a:ext uri="{FF2B5EF4-FFF2-40B4-BE49-F238E27FC236}">
                <a16:creationId xmlns:a16="http://schemas.microsoft.com/office/drawing/2014/main" id="{E1B3EBE0-1A03-71FF-4EF6-BBC720D376FD}"/>
              </a:ext>
            </a:extLst>
          </p:cNvPr>
          <p:cNvGrpSpPr/>
          <p:nvPr/>
        </p:nvGrpSpPr>
        <p:grpSpPr>
          <a:xfrm>
            <a:off x="3510938" y="4290046"/>
            <a:ext cx="4924401" cy="1152000"/>
            <a:chOff x="958238" y="4423396"/>
            <a:chExt cx="4924401" cy="1152000"/>
          </a:xfrm>
        </p:grpSpPr>
        <p:grpSp>
          <p:nvGrpSpPr>
            <p:cNvPr id="46"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4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7" name="Hộp Văn bản 25">
              <a:extLst>
                <a:ext uri="{FF2B5EF4-FFF2-40B4-BE49-F238E27FC236}">
                  <a16:creationId xmlns:a16="http://schemas.microsoft.com/office/drawing/2014/main" id="{21AB69C4-0A06-7DD8-3B9F-558523C22576}"/>
                </a:ext>
              </a:extLst>
            </p:cNvPr>
            <p:cNvSpPr txBox="1"/>
            <p:nvPr/>
          </p:nvSpPr>
          <p:spPr>
            <a:xfrm>
              <a:off x="2615184" y="4646547"/>
              <a:ext cx="28851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&lt;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5" name="Đồ họa 27">
            <a:extLst>
              <a:ext uri="{FF2B5EF4-FFF2-40B4-BE49-F238E27FC236}">
                <a16:creationId xmlns:a16="http://schemas.microsoft.com/office/drawing/2014/main" id="{2BD22672-4DC2-7358-AD99-10EEF0B13E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40"/>
                                        </p:tgtEl>
                                      </p:cBhvr>
                                    </p:animEffect>
                                    <p:anim calcmode="lin" valueType="num">
                                      <p:cBhvr>
                                        <p:cTn id="26" dur="1000"/>
                                        <p:tgtEl>
                                          <p:spTgt spid="40"/>
                                        </p:tgtEl>
                                        <p:attrNameLst>
                                          <p:attrName>ppt_x</p:attrName>
                                        </p:attrNameLst>
                                      </p:cBhvr>
                                      <p:tavLst>
                                        <p:tav tm="0">
                                          <p:val>
                                            <p:strVal val="ppt_x"/>
                                          </p:val>
                                        </p:tav>
                                        <p:tav tm="100000">
                                          <p:val>
                                            <p:strVal val="ppt_x"/>
                                          </p:val>
                                        </p:tav>
                                      </p:tavLst>
                                    </p:anim>
                                    <p:anim calcmode="lin" valueType="num">
                                      <p:cBhvr>
                                        <p:cTn id="27" dur="1000"/>
                                        <p:tgtEl>
                                          <p:spTgt spid="40"/>
                                        </p:tgtEl>
                                        <p:attrNameLst>
                                          <p:attrName>ppt_y</p:attrName>
                                        </p:attrNameLst>
                                      </p:cBhvr>
                                      <p:tavLst>
                                        <p:tav tm="0">
                                          <p:val>
                                            <p:strVal val="ppt_y"/>
                                          </p:val>
                                        </p:tav>
                                        <p:tav tm="100000">
                                          <p:val>
                                            <p:strVal val="ppt_y+.1"/>
                                          </p:val>
                                        </p:tav>
                                      </p:tavLst>
                                    </p:anim>
                                    <p:set>
                                      <p:cBhvr>
                                        <p:cTn id="28" dur="1" fill="hold">
                                          <p:stCondLst>
                                            <p:cond delay="999"/>
                                          </p:stCondLst>
                                        </p:cTn>
                                        <p:tgtEl>
                                          <p:spTgt spid="40"/>
                                        </p:tgtEl>
                                        <p:attrNameLst>
                                          <p:attrName>style.visibility</p:attrName>
                                        </p:attrNameLst>
                                      </p:cBhvr>
                                      <p:to>
                                        <p:strVal val="hidden"/>
                                      </p:to>
                                    </p:set>
                                  </p:childTnLst>
                                </p:cTn>
                              </p:par>
                              <p:par>
                                <p:cTn id="29" presetID="32" presetClass="emph" presetSubtype="0" fill="hold" nodeType="withEffect">
                                  <p:stCondLst>
                                    <p:cond delay="0"/>
                                  </p:stCondLst>
                                  <p:childTnLst>
                                    <p:animRot by="120000">
                                      <p:cBhvr>
                                        <p:cTn id="30" dur="100" fill="hold">
                                          <p:stCondLst>
                                            <p:cond delay="0"/>
                                          </p:stCondLst>
                                        </p:cTn>
                                        <p:tgtEl>
                                          <p:spTgt spid="45"/>
                                        </p:tgtEl>
                                        <p:attrNameLst>
                                          <p:attrName>r</p:attrName>
                                        </p:attrNameLst>
                                      </p:cBhvr>
                                    </p:animRot>
                                    <p:animRot by="-240000">
                                      <p:cBhvr>
                                        <p:cTn id="31" dur="200" fill="hold">
                                          <p:stCondLst>
                                            <p:cond delay="200"/>
                                          </p:stCondLst>
                                        </p:cTn>
                                        <p:tgtEl>
                                          <p:spTgt spid="45"/>
                                        </p:tgtEl>
                                        <p:attrNameLst>
                                          <p:attrName>r</p:attrName>
                                        </p:attrNameLst>
                                      </p:cBhvr>
                                    </p:animRot>
                                    <p:animRot by="240000">
                                      <p:cBhvr>
                                        <p:cTn id="32" dur="200" fill="hold">
                                          <p:stCondLst>
                                            <p:cond delay="400"/>
                                          </p:stCondLst>
                                        </p:cTn>
                                        <p:tgtEl>
                                          <p:spTgt spid="45"/>
                                        </p:tgtEl>
                                        <p:attrNameLst>
                                          <p:attrName>r</p:attrName>
                                        </p:attrNameLst>
                                      </p:cBhvr>
                                    </p:animRot>
                                    <p:animRot by="-240000">
                                      <p:cBhvr>
                                        <p:cTn id="33" dur="200" fill="hold">
                                          <p:stCondLst>
                                            <p:cond delay="600"/>
                                          </p:stCondLst>
                                        </p:cTn>
                                        <p:tgtEl>
                                          <p:spTgt spid="45"/>
                                        </p:tgtEl>
                                        <p:attrNameLst>
                                          <p:attrName>r</p:attrName>
                                        </p:attrNameLst>
                                      </p:cBhvr>
                                    </p:animRot>
                                    <p:animRot by="120000">
                                      <p:cBhvr>
                                        <p:cTn id="34" dur="200" fill="hold">
                                          <p:stCondLst>
                                            <p:cond delay="800"/>
                                          </p:stCondLst>
                                        </p:cTn>
                                        <p:tgtEl>
                                          <p:spTgt spid="45"/>
                                        </p:tgtEl>
                                        <p:attrNameLst>
                                          <p:attrName>r</p:attrName>
                                        </p:attrNameLst>
                                      </p:cBhvr>
                                    </p:animRot>
                                  </p:childTnLst>
                                </p:cTn>
                              </p:par>
                              <p:par>
                                <p:cTn id="35" presetID="42" presetClass="exit" presetSubtype="0" fill="hold" nodeType="withEffect">
                                  <p:stCondLst>
                                    <p:cond delay="100"/>
                                  </p:stCondLst>
                                  <p:childTnLst>
                                    <p:animEffect transition="out" filter="fade">
                                      <p:cBhvr>
                                        <p:cTn id="36" dur="1000"/>
                                        <p:tgtEl>
                                          <p:spTgt spid="35"/>
                                        </p:tgtEl>
                                      </p:cBhvr>
                                    </p:animEffect>
                                    <p:anim calcmode="lin" valueType="num">
                                      <p:cBhvr>
                                        <p:cTn id="37" dur="1000"/>
                                        <p:tgtEl>
                                          <p:spTgt spid="35"/>
                                        </p:tgtEl>
                                        <p:attrNameLst>
                                          <p:attrName>ppt_x</p:attrName>
                                        </p:attrNameLst>
                                      </p:cBhvr>
                                      <p:tavLst>
                                        <p:tav tm="0">
                                          <p:val>
                                            <p:strVal val="ppt_x"/>
                                          </p:val>
                                        </p:tav>
                                        <p:tav tm="100000">
                                          <p:val>
                                            <p:strVal val="ppt_x"/>
                                          </p:val>
                                        </p:tav>
                                      </p:tavLst>
                                    </p:anim>
                                    <p:anim calcmode="lin" valueType="num">
                                      <p:cBhvr>
                                        <p:cTn id="38" dur="1000"/>
                                        <p:tgtEl>
                                          <p:spTgt spid="35"/>
                                        </p:tgtEl>
                                        <p:attrNameLst>
                                          <p:attrName>ppt_y</p:attrName>
                                        </p:attrNameLst>
                                      </p:cBhvr>
                                      <p:tavLst>
                                        <p:tav tm="0">
                                          <p:val>
                                            <p:strVal val="ppt_y"/>
                                          </p:val>
                                        </p:tav>
                                        <p:tav tm="100000">
                                          <p:val>
                                            <p:strVal val="ppt_y+.1"/>
                                          </p:val>
                                        </p:tav>
                                      </p:tavLst>
                                    </p:anim>
                                    <p:set>
                                      <p:cBhvr>
                                        <p:cTn id="39"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55493" y="1789483"/>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06008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54167E-6 -7.40741E-7 L 3.54167E-6 -7.40741E-7 C 0.00065 0.00417 0.00078 0.00903 0.00156 0.0132 C 0.00234 0.01759 0.0039 0.0213 0.00442 0.02593 C 0.00677 0.04445 0.0039 0.02107 0.00599 0.03704 C 0.00716 0.04607 0.00612 0.04028 0.00742 0.04699 C 0.00716 0.06227 0.00703 0.07778 0.00677 0.09306 C 0.00677 0.09514 0.00638 0.09722 0.00599 0.09931 C 0.0056 0.10162 0.00494 0.10324 0.00442 0.10556 C 0.00195 0.11852 0.00442 0.10995 0.00078 0.12037 C 0.00065 0.12407 0.00065 0.12801 3.54167E-6 0.13171 C -0.00026 0.13403 -0.00105 0.13634 -0.00144 0.13912 C -0.00183 0.14167 -0.00196 0.14398 -0.00209 0.14653 C -0.00196 0.16574 -0.00235 0.18472 -0.00144 0.20394 C -0.00105 0.20926 -0.00039 0.21458 0.00156 0.21875 C 0.00234 0.22037 0.00312 0.22222 0.00377 0.22384 C 0.00429 0.22523 0.00468 0.22708 0.0052 0.2287 C 0.00586 0.23056 0.00677 0.23218 0.00742 0.2338 C 0.00807 0.23495 0.00833 0.23634 0.00898 0.23727 C 0.01041 0.24028 0.01328 0.24445 0.01484 0.2463 C 0.01679 0.24838 0.01888 0.24977 0.02083 0.25255 C 0.0263 0.25995 0.02239 0.25509 0.02825 0.26111 C 0.0289 0.26204 0.02955 0.26296 0.03047 0.26366 C 0.03138 0.26458 0.03229 0.26528 0.03333 0.2662 C 0.03411 0.26667 0.03476 0.26782 0.03554 0.26852 C 0.03645 0.26945 0.03776 0.26991 0.03854 0.27107 C 0.04935 0.28426 0.03151 0.26551 0.04375 0.27708 C 0.0444 0.27801 0.04518 0.27894 0.04596 0.27963 C 0.04687 0.28102 0.04778 0.28287 0.04882 0.28357 C 0.05 0.28449 0.0513 0.28426 0.0526 0.28495 C 0.05403 0.28565 0.0556 0.28634 0.05703 0.28704 C 0.05885 0.28796 0.06106 0.28843 0.06302 0.28958 C 0.06419 0.29051 0.06536 0.2919 0.06653 0.29236 C 0.06888 0.29306 0.07096 0.29306 0.0733 0.29352 C 0.07422 0.29421 0.0776 0.2963 0.07838 0.2963 C 0.08268 0.2963 0.08685 0.29537 0.09101 0.29491 C 0.09179 0.29445 0.09257 0.29398 0.09323 0.29352 C 0.09583 0.29167 0.09609 0.29097 0.09843 0.28843 C 0.10013 0.28403 0.09909 0.28495 0.10156 0.28495 " pathEditMode="relative" rAng="0" ptsTypes="AAAAAAAAAAAAAAAAAAAAAAAAAAAAAAAAAAAAAAA">
                                      <p:cBhvr>
                                        <p:cTn id="6" dur="2000" fill="hold"/>
                                        <p:tgtEl>
                                          <p:spTgt spid="20"/>
                                        </p:tgtEl>
                                        <p:attrNameLst>
                                          <p:attrName>ppt_x</p:attrName>
                                          <p:attrName>ppt_y</p:attrName>
                                        </p:attrNameLst>
                                      </p:cBhvr>
                                      <p:rCtr x="4974" y="1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525</Words>
  <Application>Microsoft Office PowerPoint</Application>
  <PresentationFormat>Widescreen</PresentationFormat>
  <Paragraphs>101</Paragraphs>
  <Slides>22</Slides>
  <Notes>3</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Vogue-ExtraBold</vt:lpstr>
      <vt:lpstr>#9Slide07 HoneyCream</vt:lpstr>
      <vt:lpstr>Arial</vt:lpstr>
      <vt:lpstr>Calibri</vt:lpstr>
      <vt:lpstr>Cambria</vt:lpstr>
      <vt:lpstr>SVN-Ready</vt:lpstr>
      <vt:lpstr>UTM Avo</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2024-01-14T12:34:09Z</dcterms:created>
  <dcterms:modified xsi:type="dcterms:W3CDTF">2025-11-29T03:28:57Z</dcterms:modified>
</cp:coreProperties>
</file>