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0" r:id="rId3"/>
    <p:sldMasterId id="2147483736" r:id="rId4"/>
  </p:sldMasterIdLst>
  <p:notesMasterIdLst>
    <p:notesMasterId r:id="rId32"/>
  </p:notesMasterIdLst>
  <p:sldIdLst>
    <p:sldId id="307" r:id="rId5"/>
    <p:sldId id="284" r:id="rId6"/>
    <p:sldId id="311" r:id="rId7"/>
    <p:sldId id="308" r:id="rId8"/>
    <p:sldId id="309" r:id="rId9"/>
    <p:sldId id="285" r:id="rId10"/>
    <p:sldId id="265" r:id="rId11"/>
    <p:sldId id="264" r:id="rId12"/>
    <p:sldId id="266" r:id="rId13"/>
    <p:sldId id="267" r:id="rId14"/>
    <p:sldId id="268" r:id="rId15"/>
    <p:sldId id="305" r:id="rId16"/>
    <p:sldId id="286" r:id="rId17"/>
    <p:sldId id="272" r:id="rId18"/>
    <p:sldId id="273" r:id="rId19"/>
    <p:sldId id="281" r:id="rId20"/>
    <p:sldId id="274" r:id="rId21"/>
    <p:sldId id="280" r:id="rId22"/>
    <p:sldId id="275" r:id="rId23"/>
    <p:sldId id="276" r:id="rId24"/>
    <p:sldId id="277" r:id="rId25"/>
    <p:sldId id="287" r:id="rId26"/>
    <p:sldId id="304" r:id="rId27"/>
    <p:sldId id="288" r:id="rId28"/>
    <p:sldId id="283" r:id="rId29"/>
    <p:sldId id="302" r:id="rId30"/>
    <p:sldId id="310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84669" autoAdjust="0"/>
  </p:normalViewPr>
  <p:slideViewPr>
    <p:cSldViewPr snapToGrid="0">
      <p:cViewPr varScale="1">
        <p:scale>
          <a:sx n="68" d="100"/>
          <a:sy n="68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091DA-12A3-4198-9E3D-63DA5E795463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5ABF6-ED40-496D-817F-7ADEA9962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71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6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</a:t>
            </a:r>
            <a:r>
              <a:rPr lang="en-US" baseline="0" dirty="0" err="1"/>
              <a:t>chèn</a:t>
            </a:r>
            <a:r>
              <a:rPr lang="en-US" baseline="0" dirty="0"/>
              <a:t> file </a:t>
            </a:r>
            <a:r>
              <a:rPr lang="en-US" baseline="0" dirty="0" err="1"/>
              <a:t>nghe</a:t>
            </a:r>
            <a:endParaRPr lang="en-US" baseline="0" dirty="0"/>
          </a:p>
          <a:p>
            <a:r>
              <a:rPr lang="en-US" baseline="0" dirty="0"/>
              <a:t>Listen and tick:</a:t>
            </a:r>
          </a:p>
          <a:p>
            <a:r>
              <a:rPr lang="en-US" baseline="0" dirty="0"/>
              <a:t>The ______ is nice. </a:t>
            </a:r>
          </a:p>
          <a:p>
            <a:pPr marL="228600" indent="-228600">
              <a:buAutoNum type="alphaLcPeriod"/>
            </a:pPr>
            <a:r>
              <a:rPr lang="en-US" baseline="0" dirty="0"/>
              <a:t>living room</a:t>
            </a:r>
          </a:p>
          <a:p>
            <a:pPr marL="228600" indent="-228600">
              <a:buAutoNum type="alphaLcPeriod"/>
            </a:pPr>
            <a:r>
              <a:rPr lang="en-US" baseline="0" dirty="0"/>
              <a:t>garden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9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41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7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48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in groups. A student mimes one of the activities in the room and the others try to guess the name of the room. Then swap.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this?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It’s…….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7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1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9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4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07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0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</a:t>
            </a:r>
            <a:r>
              <a:rPr lang="en-US" baseline="0" dirty="0"/>
              <a:t> in: Teacher introduces your house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99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5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2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4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4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1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4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5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15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5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2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0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9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1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9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8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3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9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6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9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2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8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9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4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3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0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8/30/2024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3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8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2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2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8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4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3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3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8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0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6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5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6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2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9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3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7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3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031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8/30/2024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13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9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08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29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15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16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60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7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NUL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62" r:id="rId34"/>
    <p:sldLayoutId id="2147483661" r:id="rId35"/>
    <p:sldLayoutId id="214748366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878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933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2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image" Target="../media/image40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6.mp3"/><Relationship Id="rId7" Type="http://schemas.openxmlformats.org/officeDocument/2006/relationships/image" Target="../media/image40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7.jpeg"/><Relationship Id="rId18" Type="http://schemas.openxmlformats.org/officeDocument/2006/relationships/image" Target="../media/image28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6.png"/><Relationship Id="rId17" Type="http://schemas.microsoft.com/office/2007/relationships/hdphoto" Target="../media/hdphoto1.wdp"/><Relationship Id="rId2" Type="http://schemas.microsoft.com/office/2007/relationships/media" Target="../media/media3.mp3"/><Relationship Id="rId16" Type="http://schemas.openxmlformats.org/officeDocument/2006/relationships/image" Target="../media/image45.png"/><Relationship Id="rId1" Type="http://schemas.openxmlformats.org/officeDocument/2006/relationships/tags" Target="../tags/tag12.xml"/><Relationship Id="rId6" Type="http://schemas.microsoft.com/office/2007/relationships/media" Target="../media/media5.mp3"/><Relationship Id="rId11" Type="http://schemas.openxmlformats.org/officeDocument/2006/relationships/notesSlide" Target="../notesSlides/notesSlide11.xml"/><Relationship Id="rId5" Type="http://schemas.openxmlformats.org/officeDocument/2006/relationships/audio" Target="../media/media4.mp3"/><Relationship Id="rId15" Type="http://schemas.openxmlformats.org/officeDocument/2006/relationships/image" Target="../media/image39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1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p3"/><Relationship Id="rId7" Type="http://schemas.openxmlformats.org/officeDocument/2006/relationships/audio" Target="../media/audio2.wav"/><Relationship Id="rId2" Type="http://schemas.microsoft.com/office/2007/relationships/media" Target="../media/media7.mp3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NULL" TargetMode="External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8.pn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8.pn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JP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56.png"/><Relationship Id="rId10" Type="http://schemas.openxmlformats.org/officeDocument/2006/relationships/image" Target="../media/image53.JP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8.mp4"/><Relationship Id="rId7" Type="http://schemas.openxmlformats.org/officeDocument/2006/relationships/image" Target="../media/image63.JPG"/><Relationship Id="rId2" Type="http://schemas.microsoft.com/office/2007/relationships/media" Target="../media/media8.mp4"/><Relationship Id="rId1" Type="http://schemas.openxmlformats.org/officeDocument/2006/relationships/tags" Target="../tags/tag26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9.mp3"/><Relationship Id="rId7" Type="http://schemas.openxmlformats.org/officeDocument/2006/relationships/image" Target="../media/image64.jpeg"/><Relationship Id="rId2" Type="http://schemas.microsoft.com/office/2007/relationships/media" Target="../media/media9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67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66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7.jpeg"/><Relationship Id="rId18" Type="http://schemas.openxmlformats.org/officeDocument/2006/relationships/image" Target="../media/image41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40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notesSlide" Target="../notesSlides/notesSlide6.xml"/><Relationship Id="rId5" Type="http://schemas.openxmlformats.org/officeDocument/2006/relationships/audio" Target="../media/media4.mp3"/><Relationship Id="rId15" Type="http://schemas.openxmlformats.org/officeDocument/2006/relationships/image" Target="../media/image39.jpeg"/><Relationship Id="rId10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3.mp3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4.mp3"/><Relationship Id="rId7" Type="http://schemas.openxmlformats.org/officeDocument/2006/relationships/image" Target="../media/image40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01903" y="3254228"/>
            <a:ext cx="1708883" cy="329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219140">
                <a:buClr>
                  <a:srgbClr val="000000"/>
                </a:buClr>
                <a:defRPr/>
              </a:pPr>
              <a: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Unit 4</a:t>
              </a:r>
              <a:b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My house</a:t>
              </a:r>
              <a:b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Lesson 1 – Task 1,2,3</a:t>
              </a:r>
              <a:b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endPara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1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02526 3.7037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360762" y="5706822"/>
            <a:ext cx="15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FC39F-5E78-469B-91A0-8C46E32AA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2712939" y="1381250"/>
            <a:ext cx="6892879" cy="4260275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499E02E4-A7F6-00C0-551B-434B575E2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57994" y="5706822"/>
            <a:ext cx="711200" cy="71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36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124034" y="5652350"/>
            <a:ext cx="1943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6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409B5E-EF44-4710-880D-852B6732A4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2718726" y="1505525"/>
            <a:ext cx="6754547" cy="40270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FF09590C-4386-9C66-AD4E-9DCBA2A33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67964" y="5652350"/>
            <a:ext cx="689244" cy="68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6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1096848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7064895" y="110257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683123" y="2958365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361346" y="2942738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4126962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099765DD-490A-4106-846A-473167632BC2}"/>
              </a:ext>
            </a:extLst>
          </p:cNvPr>
          <p:cNvSpPr/>
          <p:nvPr/>
        </p:nvSpPr>
        <p:spPr>
          <a:xfrm>
            <a:off x="1050324" y="318241"/>
            <a:ext cx="3929449" cy="681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MIMING GAME</a:t>
            </a:r>
          </a:p>
        </p:txBody>
      </p:sp>
      <p:pic>
        <p:nvPicPr>
          <p:cNvPr id="1026" name="Picture 2" descr="The Mime Game">
            <a:extLst>
              <a:ext uri="{FF2B5EF4-FFF2-40B4-BE49-F238E27FC236}">
                <a16:creationId xmlns:a16="http://schemas.microsoft.com/office/drawing/2014/main" id="{4391DA1F-94BA-4571-9DCD-9F42E3E6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52" b="94652" l="6000" r="90667">
                        <a14:foregroundMark x1="43333" y1="6952" x2="55333" y2="6952"/>
                        <a14:foregroundMark x1="84000" y1="34225" x2="91333" y2="30481"/>
                        <a14:foregroundMark x1="14000" y1="42781" x2="6000" y2="44385"/>
                        <a14:foregroundMark x1="42000" y1="94652" x2="68000" y2="9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3" y="2272902"/>
            <a:ext cx="2372129" cy="32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4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ACF9760B-A08E-DBBD-23B7-120FDCE1D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8" y="2987349"/>
            <a:ext cx="584776" cy="584776"/>
          </a:xfrm>
          <a:prstGeom prst="rect">
            <a:avLst/>
          </a:prstGeom>
        </p:spPr>
      </p:pic>
      <p:pic>
        <p:nvPicPr>
          <p:cNvPr id="5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83F26F57-8566-CA6A-7DA7-7418854ECD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0224" y="2998937"/>
            <a:ext cx="584776" cy="584776"/>
          </a:xfrm>
          <a:prstGeom prst="rect">
            <a:avLst/>
          </a:prstGeom>
        </p:spPr>
      </p:pic>
      <p:pic>
        <p:nvPicPr>
          <p:cNvPr id="6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E2ABA373-2B9D-31F8-B633-323043C6A91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7" y="5565535"/>
            <a:ext cx="584777" cy="584777"/>
          </a:xfrm>
          <a:prstGeom prst="rect">
            <a:avLst/>
          </a:prstGeom>
        </p:spPr>
      </p:pic>
      <p:pic>
        <p:nvPicPr>
          <p:cNvPr id="7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7973B35E-7151-A829-FE25-8D7F6F1B0C1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2957" y="5565534"/>
            <a:ext cx="584777" cy="58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726586" y="3773221"/>
            <a:ext cx="1939955" cy="1593927"/>
            <a:chOff x="-4772848" y="5189623"/>
            <a:chExt cx="4935291" cy="30867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772848" y="7054486"/>
              <a:ext cx="4935291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Practice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7" t="-1" r="-1897" b="9195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3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2969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8311" y="402179"/>
            <a:ext cx="3312927" cy="5672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loor, living, wall&#10;&#10;Description automatically generated">
            <a:extLst>
              <a:ext uri="{FF2B5EF4-FFF2-40B4-BE49-F238E27FC236}">
                <a16:creationId xmlns:a16="http://schemas.microsoft.com/office/drawing/2014/main" id="{2582903D-D7C8-4924-98FF-575AF81B6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1" r="-1" b="2021"/>
          <a:stretch/>
        </p:blipFill>
        <p:spPr>
          <a:xfrm>
            <a:off x="304800" y="258619"/>
            <a:ext cx="11582400" cy="6373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1346509" y="3028890"/>
            <a:ext cx="208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0CB26-3E21-400A-BB53-231905AF8C88}"/>
              </a:ext>
            </a:extLst>
          </p:cNvPr>
          <p:cNvSpPr txBox="1"/>
          <p:nvPr/>
        </p:nvSpPr>
        <p:spPr>
          <a:xfrm>
            <a:off x="7112829" y="3867574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living room.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35E6F-BA0E-44C8-B343-9ECCC3EF065C}"/>
              </a:ext>
            </a:extLst>
          </p:cNvPr>
          <p:cNvSpPr txBox="1"/>
          <p:nvPr/>
        </p:nvSpPr>
        <p:spPr>
          <a:xfrm>
            <a:off x="2956338" y="4230134"/>
            <a:ext cx="208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nice.</a:t>
            </a:r>
          </a:p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What’s that?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7948E1-7069-4016-A9C6-B23856F807E8}"/>
              </a:ext>
            </a:extLst>
          </p:cNvPr>
          <p:cNvSpPr txBox="1"/>
          <p:nvPr/>
        </p:nvSpPr>
        <p:spPr>
          <a:xfrm>
            <a:off x="6891156" y="5283971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garden.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374F3-035E-475D-B3D4-83EEA2B3D85E}"/>
              </a:ext>
            </a:extLst>
          </p:cNvPr>
          <p:cNvGrpSpPr/>
          <p:nvPr/>
        </p:nvGrpSpPr>
        <p:grpSpPr>
          <a:xfrm>
            <a:off x="3113264" y="6149181"/>
            <a:ext cx="5965472" cy="639929"/>
            <a:chOff x="3280128" y="6119090"/>
            <a:chExt cx="5965472" cy="6399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5C9464-8ECA-4688-9913-64C148E13BE2}"/>
                </a:ext>
              </a:extLst>
            </p:cNvPr>
            <p:cNvSpPr/>
            <p:nvPr/>
          </p:nvSpPr>
          <p:spPr>
            <a:xfrm>
              <a:off x="3280128" y="6119090"/>
              <a:ext cx="5965472" cy="6399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The         </a:t>
              </a:r>
              <a:r>
                <a:rPr lang="en-US" sz="2800" dirty="0">
                  <a:solidFill>
                    <a:srgbClr val="0070C0"/>
                  </a:solidFill>
                </a:rPr>
                <a:t>living room         garden is nice.      </a:t>
              </a:r>
              <a:r>
                <a:rPr lang="en-US" sz="2800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F8643C-0BA9-44C8-A4A5-4FFC7D2C4C8F}"/>
                </a:ext>
              </a:extLst>
            </p:cNvPr>
            <p:cNvSpPr/>
            <p:nvPr/>
          </p:nvSpPr>
          <p:spPr>
            <a:xfrm>
              <a:off x="4242701" y="6284744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0C81D4-D5AB-4B1B-A39A-D2A59D8DD4FF}"/>
                </a:ext>
              </a:extLst>
            </p:cNvPr>
            <p:cNvSpPr/>
            <p:nvPr/>
          </p:nvSpPr>
          <p:spPr>
            <a:xfrm>
              <a:off x="6568864" y="6294199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048766" y="6272391"/>
            <a:ext cx="414142" cy="53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1FBA0F83-E8E6-FF47-E2FA-B68438250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6136" y="298286"/>
            <a:ext cx="975360" cy="7702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981971" y="350955"/>
            <a:ext cx="29681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Listen and tick</a:t>
            </a:r>
            <a:r>
              <a:rPr lang="en-US" sz="35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538311" y="298286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17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467AECDD-3BC6-4E38-9AAE-F65343167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end="8818.5383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75360" y="2874587"/>
            <a:ext cx="975360" cy="770270"/>
          </a:xfrm>
          <a:prstGeom prst="rect">
            <a:avLst/>
          </a:prstGeom>
        </p:spPr>
      </p:pic>
      <p:pic>
        <p:nvPicPr>
          <p:cNvPr id="19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52B75A53-F7D0-4F86-ABB8-48520DC844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418" end="6307.53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6847" y="3713271"/>
            <a:ext cx="975360" cy="770270"/>
          </a:xfrm>
          <a:prstGeom prst="rect">
            <a:avLst/>
          </a:prstGeom>
        </p:spPr>
      </p:pic>
      <p:pic>
        <p:nvPicPr>
          <p:cNvPr id="22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D7744DC6-957F-47B0-B13C-599EDFBED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858" end="2708.53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76056" y="4513701"/>
            <a:ext cx="975360" cy="770270"/>
          </a:xfrm>
          <a:prstGeom prst="rect">
            <a:avLst/>
          </a:prstGeom>
        </p:spPr>
      </p:pic>
      <p:pic>
        <p:nvPicPr>
          <p:cNvPr id="24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2FAF2644-F809-4AE8-845F-055873E9AC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863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2183" y="5283971"/>
            <a:ext cx="975360" cy="770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920752" cy="707886"/>
            <a:chOff x="397164" y="360218"/>
            <a:chExt cx="3920752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3482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Look. Ask and answer.</a:t>
              </a:r>
            </a:p>
          </p:txBody>
        </p:sp>
      </p:grp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926AD2-EBC9-479D-A108-48545E359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5" y="1245167"/>
            <a:ext cx="11227031" cy="4730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D1069-F31C-4F31-84D1-7FB0ACE57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82" t="7004" r="16546" b="12592"/>
          <a:stretch/>
        </p:blipFill>
        <p:spPr>
          <a:xfrm>
            <a:off x="1067780" y="2687516"/>
            <a:ext cx="2315548" cy="302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1A432-262F-4086-9D48-526CCE10F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3383327" y="2319918"/>
            <a:ext cx="5690215" cy="33925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C3DA-3974-416F-ADD7-AAE6D332920A}"/>
              </a:ext>
            </a:extLst>
          </p:cNvPr>
          <p:cNvSpPr txBox="1"/>
          <p:nvPr/>
        </p:nvSpPr>
        <p:spPr>
          <a:xfrm>
            <a:off x="5342372" y="5820646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0F2072-38A7-4E28-90FE-6D4F150995DC}"/>
              </a:ext>
            </a:extLst>
          </p:cNvPr>
          <p:cNvGrpSpPr/>
          <p:nvPr/>
        </p:nvGrpSpPr>
        <p:grpSpPr>
          <a:xfrm>
            <a:off x="1933410" y="282665"/>
            <a:ext cx="3261360" cy="815340"/>
            <a:chOff x="2598428" y="449252"/>
            <a:chExt cx="3261360" cy="815340"/>
          </a:xfrm>
        </p:grpSpPr>
        <p:pic>
          <p:nvPicPr>
            <p:cNvPr id="8" name="Picture 7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F901902B-06AA-47EA-9AA8-43B74FBB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87FE70-2547-494E-ACC6-7987C7EB84AA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A9FA39-7A71-415F-B791-B80EB5BD88C8}"/>
              </a:ext>
            </a:extLst>
          </p:cNvPr>
          <p:cNvGrpSpPr/>
          <p:nvPr/>
        </p:nvGrpSpPr>
        <p:grpSpPr>
          <a:xfrm>
            <a:off x="5310503" y="944018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86BD3DF-3D6F-4666-B5DC-2650B898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5C05B9-B4CC-4EFD-BC24-3FD06485459F}"/>
                </a:ext>
              </a:extLst>
            </p:cNvPr>
            <p:cNvSpPr txBox="1"/>
            <p:nvPr/>
          </p:nvSpPr>
          <p:spPr>
            <a:xfrm>
              <a:off x="7059488" y="854045"/>
              <a:ext cx="28376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bedroom.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19ECA-F43B-413C-9B51-C02FBDA7CFDD}"/>
              </a:ext>
            </a:extLst>
          </p:cNvPr>
          <p:cNvGrpSpPr/>
          <p:nvPr/>
        </p:nvGrpSpPr>
        <p:grpSpPr>
          <a:xfrm>
            <a:off x="2050789" y="1433004"/>
            <a:ext cx="2308860" cy="769620"/>
            <a:chOff x="2837636" y="1453720"/>
            <a:chExt cx="2308860" cy="769620"/>
          </a:xfrm>
        </p:grpSpPr>
        <p:pic>
          <p:nvPicPr>
            <p:cNvPr id="14" name="Picture 1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CE336F-1FFE-4385-AB9F-F7CDEE12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5D10C7-E9F8-48D1-8E9A-16B9E41297C5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5E43C3B5-25D4-41F5-8015-1B1AE3D0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98"/>
          <a:stretch/>
        </p:blipFill>
        <p:spPr>
          <a:xfrm>
            <a:off x="2011780" y="645896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5A9A84-C3A4-4494-97C8-5E14E9F1C4AD}"/>
              </a:ext>
            </a:extLst>
          </p:cNvPr>
          <p:cNvSpPr txBox="1"/>
          <p:nvPr/>
        </p:nvSpPr>
        <p:spPr>
          <a:xfrm>
            <a:off x="2811132" y="230398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P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t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h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b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G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m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6" name="Rectangle: Rounded Corner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E1296C-FEEC-42C7-8913-490E2A351E4C}"/>
              </a:ext>
            </a:extLst>
          </p:cNvPr>
          <p:cNvSpPr/>
          <p:nvPr/>
        </p:nvSpPr>
        <p:spPr>
          <a:xfrm>
            <a:off x="5292435" y="6092182"/>
            <a:ext cx="1440873" cy="662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8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3CEE96-FD86-4E66-8FA9-85466618F419}"/>
              </a:ext>
            </a:extLst>
          </p:cNvPr>
          <p:cNvGrpSpPr/>
          <p:nvPr/>
        </p:nvGrpSpPr>
        <p:grpSpPr>
          <a:xfrm>
            <a:off x="2075816" y="694508"/>
            <a:ext cx="3900112" cy="2547459"/>
            <a:chOff x="2980979" y="2412468"/>
            <a:chExt cx="6230042" cy="3803605"/>
          </a:xfrm>
        </p:grpSpPr>
        <p:pic>
          <p:nvPicPr>
            <p:cNvPr id="5" name="Picture 4" descr="A bathroom with a toilet and sink&#10;&#10;Description automatically generated with low confidence">
              <a:hlinkClick r:id="rId4" action="ppaction://hlinksldjump"/>
              <a:extLst>
                <a:ext uri="{FF2B5EF4-FFF2-40B4-BE49-F238E27FC236}">
                  <a16:creationId xmlns:a16="http://schemas.microsoft.com/office/drawing/2014/main" id="{865E935B-C72F-4C5A-9785-805370D9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A1906B-1E73-45BF-AEBC-6C5950DD0741}"/>
                </a:ext>
              </a:extLst>
            </p:cNvPr>
            <p:cNvSpPr/>
            <p:nvPr/>
          </p:nvSpPr>
          <p:spPr>
            <a:xfrm>
              <a:off x="2980979" y="2412468"/>
              <a:ext cx="867072" cy="8110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AF0FA0-505A-4128-8A60-D663B48DC856}"/>
              </a:ext>
            </a:extLst>
          </p:cNvPr>
          <p:cNvGrpSpPr/>
          <p:nvPr/>
        </p:nvGrpSpPr>
        <p:grpSpPr>
          <a:xfrm>
            <a:off x="6483930" y="611380"/>
            <a:ext cx="4246253" cy="2630587"/>
            <a:chOff x="6474693" y="546725"/>
            <a:chExt cx="4246253" cy="2630587"/>
          </a:xfrm>
        </p:grpSpPr>
        <p:pic>
          <p:nvPicPr>
            <p:cNvPr id="11" name="Picture 10" descr="A living room with a couch and coffee table&#10;&#10;Description automatically generated with low confidence">
              <a:hlinkClick r:id="rId6" action="ppaction://hlinksldjump"/>
              <a:extLst>
                <a:ext uri="{FF2B5EF4-FFF2-40B4-BE49-F238E27FC236}">
                  <a16:creationId xmlns:a16="http://schemas.microsoft.com/office/drawing/2014/main" id="{89362453-8CCF-4D04-B9F2-662CCB56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693" y="546725"/>
              <a:ext cx="4246253" cy="26305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67603C-A833-48FB-8882-1F3D08F46E68}"/>
                </a:ext>
              </a:extLst>
            </p:cNvPr>
            <p:cNvSpPr/>
            <p:nvPr/>
          </p:nvSpPr>
          <p:spPr>
            <a:xfrm>
              <a:off x="6578542" y="611380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81690A-B42D-4A4A-A763-44CB8EA12B0C}"/>
              </a:ext>
            </a:extLst>
          </p:cNvPr>
          <p:cNvGrpSpPr/>
          <p:nvPr/>
        </p:nvGrpSpPr>
        <p:grpSpPr>
          <a:xfrm>
            <a:off x="3836832" y="3478665"/>
            <a:ext cx="4536809" cy="2814137"/>
            <a:chOff x="3827595" y="3414010"/>
            <a:chExt cx="4536809" cy="2814137"/>
          </a:xfrm>
        </p:grpSpPr>
        <p:pic>
          <p:nvPicPr>
            <p:cNvPr id="15" name="Picture 14" descr="A kitchen with white cabinets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15FF760F-DC49-4BC3-A13B-DB6982D86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595" y="3414010"/>
              <a:ext cx="4536809" cy="281413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FE7132-D2F6-4F4A-B430-A138D2D9A81B}"/>
                </a:ext>
              </a:extLst>
            </p:cNvPr>
            <p:cNvSpPr/>
            <p:nvPr/>
          </p:nvSpPr>
          <p:spPr>
            <a:xfrm>
              <a:off x="3904615" y="3497743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sp>
        <p:nvSpPr>
          <p:cNvPr id="2" name="Arrow: Striped Right 1">
            <a:hlinkClick r:id="rId10" action="ppaction://hlinksldjump"/>
            <a:extLst>
              <a:ext uri="{FF2B5EF4-FFF2-40B4-BE49-F238E27FC236}">
                <a16:creationId xmlns:a16="http://schemas.microsoft.com/office/drawing/2014/main" id="{7BD4F735-ECBB-4806-99E3-A2ACC0A05652}"/>
              </a:ext>
            </a:extLst>
          </p:cNvPr>
          <p:cNvSpPr/>
          <p:nvPr/>
        </p:nvSpPr>
        <p:spPr>
          <a:xfrm>
            <a:off x="10640291" y="5671005"/>
            <a:ext cx="1219200" cy="93558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9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999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bathroom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 descr="A bathroom with a toilet and sink&#10;&#10;Description automatically generated with low confidence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2980979" y="2412468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FAB707D2-74DB-4346-BBF2-593D84ED91C3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648955" y="3808897"/>
            <a:ext cx="2412840" cy="1589387"/>
            <a:chOff x="-4970343" y="5258711"/>
            <a:chExt cx="6138321" cy="30779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970343" y="6965777"/>
              <a:ext cx="6138321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606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9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32969 -0.4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7710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3175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living 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" b="725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7B2B3B7-8EF2-4A7E-9590-35C0969590DD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3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504571" y="1562964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9942786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626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kitchen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" b="787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44C9BB4-3655-422F-B8D6-D7E89FA6F340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8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557996" y="3773221"/>
            <a:ext cx="2411238" cy="1621637"/>
            <a:chOff x="-5201745" y="5189623"/>
            <a:chExt cx="6134245" cy="31403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201745" y="7108148"/>
              <a:ext cx="6134245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Production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" r="1629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1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E2D99C-3EC4-44E6-B172-D7A38662F7B9}"/>
              </a:ext>
            </a:extLst>
          </p:cNvPr>
          <p:cNvSpPr txBox="1"/>
          <p:nvPr/>
        </p:nvSpPr>
        <p:spPr>
          <a:xfrm>
            <a:off x="2553855" y="1045945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Comic Sans MSn)"/>
                <a:cs typeface="Aharoni" panose="02010803020104030203" pitchFamily="2" charset="-79"/>
              </a:rPr>
              <a:t>Miming Game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C95384-13DE-4E3A-A52A-DA4D8A7E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8284" l="9804" r="89706">
                        <a14:foregroundMark x1="22059" y1="26961" x2="39379" y2="22794"/>
                        <a14:foregroundMark x1="39379" y1="22794" x2="41993" y2="24265"/>
                        <a14:foregroundMark x1="43954" y1="25980" x2="37745" y2="42402"/>
                        <a14:foregroundMark x1="22059" y1="26961" x2="13399" y2="30637"/>
                        <a14:foregroundMark x1="13399" y1="30637" x2="13399" y2="31127"/>
                        <a14:foregroundMark x1="16993" y1="57598" x2="19281" y2="65931"/>
                        <a14:foregroundMark x1="14216" y1="45833" x2="13889" y2="58824"/>
                        <a14:foregroundMark x1="13889" y1="47304" x2="13235" y2="61029"/>
                        <a14:foregroundMark x1="13235" y1="61029" x2="13235" y2="61029"/>
                        <a14:foregroundMark x1="36438" y1="58333" x2="45588" y2="88971"/>
                        <a14:foregroundMark x1="24510" y1="78186" x2="41013" y2="93627"/>
                        <a14:foregroundMark x1="34641" y1="98284" x2="58660" y2="91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925854"/>
            <a:ext cx="6642272" cy="44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7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557995" y="3773221"/>
            <a:ext cx="3044423" cy="1670871"/>
            <a:chOff x="-5201748" y="5189623"/>
            <a:chExt cx="7745082" cy="32357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201748" y="7054487"/>
              <a:ext cx="7745082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Assessment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" r="4433"/>
            <a:stretch/>
          </p:blipFill>
          <p:spPr>
            <a:xfrm>
              <a:off x="-4061736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3513 -0.4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FA71B-0689-4392-BF82-5F1A32F1C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DE0B0D-69F9-462E-BFD9-4F288B1C463A}"/>
              </a:ext>
            </a:extLst>
          </p:cNvPr>
          <p:cNvSpPr/>
          <p:nvPr/>
        </p:nvSpPr>
        <p:spPr>
          <a:xfrm>
            <a:off x="2987040" y="5460153"/>
            <a:ext cx="6050280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C3DF9C-1699-431C-9C0C-F35773E573F8}"/>
              </a:ext>
            </a:extLst>
          </p:cNvPr>
          <p:cNvSpPr/>
          <p:nvPr/>
        </p:nvSpPr>
        <p:spPr>
          <a:xfrm>
            <a:off x="2839980" y="771461"/>
            <a:ext cx="4413038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8642FE-846B-4FE5-BC92-FC96805D5DA2}"/>
              </a:ext>
            </a:extLst>
          </p:cNvPr>
          <p:cNvSpPr/>
          <p:nvPr/>
        </p:nvSpPr>
        <p:spPr>
          <a:xfrm rot="2700751">
            <a:off x="2201880" y="2832629"/>
            <a:ext cx="6593816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054118-6559-4300-9AB2-B62E9B0CF5D9}"/>
              </a:ext>
            </a:extLst>
          </p:cNvPr>
          <p:cNvSpPr/>
          <p:nvPr/>
        </p:nvSpPr>
        <p:spPr>
          <a:xfrm rot="5400000">
            <a:off x="6679946" y="2607058"/>
            <a:ext cx="4262167" cy="5909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Good bye.</a:t>
            </a:r>
          </a:p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See you again!</a:t>
            </a:r>
            <a:endParaRPr lang="zh-CN" altLang="en-US" sz="70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9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arn Rooms of the House - Talking Flashcar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9" end="397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003" y="365125"/>
            <a:ext cx="11446136" cy="5594611"/>
          </a:xfrm>
        </p:spPr>
      </p:pic>
    </p:spTree>
    <p:extLst>
      <p:ext uri="{BB962C8B-B14F-4D97-AF65-F5344CB8AC3E}">
        <p14:creationId xmlns:p14="http://schemas.microsoft.com/office/powerpoint/2010/main" val="30935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10" name="Picture 2" descr="My House (Audio Dictionary) workshe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78" y="408792"/>
            <a:ext cx="9063729" cy="60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896" y="451821"/>
            <a:ext cx="290456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LEAD IN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0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424411" y="3808897"/>
            <a:ext cx="3291286" cy="1619145"/>
            <a:chOff x="-5541588" y="5258711"/>
            <a:chExt cx="8373107" cy="31355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541588" y="7023405"/>
              <a:ext cx="8373107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b="1" dirty="0">
                  <a:solidFill>
                    <a:srgbClr val="FF0000"/>
                  </a:solidFill>
                  <a:effectLst/>
                  <a:latin typeface="Comic Sans MSn)"/>
                  <a:ea typeface="Times New Roman" panose="02020603050405020304" pitchFamily="18" charset="0"/>
                </a:rPr>
                <a:t>Presentation</a:t>
              </a:r>
              <a:endParaRPr lang="en-US" sz="4000" b="1" dirty="0">
                <a:solidFill>
                  <a:srgbClr val="FF0000"/>
                </a:solidFill>
                <a:latin typeface="Comic Sans MSn)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r="2215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92442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6960124" y="92442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1071" t="15662" r="38691" b="14074"/>
          <a:stretch/>
        </p:blipFill>
        <p:spPr>
          <a:xfrm flipH="1">
            <a:off x="-301415" y="1775811"/>
            <a:ext cx="2712939" cy="5298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114809" y="2801714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418753" y="2801713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3363755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656075D8-13AA-E031-B344-E7E29B7A6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9586" y="2832401"/>
            <a:ext cx="584775" cy="584775"/>
          </a:xfrm>
          <a:prstGeom prst="rect">
            <a:avLst/>
          </a:prstGeom>
        </p:spPr>
      </p:pic>
      <p:pic>
        <p:nvPicPr>
          <p:cNvPr id="4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65B58222-FD9E-C908-0794-33E32284ACD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7363" y="2832400"/>
            <a:ext cx="584776" cy="584776"/>
          </a:xfrm>
          <a:prstGeom prst="rect">
            <a:avLst/>
          </a:prstGeom>
        </p:spPr>
      </p:pic>
      <p:pic>
        <p:nvPicPr>
          <p:cNvPr id="5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FB2CE6B7-2D94-B0AA-A23B-F055EDD57EE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1393" y="5515560"/>
            <a:ext cx="584777" cy="584777"/>
          </a:xfrm>
          <a:prstGeom prst="rect">
            <a:avLst/>
          </a:prstGeom>
        </p:spPr>
      </p:pic>
      <p:pic>
        <p:nvPicPr>
          <p:cNvPr id="6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CE0A9C7D-EED4-BAE9-DF7A-A17504C7E9E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1262" y="5515559"/>
            <a:ext cx="584777" cy="584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97146" y="297190"/>
            <a:ext cx="41782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1 </a:t>
            </a:r>
            <a:r>
              <a:rPr lang="en-US" sz="2800" b="1" dirty="0"/>
              <a:t>Listen and point.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1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833011" y="1496289"/>
            <a:ext cx="6791279" cy="414625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323274"/>
            <a:ext cx="3226440" cy="769441"/>
            <a:chOff x="397164" y="323274"/>
            <a:chExt cx="322644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22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764873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Listen and repeat.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5048437" y="5743125"/>
            <a:ext cx="209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7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24AB2DDE-C9F2-92EA-7F85-A93F7F8ED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43562" y="5793202"/>
            <a:ext cx="596254" cy="596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 flipH="1">
            <a:off x="0" y="2142836"/>
            <a:ext cx="2712939" cy="492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306D0F-518E-4EB2-86F2-48DEF508211C}"/>
              </a:ext>
            </a:extLst>
          </p:cNvPr>
          <p:cNvSpPr txBox="1"/>
          <p:nvPr/>
        </p:nvSpPr>
        <p:spPr>
          <a:xfrm>
            <a:off x="4945360" y="5706822"/>
            <a:ext cx="242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6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6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0FC39F-5E78-469B-91A0-8C46E32AA9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2712939" y="1381250"/>
            <a:ext cx="6892879" cy="42602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F9593379-874F-D400-972F-2FC2EF404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3397" y="5697634"/>
            <a:ext cx="664705" cy="664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9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458914"/>
  <p:tag name="ISPRING_PRESENTATION_COURSE_TITLE" val="45.Unit 4-Leson 1-Period 1"/>
  <p:tag name="ISPRING_CURRENT_PLAYER_ID" val="universal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ubbt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5tu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m27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ubbt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5tu1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m27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5tu1Tahn1hYAAAAGIAAAAcAAAAdW5pdmVyc2FsL2xvY2FsX3NldHRpbmdzLnhtbLOxr8jNUShLLSrOzM+zVTLUM1BSSM1Lzk/JzEu3VQoNcdO1UFIoLknMS0nMyc9LtVXKy1dSsLfjssnJT07MCU4tKQEqLFYoyEmsTC0KSc0FMkpS/RJzgSrDw42V9O24AFBLAwQUAAIACACubbt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bbtUPMoRpUsAAABqAAAAGwAAAHVuaXZlcnNhbC91bml2ZXJzYWwucG5nLnhtbLOxr8jNUShLLSrOzM+zVTLUM1Cyt+PlsikoSi3LTC1XqACKGekZQICSQqWtkgkStzwzpSTDVsnCwBAhlpGamZ5RYqtkhiSoDzQSAFBLAQIAABQAAgAIAOOGAlPDxJh2RwMAAOEJAAAUAAAAAAAAAAEAAAAAAAAAAAB1bml2ZXJzYWwvcGxheWVyLnhtbFBLAQIAABQAAgAIAK5tu1TKowNubAYAACgZAAAdAAAAAAAAAAEAAAAAAHkDAAB1bml2ZXJzYWwvY29tbW9uX21lc3NhZ2VzLmxuZ1BLAQIAABQAAgAIAK5tu1QVHmAbowAAAH8BAAAuAAAAAAAAAAEAAAAAACAKAAB1bml2ZXJzYWwvcGxheWJhY2tfYW5kX25hdmlnYXRpb25fc2V0dGluZ3MueG1sUEsBAgAAFAACAAgArm27VKenV+h8BAAAbxcAACcAAAAAAAAAAQAAAAAADwsAAHVuaXZlcnNhbC9mbGFzaF9wdWJsaXNoaW5nX3NldHRpbmdzLnhtbFBLAQIAABQAAgAIAK5tu1S86VOGdwMAAOgMAAAhAAAAAAAAAAEAAAAAANAPAAB1bml2ZXJzYWwvZmxhc2hfc2tpbl9zZXR0aW5ncy54bWxQSwECAAAUAAIACACubbtUF9vd2HcEAAD5FgAAJgAAAAAAAAABAAAAAACGEwAAdW5pdmVyc2FsL2h0bWxfcHVibGlzaGluZ19zZXR0aW5ncy54bWxQSwECAAAUAAIACACubbtUVHMZhbABAACBBgAAHwAAAAAAAAABAAAAAABBGAAAdW5pdmVyc2FsL2h0bWxfc2tpbl9zZXR0aW5ncy5qc1BLAQIAABQAAgAIAK5tu1Tahn1hYAAAAGIAAAAcAAAAAAAAAAEAAAAAAC4aAAB1bml2ZXJzYWwvbG9jYWxfc2V0dGluZ3MueG1sUEsBAgAAFAACAAgArm27VIPsCm8cBgAARxMAABcAAAAAAAAAAAAAAAAAyBoAAHVuaXZlcnNhbC91bml2ZXJzYWwucG5nUEsBAgAAFAACAAgArm27VDzKEaVLAAAAagAAABsAAAAAAAAAAQAAAAAAGSEAAHVuaXZlcnNhbC91bml2ZXJzYWwucG5nLnhtbFBLBQYAAAAACgAKAAYDAACdIQAAAAA="/>
  <p:tag name="ISPRING_LMS_API_VERSION" val="SCORM 2004 (2nd edition)"/>
  <p:tag name="ISPRING_ULTRA_SCORM_COURSE_ID" val="E7A6CEFA-0DF9-4060-B07C-2A4326D72B0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45.Unit 4-Leson 1-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9AEE0C-3756-4AC8-861E-3C3448B2867D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9B307-8D0C-4D5E-A5A1-4F3F976ACA13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3E97E8-FFDE-448E-B429-2E1DC88D1C1E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60336-4994-4810-99BC-1D9457E55339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DB859-A27C-47AA-8DF2-3223C9CD30FF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A4DD41-755D-451C-97F0-41D591411443}:2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1F9495-6716-41C5-8E36-7D53A37125B1}:2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939E7E-F34C-4F53-9D56-1E54CDF71895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209E56-8F60-4C00-B499-7539E193382D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85543-BD68-44DA-8310-C4E9F05D6153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397884-BE13-46D9-AB4B-3F0A43E541B4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6C2FE5-496F-431F-BCDB-97EC9EA4FC1F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08DEF5-6855-4C97-B094-397F286866F8}:2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3DF7E2-54C3-42F1-A425-23387C389EA1}:3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056C5D-CE7D-4E19-B6FD-D73A7507D212}:2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FA9CB9-F000-41C8-A752-0DCD3980E551}:2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1C71C-9224-49BF-A212-51080CCA2D87}:3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931AF-3EAD-4633-B2A6-67EEDA98F82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D1519-33E9-497A-8D1B-5E591ECBAC61}:3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AE172-89B2-405E-AB37-09CF8AEBD7C8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FCD67-52A2-46AC-899F-16A67BA8EAE2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C69CA1-D9D5-480A-A951-98D665A77B51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1F6434-3673-4A12-BAE4-87881C2D2600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343</Words>
  <Application>Microsoft Office PowerPoint</Application>
  <PresentationFormat>Widescreen</PresentationFormat>
  <Paragraphs>104</Paragraphs>
  <Slides>27</Slides>
  <Notes>26</Notes>
  <HiddenSlides>0</HiddenSlides>
  <MMClips>21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.VnBlack</vt:lpstr>
      <vt:lpstr>Articulate Extrabold</vt:lpstr>
      <vt:lpstr>Bebas Neue</vt:lpstr>
      <vt:lpstr>Comic Sans MSn)</vt:lpstr>
      <vt:lpstr>Life Savers</vt:lpstr>
      <vt:lpstr>Life Savers ExtraBold</vt:lpstr>
      <vt:lpstr>微软雅黑</vt:lpstr>
      <vt:lpstr>Quicksand</vt:lpstr>
      <vt:lpstr>Quicksand SemiBold</vt:lpstr>
      <vt:lpstr>Aharoni</vt:lpstr>
      <vt:lpstr>Arial</vt:lpstr>
      <vt:lpstr>Calibri</vt:lpstr>
      <vt:lpstr>Calibri Light</vt:lpstr>
      <vt:lpstr>Comic Sans MS</vt:lpstr>
      <vt:lpstr>Nunito</vt:lpstr>
      <vt:lpstr>PT Sans</vt:lpstr>
      <vt:lpstr>Roboto</vt:lpstr>
      <vt:lpstr>Rockwell</vt:lpstr>
      <vt:lpstr>Times New Roman</vt:lpstr>
      <vt:lpstr>Office Theme</vt:lpstr>
      <vt:lpstr>2_Science Subject for Elementary - 3rd Grade: Physical, Life, and Earth by Slidesgo</vt:lpstr>
      <vt:lpstr>P.E. Subject for Middle School - 6th Grade: Sports &amp; Games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45.Unit 4-Leson 1-Period 1</dc:title>
  <dc:creator>Nguyễn  Điệp;Chiêm Thủy</dc:creator>
  <cp:lastModifiedBy>Thành Trung Nguyễn</cp:lastModifiedBy>
  <cp:revision>53</cp:revision>
  <dcterms:created xsi:type="dcterms:W3CDTF">2022-02-22T14:44:02Z</dcterms:created>
  <dcterms:modified xsi:type="dcterms:W3CDTF">2024-08-30T09:22:27Z</dcterms:modified>
</cp:coreProperties>
</file>