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7" r:id="rId2"/>
    <p:sldId id="285" r:id="rId3"/>
    <p:sldId id="256" r:id="rId4"/>
    <p:sldId id="287" r:id="rId5"/>
    <p:sldId id="266" r:id="rId6"/>
    <p:sldId id="288" r:id="rId7"/>
    <p:sldId id="289" r:id="rId8"/>
    <p:sldId id="271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300" r:id="rId18"/>
    <p:sldId id="301" r:id="rId19"/>
    <p:sldId id="299" r:id="rId20"/>
    <p:sldId id="302" r:id="rId21"/>
    <p:sldId id="30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AFDC7E"/>
    <a:srgbClr val="C4E59F"/>
    <a:srgbClr val="A9DA74"/>
    <a:srgbClr val="F6C6E3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259" autoAdjust="0"/>
  </p:normalViewPr>
  <p:slideViewPr>
    <p:cSldViewPr>
      <p:cViewPr varScale="1">
        <p:scale>
          <a:sx n="70" d="100"/>
          <a:sy n="70" d="100"/>
        </p:scale>
        <p:origin x="-8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07/04/2020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Warm-up song:</a:t>
            </a:r>
            <a:r>
              <a:rPr lang="en-US" baseline="0" dirty="0" smtClean="0"/>
              <a:t> </a:t>
            </a:r>
            <a:r>
              <a:rPr lang="en-US" b="1" baseline="0" dirty="0" smtClean="0"/>
              <a:t>head, shoulder, knees and toes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9095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40900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485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43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baseline="0" dirty="0" smtClean="0"/>
              <a:t> 2. Look, point and say.</a:t>
            </a:r>
          </a:p>
          <a:p>
            <a:r>
              <a:rPr lang="en-US" dirty="0" smtClean="0"/>
              <a:t>Part</a:t>
            </a:r>
            <a:r>
              <a:rPr lang="en-US" baseline="0" dirty="0" smtClean="0"/>
              <a:t> 2. Look, point and say.</a:t>
            </a:r>
          </a:p>
          <a:p>
            <a:r>
              <a:rPr lang="en-US" baseline="0" dirty="0" smtClean="0"/>
              <a:t>T checks with whole class one more time.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65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baseline="0" dirty="0" smtClean="0"/>
              <a:t> 2. Look</a:t>
            </a:r>
            <a:r>
              <a:rPr lang="en-US" baseline="0" smtClean="0"/>
              <a:t>, point and say.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13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baseline="0" dirty="0" smtClean="0"/>
              <a:t> 2. Look</a:t>
            </a:r>
            <a:r>
              <a:rPr lang="en-US" baseline="0" smtClean="0"/>
              <a:t>, point and say.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94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Part</a:t>
            </a:r>
            <a:r>
              <a:rPr lang="en-US" baseline="0" dirty="0" smtClean="0"/>
              <a:t> 2. Look, point and say.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248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they are going to draw the animal according to their group name ( group bird,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butterfly, bee, bear)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introduce their drawing using structure “ It is a..”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time to finish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Call each team to show and tell about their picture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Give mark for the team that perform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4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Tell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they are going to draw the animal according to their group name ( group bird,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butterfly, bee, bear)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introduce their drawing using structure “ It is a..”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some time to finish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Call each team to show and tell about their picture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Give mark for the team that perform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221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36942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 smtClean="0"/>
              <a:t>- Review</a:t>
            </a:r>
            <a:r>
              <a:rPr lang="en-US" b="0" baseline="0" dirty="0" smtClean="0"/>
              <a:t> some animals </a:t>
            </a:r>
            <a:r>
              <a:rPr lang="en-US" b="0" baseline="0" dirty="0" err="1" smtClean="0"/>
              <a:t>Ss</a:t>
            </a:r>
            <a:r>
              <a:rPr lang="en-US" b="0" baseline="0" dirty="0" smtClean="0"/>
              <a:t> have learnt from previous lessons.</a:t>
            </a:r>
          </a:p>
          <a:p>
            <a:r>
              <a:rPr lang="en-US" b="0" dirty="0" smtClean="0"/>
              <a:t>- Asks</a:t>
            </a:r>
            <a:r>
              <a:rPr lang="en-US" b="0" baseline="0" dirty="0" smtClean="0"/>
              <a:t> </a:t>
            </a:r>
            <a:r>
              <a:rPr lang="en-US" b="0" baseline="0" dirty="0" err="1" smtClean="0"/>
              <a:t>Ss</a:t>
            </a:r>
            <a:r>
              <a:rPr lang="en-US" b="0" baseline="0" dirty="0" smtClean="0"/>
              <a:t> to name some more animals if they know.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899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Lead in</a:t>
            </a:r>
            <a:r>
              <a:rPr lang="en-US" baseline="0" dirty="0" smtClean="0"/>
              <a:t> the new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1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0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2401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4169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5588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457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8722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07/04/2020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1.xml"/><Relationship Id="rId5" Type="http://schemas.openxmlformats.org/officeDocument/2006/relationships/image" Target="../media/image11.jpe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2.xml"/><Relationship Id="rId5" Type="http://schemas.openxmlformats.org/officeDocument/2006/relationships/image" Target="../media/image11.jpeg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3.xml"/><Relationship Id="rId5" Type="http://schemas.openxmlformats.org/officeDocument/2006/relationships/image" Target="../media/image11.jpeg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0.xml"/><Relationship Id="rId5" Type="http://schemas.openxmlformats.org/officeDocument/2006/relationships/image" Target="../media/image11.jpeg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20.pn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1.tmp"/><Relationship Id="rId12" Type="http://schemas.microsoft.com/office/2007/relationships/hdphoto" Target="../media/hdphoto6.wdp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jpeg"/><Relationship Id="rId11" Type="http://schemas.openxmlformats.org/officeDocument/2006/relationships/image" Target="../media/image23.png"/><Relationship Id="rId5" Type="http://schemas.openxmlformats.org/officeDocument/2006/relationships/audio" Target="../media/audio1.wav"/><Relationship Id="rId10" Type="http://schemas.openxmlformats.org/officeDocument/2006/relationships/slide" Target="slide16.xml"/><Relationship Id="rId4" Type="http://schemas.openxmlformats.org/officeDocument/2006/relationships/notesSlide" Target="../notesSlides/notesSlide12.xml"/><Relationship Id="rId9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audio" Target="../media/audio1.wav"/><Relationship Id="rId7" Type="http://schemas.microsoft.com/office/2007/relationships/hdphoto" Target="../media/hdphoto7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1.tmp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1.tmp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1.tmp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audio" Target="../media/audio1.wav"/><Relationship Id="rId7" Type="http://schemas.microsoft.com/office/2007/relationships/hdphoto" Target="../media/hdphoto8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1.tmp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tm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audio" Target="../media/audio1.wav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microsoft.com/office/2007/relationships/hdphoto" Target="../media/hdphoto9.wdp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phonics.hcm@vpbox.edu.vn" TargetMode="External"/><Relationship Id="rId5" Type="http://schemas.openxmlformats.org/officeDocument/2006/relationships/hyperlink" Target="mailto:phonics.hanoi@vpbox.edu.vn" TargetMode="Externa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hyperlink" Target="https://www.youtube.com/watch?v=WX8HmogNyCY" TargetMode="Externa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tmp"/><Relationship Id="rId5" Type="http://schemas.openxmlformats.org/officeDocument/2006/relationships/audio" Target="../media/audio1.wav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audio" Target="../media/audio1.wav"/><Relationship Id="rId7" Type="http://schemas.openxmlformats.org/officeDocument/2006/relationships/image" Target="../media/image9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5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jpe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7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6.jpg"/><Relationship Id="rId5" Type="http://schemas.openxmlformats.org/officeDocument/2006/relationships/image" Target="../media/image11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10.xml"/><Relationship Id="rId5" Type="http://schemas.openxmlformats.org/officeDocument/2006/relationships/image" Target="../media/image15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5" y="2820179"/>
            <a:ext cx="5486400" cy="38670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438401" y="228601"/>
            <a:ext cx="4876800" cy="12954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Who’s faster?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2773280" y="1697232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Unhide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66475" y="2889138"/>
            <a:ext cx="5410200" cy="3920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5334000" y="1610559"/>
            <a:ext cx="1828800" cy="11534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Next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1008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5" y="2820179"/>
            <a:ext cx="5486399" cy="386702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438401" y="228601"/>
            <a:ext cx="4876800" cy="12954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Who’s faster?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2773280" y="1697232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Unhide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66475" y="2889138"/>
            <a:ext cx="5410200" cy="3920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5334000" y="1610559"/>
            <a:ext cx="1828800" cy="11534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Next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657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5" y="2820179"/>
            <a:ext cx="5486399" cy="386702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438401" y="228601"/>
            <a:ext cx="4876800" cy="12954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Who’s faster?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2773280" y="1697232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Unhide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66475" y="2889138"/>
            <a:ext cx="5410200" cy="3920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5334000" y="1610559"/>
            <a:ext cx="1828800" cy="11534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Next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108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275" y="2820179"/>
            <a:ext cx="5486398" cy="386702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2438401" y="228601"/>
            <a:ext cx="4876800" cy="12954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Who’s faster?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owchart: Preparation 8"/>
          <p:cNvSpPr/>
          <p:nvPr/>
        </p:nvSpPr>
        <p:spPr>
          <a:xfrm>
            <a:off x="2773280" y="1697232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Unhide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466475" y="2889138"/>
            <a:ext cx="5410200" cy="3920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5334000" y="1610559"/>
            <a:ext cx="1828800" cy="11534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Next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60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762000"/>
            <a:ext cx="8686800" cy="5105400"/>
            <a:chOff x="304800" y="762000"/>
            <a:chExt cx="8686800" cy="5105400"/>
          </a:xfrm>
        </p:grpSpPr>
        <p:pic>
          <p:nvPicPr>
            <p:cNvPr id="6146" name="Picture 2" descr="7 Key Steps to Raising Inclusive Kids - Adoption Information Services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2639" b="86343" l="0" r="99020">
                          <a14:foregroundMark x1="9804" y1="62269" x2="82680" y2="61111"/>
                          <a14:foregroundMark x1="29412" y1="72917" x2="80719" y2="68056"/>
                          <a14:foregroundMark x1="11438" y1="54398" x2="72059" y2="51157"/>
                          <a14:foregroundMark x1="28595" y1="45602" x2="45425" y2="54630"/>
                          <a14:foregroundMark x1="72712" y1="50463" x2="89542" y2="52315"/>
                          <a14:foregroundMark x1="29739" y1="67824" x2="57516" y2="67130"/>
                          <a14:foregroundMark x1="16667" y1="68981" x2="41176" y2="82639"/>
                          <a14:foregroundMark x1="44608" y1="78935" x2="86928" y2="74769"/>
                          <a14:foregroundMark x1="71895" y1="82407" x2="81209" y2="79861"/>
                          <a14:foregroundMark x1="12582" y1="70602" x2="11438" y2="83796"/>
                          <a14:foregroundMark x1="4412" y1="65972" x2="10458" y2="63657"/>
                          <a14:foregroundMark x1="3105" y1="63657" x2="4902" y2="70602"/>
                          <a14:foregroundMark x1="2124" y1="64352" x2="9641" y2="52083"/>
                          <a14:foregroundMark x1="81209" y1="49074" x2="97222" y2="49074"/>
                          <a14:foregroundMark x1="91503" y1="48148" x2="97876" y2="55324"/>
                          <a14:foregroundMark x1="42157" y1="79630" x2="45261" y2="75000"/>
                          <a14:foregroundMark x1="23856" y1="72454" x2="38562" y2="835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3377" b="12757"/>
            <a:stretch/>
          </p:blipFill>
          <p:spPr bwMode="auto">
            <a:xfrm>
              <a:off x="1695450" y="762000"/>
              <a:ext cx="5905500" cy="2362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Cloud 3"/>
            <p:cNvSpPr/>
            <p:nvPr/>
          </p:nvSpPr>
          <p:spPr>
            <a:xfrm rot="199853">
              <a:off x="304800" y="2057400"/>
              <a:ext cx="8686800" cy="3810000"/>
            </a:xfrm>
            <a:prstGeom prst="cloud">
              <a:avLst/>
            </a:prstGeom>
            <a:solidFill>
              <a:srgbClr val="FF00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solidFill>
                    <a:schemeClr val="bg1"/>
                  </a:solidFill>
                  <a:latin typeface="Comic Sans MS" panose="030F0702030302020204" pitchFamily="66" charset="0"/>
                </a:rPr>
                <a:t>WELL DONE</a:t>
              </a:r>
              <a:endParaRPr lang="en-US" sz="8800" b="1" dirty="0">
                <a:solidFill>
                  <a:schemeClr val="bg1"/>
                </a:solidFill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592627"/>
      </p:ext>
    </p:extLst>
  </p:cSld>
  <p:clrMapOvr>
    <a:masterClrMapping/>
  </p:clrMapOvr>
  <p:transition spd="slow" advClick="0" advTm="1000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Kids Saying Yay! Sound Eff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2981829"/>
            <a:ext cx="8260693" cy="3876171"/>
          </a:xfrm>
          <a:prstGeom prst="rect">
            <a:avLst/>
          </a:prstGeom>
        </p:spPr>
      </p:pic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463" b="100000" l="0" r="94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109" y="3043316"/>
            <a:ext cx="1110616" cy="875427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938831" y="2265202"/>
            <a:ext cx="5334000" cy="658321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It is a _______.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18" name="Right Arrow 17">
            <a:hlinkClick r:id="rId10" action="ppaction://hlinksldjump"/>
          </p:cNvPr>
          <p:cNvSpPr/>
          <p:nvPr/>
        </p:nvSpPr>
        <p:spPr>
          <a:xfrm>
            <a:off x="8385018" y="6172200"/>
            <a:ext cx="758981" cy="685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Next</a:t>
            </a:r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9" name="Picture 18" descr="Screen Clipping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235" b="97942" l="1523" r="97970">
                        <a14:foregroundMark x1="20812" y1="9465" x2="93909" y2="8642"/>
                        <a14:foregroundMark x1="10660" y1="6584" x2="84772" y2="6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404" y="617795"/>
            <a:ext cx="1904535" cy="23492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52800" y="2124670"/>
            <a:ext cx="1937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apple</a:t>
            </a:r>
            <a:endParaRPr lang="en-US" sz="5400" b="1" dirty="0">
              <a:solidFill>
                <a:srgbClr val="0000FF"/>
              </a:solidFill>
            </a:endParaRPr>
          </a:p>
        </p:txBody>
      </p:sp>
      <p:pic>
        <p:nvPicPr>
          <p:cNvPr id="6" name="Track 1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72831" y="16224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411706"/>
      </p:ext>
    </p:extLst>
  </p:cSld>
  <p:clrMapOvr>
    <a:masterClrMapping/>
  </p:clrMapOvr>
  <p:transition spd="slow">
    <p:fad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89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2" grpId="1"/>
      <p:bldP spid="17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2981829"/>
            <a:ext cx="8260693" cy="3876171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057400" y="2314578"/>
            <a:ext cx="5334000" cy="658321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It is a </a:t>
            </a:r>
            <a:r>
              <a:rPr lang="en-US" sz="4800" b="1" u="sng" dirty="0" smtClean="0">
                <a:solidFill>
                  <a:srgbClr val="FFFF00"/>
                </a:solidFill>
              </a:rPr>
              <a:t>bird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91146" flipV="1">
            <a:off x="5592793" y="3801688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>
            <a:hlinkClick r:id="rId8" action="ppaction://hlinksldjump"/>
          </p:cNvPr>
          <p:cNvSpPr/>
          <p:nvPr/>
        </p:nvSpPr>
        <p:spPr>
          <a:xfrm>
            <a:off x="8385018" y="6172200"/>
            <a:ext cx="758981" cy="685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Next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1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2981829"/>
            <a:ext cx="8260693" cy="3876171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057400" y="2314578"/>
            <a:ext cx="5334000" cy="658321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It is a </a:t>
            </a:r>
            <a:r>
              <a:rPr lang="en-US" sz="4800" b="1" u="sng" dirty="0" smtClean="0">
                <a:solidFill>
                  <a:srgbClr val="FFFF00"/>
                </a:solidFill>
              </a:rPr>
              <a:t>butterfly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919914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hlinkClick r:id="rId8" action="ppaction://hlinksldjump"/>
          </p:cNvPr>
          <p:cNvSpPr/>
          <p:nvPr/>
        </p:nvSpPr>
        <p:spPr>
          <a:xfrm>
            <a:off x="8385018" y="6172200"/>
            <a:ext cx="758981" cy="685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Next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91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2981829"/>
            <a:ext cx="8260693" cy="3876171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057400" y="2314578"/>
            <a:ext cx="5334000" cy="658321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It is a </a:t>
            </a:r>
            <a:r>
              <a:rPr lang="en-US" sz="4800" b="1" u="sng" dirty="0" smtClean="0">
                <a:solidFill>
                  <a:srgbClr val="FFFF00"/>
                </a:solidFill>
              </a:rPr>
              <a:t>bear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22759" flipH="1">
            <a:off x="2985897" y="4485622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hlinkClick r:id="rId8" action="ppaction://hlinksldjump"/>
          </p:cNvPr>
          <p:cNvSpPr/>
          <p:nvPr/>
        </p:nvSpPr>
        <p:spPr>
          <a:xfrm>
            <a:off x="8385018" y="6172200"/>
            <a:ext cx="758981" cy="685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Next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49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26" y="2981829"/>
            <a:ext cx="8260693" cy="3876171"/>
          </a:xfrm>
          <a:prstGeom prst="rect">
            <a:avLst/>
          </a:prstGeom>
        </p:spPr>
      </p:pic>
      <p:sp>
        <p:nvSpPr>
          <p:cNvPr id="17" name="Snip Diagonal Corner Rectangle 16"/>
          <p:cNvSpPr/>
          <p:nvPr/>
        </p:nvSpPr>
        <p:spPr>
          <a:xfrm>
            <a:off x="2057400" y="2314578"/>
            <a:ext cx="5334000" cy="658321"/>
          </a:xfrm>
          <a:prstGeom prst="snip2Diag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</a:rPr>
              <a:t>It is a </a:t>
            </a:r>
            <a:r>
              <a:rPr lang="en-US" sz="4800" b="1" u="sng" dirty="0" smtClean="0">
                <a:solidFill>
                  <a:srgbClr val="FFFF00"/>
                </a:solidFill>
              </a:rPr>
              <a:t>bee</a:t>
            </a:r>
            <a:r>
              <a:rPr lang="en-US" sz="4800" b="1" dirty="0" smtClean="0">
                <a:solidFill>
                  <a:schemeClr val="bg1"/>
                </a:solidFill>
              </a:rPr>
              <a:t>.</a:t>
            </a: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Hand Emoji Clipart Index Finger - Pointing Finger Emoji - Png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7586">
            <a:off x="2755022" y="4961894"/>
            <a:ext cx="1239867" cy="760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ight Arrow 12">
            <a:hlinkClick r:id="rId8" action="ppaction://hlinksldjump"/>
          </p:cNvPr>
          <p:cNvSpPr/>
          <p:nvPr/>
        </p:nvSpPr>
        <p:spPr>
          <a:xfrm>
            <a:off x="8385018" y="6172200"/>
            <a:ext cx="758981" cy="685800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Next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839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>
        <p:sndAc>
          <p:stSnd>
            <p:snd r:embed="rId3" name="chimes.wav"/>
          </p:stSnd>
        </p:sndAc>
      </p:transition>
    </mc:Choice>
    <mc:Fallback>
      <p:transition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33400" y="2084661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83574"/>
            <a:ext cx="7179608" cy="397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9572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702745" y="76200"/>
            <a:ext cx="190308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774" y="85130"/>
            <a:ext cx="235673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4440" y="818148"/>
            <a:ext cx="537858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1450" y="1468448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2. Look, point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533400" y="2084661"/>
            <a:ext cx="586583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3. Draw and say.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5362" name="Picture 2" descr="Brown bear cartoon Royalty Free Vector Image - Vecto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2130" l="3899" r="96628">
                        <a14:foregroundMark x1="42993" y1="8796" x2="41096" y2="13426"/>
                        <a14:foregroundMark x1="53319" y1="9352" x2="56059" y2="124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422352" y="3012558"/>
            <a:ext cx="2990644" cy="313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rass with Butterflies Clipart Picture | Gallery Yopriceville ..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282343"/>
            <a:ext cx="9144000" cy="361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124" b="90722" l="0" r="8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53028" y="851146"/>
            <a:ext cx="1885953" cy="19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267860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2427288" y="649288"/>
            <a:ext cx="6209632" cy="4494212"/>
            <a:chOff x="2503432" y="1580346"/>
            <a:chExt cx="5899867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503432" y="1580346"/>
              <a:ext cx="5899867" cy="1154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6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46" y="252775"/>
            <a:ext cx="20129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24562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86000" y="6172200"/>
            <a:ext cx="5257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https://www.youtube.com/watch?v=WX8HmogNyCY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914400" y="-33867"/>
            <a:ext cx="6248400" cy="1731599"/>
            <a:chOff x="914400" y="-33867"/>
            <a:chExt cx="6248400" cy="1731599"/>
          </a:xfrm>
        </p:grpSpPr>
        <p:pic>
          <p:nvPicPr>
            <p:cNvPr id="6" name="Picture 2" descr="Download Free png Free Kawaii Sun Clip Art /// - Kawaii Sun ...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99146">
                          <a14:foregroundMark x1="23537" y1="54073" x2="29512" y2="58914"/>
                          <a14:foregroundMark x1="78415" y1="48878" x2="76585" y2="60213"/>
                          <a14:foregroundMark x1="60732" y1="21606" x2="75244" y2="30460"/>
                          <a14:foregroundMark x1="72073" y1="29516" x2="81220" y2="44510"/>
                          <a14:foregroundMark x1="62073" y1="22904" x2="47561" y2="2030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750130">
              <a:off x="914400" y="-33867"/>
              <a:ext cx="1676400" cy="1731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2616317" y="462678"/>
              <a:ext cx="454648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rgbClr val="FFC000"/>
                  </a:solidFill>
                  <a:latin typeface="Comic Sans MS" panose="030F0702030302020204" pitchFamily="66" charset="0"/>
                </a:rPr>
                <a:t>LET’S WARM UP</a:t>
              </a:r>
              <a:endParaRPr lang="en-US" sz="4000" b="1" dirty="0">
                <a:solidFill>
                  <a:srgbClr val="FFC000"/>
                </a:solidFill>
                <a:latin typeface="Comic Sans MS" panose="030F0702030302020204" pitchFamily="66" charset="0"/>
              </a:endParaRPr>
            </a:p>
          </p:txBody>
        </p:sp>
      </p:grpSp>
      <p:pic>
        <p:nvPicPr>
          <p:cNvPr id="3" name="0.warmup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239000" y="527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5" name="chimes.wav"/>
          </p:stSnd>
        </p:sndAc>
      </p:transition>
    </mc:Choice>
    <mc:Fallback>
      <p:transition spd="slow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37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24000" y="304800"/>
            <a:ext cx="7162800" cy="2438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smtClean="0">
                <a:solidFill>
                  <a:schemeClr val="tx2"/>
                </a:solidFill>
                <a:latin typeface="Comic Sans MS" panose="030F0702030302020204" pitchFamily="66" charset="0"/>
              </a:rPr>
              <a:t>CAN YOU NAME SOME ANIMAL?</a:t>
            </a:r>
            <a:endParaRPr lang="en-US" sz="4800" b="1" dirty="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50" name="Picture 2" descr="Pin on Technology &amp; Innov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8125" l="10000" r="95079">
                        <a14:foregroundMark x1="34127" y1="44375" x2="37460" y2="51458"/>
                        <a14:foregroundMark x1="53651" y1="43333" x2="51905" y2="55625"/>
                        <a14:foregroundMark x1="58095" y1="48958" x2="56667" y2="58958"/>
                        <a14:foregroundMark x1="31111" y1="50833" x2="31111" y2="61875"/>
                        <a14:foregroundMark x1="49683" y1="46667" x2="47460" y2="510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8647">
            <a:off x="-76200" y="152400"/>
            <a:ext cx="3105502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72" y="4648200"/>
            <a:ext cx="2834481" cy="198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2875" y="4649283"/>
            <a:ext cx="2855954" cy="19812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133" y="2818858"/>
            <a:ext cx="2841899" cy="19822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87421" y="4801141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</a:t>
            </a:r>
            <a:r>
              <a:rPr lang="en-US" sz="4400" dirty="0" smtClean="0">
                <a:latin typeface="Comic Sans MS" panose="030F0702030302020204" pitchFamily="66" charset="0"/>
                <a:cs typeface="Times New Roman" pitchFamily="18" charset="0"/>
              </a:rPr>
              <a:t>ird</a:t>
            </a:r>
            <a:endParaRPr lang="en-US" sz="4400" dirty="0"/>
          </a:p>
        </p:txBody>
      </p:sp>
      <p:sp>
        <p:nvSpPr>
          <p:cNvPr id="9" name="TextBox 8"/>
          <p:cNvSpPr txBox="1"/>
          <p:nvPr/>
        </p:nvSpPr>
        <p:spPr>
          <a:xfrm>
            <a:off x="1219200" y="4031159"/>
            <a:ext cx="182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a</a:t>
            </a:r>
            <a:r>
              <a:rPr lang="en-US" sz="4400" dirty="0" smtClean="0">
                <a:latin typeface="Comic Sans MS" panose="030F0702030302020204" pitchFamily="66" charset="0"/>
                <a:cs typeface="Times New Roman" pitchFamily="18" charset="0"/>
              </a:rPr>
              <a:t>nt</a:t>
            </a:r>
            <a:endParaRPr lang="en-US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6324600" y="3962400"/>
            <a:ext cx="26380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Comic Sans MS" panose="030F0702030302020204" pitchFamily="66" charset="0"/>
                <a:cs typeface="Times New Roman" pitchFamily="18" charset="0"/>
              </a:rPr>
              <a:t>b</a:t>
            </a:r>
            <a:r>
              <a:rPr lang="en-US" sz="4400" dirty="0" smtClean="0">
                <a:latin typeface="Comic Sans MS" panose="030F0702030302020204" pitchFamily="66" charset="0"/>
                <a:cs typeface="Times New Roman" pitchFamily="18" charset="0"/>
              </a:rPr>
              <a:t>utterfly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523444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72112" y="174546"/>
            <a:ext cx="211949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1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88645" y="1114425"/>
            <a:ext cx="317426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1624590"/>
            <a:ext cx="9145513" cy="5245442"/>
            <a:chOff x="0" y="1624590"/>
            <a:chExt cx="9145513" cy="5245442"/>
          </a:xfrm>
        </p:grpSpPr>
        <p:pic>
          <p:nvPicPr>
            <p:cNvPr id="3074" name="Picture 2" descr="Grass with Butterflies Clipart Picture | Gallery Yopriceville ...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71800"/>
              <a:ext cx="9145513" cy="3898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Brown Bear Clipart Big Bear - Oh My! Lions, Tigers, And Bears ...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98574" l="6932" r="8920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2926" flipH="1">
              <a:off x="4143137" y="4138213"/>
              <a:ext cx="3364192" cy="21446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oney Bee Clipart - Clip Art Library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533135">
              <a:off x="5404270" y="1624590"/>
              <a:ext cx="1397051" cy="995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5717463"/>
      </p:ext>
    </p:extLst>
  </p:cSld>
  <p:clrMapOvr>
    <a:masterClrMapping/>
  </p:clrMapOvr>
  <p:transition spd="slow">
    <p:fade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404" y="970548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792615"/>
            <a:ext cx="7062251" cy="49777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19800" y="5257800"/>
            <a:ext cx="13716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bee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5959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67885"/>
      </p:ext>
    </p:extLst>
  </p:cSld>
  <p:clrMapOvr>
    <a:masterClrMapping/>
  </p:clrMapOvr>
  <p:transition spd="slow">
    <p:fade/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69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3404" y="970548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87" y="1848168"/>
            <a:ext cx="6891549" cy="48574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9960" y="5334000"/>
            <a:ext cx="1905000" cy="9144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bear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4777" y="2133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109832"/>
      </p:ext>
    </p:extLst>
  </p:cSld>
  <p:clrMapOvr>
    <a:masterClrMapping/>
  </p:clrMapOvr>
  <p:transition spd="slow">
    <p:fade/>
    <p:sndAc>
      <p:stSnd>
        <p:snd r:embed="rId4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0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286000" y="2362200"/>
            <a:ext cx="4953000" cy="25146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Who’s faster?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721709" y="228600"/>
            <a:ext cx="1903086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Unit 2: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02738" y="237530"/>
            <a:ext cx="235673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Lesson 4</a:t>
            </a:r>
            <a:endParaRPr lang="en-US" sz="48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04" y="970548"/>
            <a:ext cx="537858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1. Listen and repeat.</a:t>
            </a:r>
            <a:endParaRPr lang="en-US" sz="48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438401" y="228601"/>
            <a:ext cx="4876800" cy="1295400"/>
          </a:xfrm>
          <a:prstGeom prst="roundRect">
            <a:avLst/>
          </a:prstGeom>
          <a:solidFill>
            <a:schemeClr val="accent6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Game </a:t>
            </a:r>
          </a:p>
          <a:p>
            <a:pPr algn="ctr">
              <a:defRPr/>
            </a:pPr>
            <a:r>
              <a:rPr lang="en-US" sz="4800" b="1" dirty="0" smtClean="0">
                <a:solidFill>
                  <a:schemeClr val="tx1"/>
                </a:solidFill>
                <a:latin typeface="Comic Sans MS" panose="030F0702030302020204" pitchFamily="66" charset="0"/>
                <a:cs typeface="Times New Roman" pitchFamily="18" charset="0"/>
              </a:rPr>
              <a:t>Who’s faster?</a:t>
            </a:r>
            <a:endParaRPr lang="en-US" sz="4800" dirty="0">
              <a:solidFill>
                <a:schemeClr val="tx1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937264"/>
            <a:ext cx="5562600" cy="3920736"/>
          </a:xfrm>
          <a:prstGeom prst="rect">
            <a:avLst/>
          </a:prstGeom>
        </p:spPr>
      </p:pic>
      <p:sp>
        <p:nvSpPr>
          <p:cNvPr id="9" name="Flowchart: Preparation 8"/>
          <p:cNvSpPr/>
          <p:nvPr/>
        </p:nvSpPr>
        <p:spPr>
          <a:xfrm>
            <a:off x="2773280" y="1697232"/>
            <a:ext cx="2133599" cy="1066800"/>
          </a:xfrm>
          <a:prstGeom prst="flowChartPreparation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Hide/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Unhide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286000" y="2937264"/>
            <a:ext cx="5410200" cy="39207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5334000" y="1610559"/>
            <a:ext cx="1828800" cy="1153473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</a:rPr>
              <a:t>Next</a:t>
            </a:r>
            <a:endParaRPr lang="en-US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78021"/>
      </p:ext>
    </p:extLst>
  </p:cSld>
  <p:clrMapOvr>
    <a:masterClrMapping/>
  </p:clrMapOvr>
  <p:transition spd="med">
    <p:pull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7" grpId="1" animBg="1"/>
      <p:bldP spid="9" grpId="1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581</Words>
  <Application>Microsoft Office PowerPoint</Application>
  <PresentationFormat>On-screen Show (4:3)</PresentationFormat>
  <Paragraphs>136</Paragraphs>
  <Slides>22</Slides>
  <Notes>19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Admin</cp:lastModifiedBy>
  <cp:revision>46</cp:revision>
  <dcterms:created xsi:type="dcterms:W3CDTF">2006-08-16T00:00:00Z</dcterms:created>
  <dcterms:modified xsi:type="dcterms:W3CDTF">2020-04-07T13:43:19Z</dcterms:modified>
</cp:coreProperties>
</file>