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media/audio3.wav" ContentType="audio/wav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7" r:id="rId2"/>
    <p:sldId id="285" r:id="rId3"/>
    <p:sldId id="297" r:id="rId4"/>
    <p:sldId id="286" r:id="rId5"/>
    <p:sldId id="256" r:id="rId6"/>
    <p:sldId id="298" r:id="rId7"/>
    <p:sldId id="288" r:id="rId8"/>
    <p:sldId id="299" r:id="rId9"/>
    <p:sldId id="300" r:id="rId10"/>
    <p:sldId id="271" r:id="rId11"/>
    <p:sldId id="301" r:id="rId12"/>
    <p:sldId id="302" r:id="rId13"/>
    <p:sldId id="303" r:id="rId14"/>
    <p:sldId id="304" r:id="rId15"/>
    <p:sldId id="269" r:id="rId16"/>
    <p:sldId id="28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D9EDF3"/>
    <a:srgbClr val="FF3399"/>
    <a:srgbClr val="F6C6E3"/>
    <a:srgbClr val="AFDC7E"/>
    <a:srgbClr val="C4E59F"/>
    <a:srgbClr val="A9DA74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10" autoAdjust="0"/>
    <p:restoredTop sz="55263"/>
  </p:normalViewPr>
  <p:slideViewPr>
    <p:cSldViewPr>
      <p:cViewPr varScale="1">
        <p:scale>
          <a:sx n="39" d="100"/>
          <a:sy n="39" d="100"/>
        </p:scale>
        <p:origin x="-213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2772" y="4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E68E7C-2E0D-4225-8786-A48541B06C56}" type="datetimeFigureOut">
              <a:rPr lang="en-US" smtClean="0"/>
              <a:t>07-Apr-20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9BC6D-6A59-433B-A3C0-652FCC141E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974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1894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play the game “ Who can count?”</a:t>
            </a:r>
          </a:p>
          <a:p>
            <a:pPr marL="171450" indent="-171450">
              <a:buFontTx/>
              <a:buChar char="-"/>
            </a:pP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 look and count how many animals are.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002979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start. How many cats?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Can you count?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Yes! Three cats.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 job.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484872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donkeys?</a:t>
            </a:r>
          </a:p>
          <a:p>
            <a:r>
              <a:rPr lang="en-US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right! – One donkey</a:t>
            </a:r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Well done.</a:t>
            </a:r>
          </a:p>
          <a:p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379045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count. How many ducks?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Exactly! Four ducks.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 smtClean="0"/>
              <a:t>With the correct answer,</a:t>
            </a:r>
            <a:r>
              <a:rPr lang="en-US" baseline="0" dirty="0" smtClean="0"/>
              <a:t> your</a:t>
            </a:r>
            <a:r>
              <a:rPr lang="en-US" dirty="0" smtClean="0"/>
              <a:t> group will have 1 point. Well done.</a:t>
            </a: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33921377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many elephants?</a:t>
            </a:r>
          </a:p>
          <a:p>
            <a:r>
              <a:rPr lang="en-US" alt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That’s it! – Two elephants.</a:t>
            </a:r>
            <a:endParaRPr lang="en-US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en-US" dirty="0" smtClean="0"/>
              <a:t>1 more point for your group. Great.</a:t>
            </a:r>
            <a:endParaRPr lang="en-US" altLang="en-US" dirty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fld id="{8BAF5053-9DB3-4893-9265-8A75102F2876}" type="slidenum">
              <a:rPr lang="en-US" altLang="en-US"/>
              <a:pPr/>
              <a:t>14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782920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Now, You look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your book page 24 again.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Do you finish tracing E, e, egg, and elephant? – Very good.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Can you count and say these animals? – It’s easy right?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Well. It’s the end of our lesson today.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- Let’s count </a:t>
            </a:r>
            <a:r>
              <a:rPr lang="en-US" smtClean="0"/>
              <a:t>your points.</a:t>
            </a:r>
            <a:endParaRPr lang="en-US" dirty="0" smtClean="0"/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So the winner is group …. Group …, you also good, too.</a:t>
            </a:r>
          </a:p>
          <a:p>
            <a:pPr marL="171450" marR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dirty="0" smtClean="0"/>
              <a:t>Goodbye class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7406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fld id="{49E964E1-94C8-49B7-955C-B4608F72BC1A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08255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188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Hello children, How are you? 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 hope you are good.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Let’s sing The alphabet song. You sing very well.</a:t>
            </a:r>
          </a:p>
          <a:p>
            <a:r>
              <a:rPr lang="en-US" dirty="0" smtClean="0"/>
              <a:t>Today, we will have 2 groups – group 1 and group 2. You are group 1, you are Group 2.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Alphabet song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811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Welcome to Unit 5 – Letter E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Today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will continue </a:t>
            </a:r>
            <a:r>
              <a:rPr lang="en-US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Lesson 3.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1140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-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 you remember these cards?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Let’s say together.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 Letter E”, “egg”, “elephant”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Very good!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5181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-Today, We learn how to trace Letter E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Lesson 3, part 1- Trace the letters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-Now, let’s look.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-With big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 have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strokes, like this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One,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Two, Three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Four.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 small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e: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we start? Let’s see. One –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Two, Just Two steps.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-Now, let’s rise </a:t>
            </a:r>
            <a:r>
              <a:rPr lang="en-US">
                <a:latin typeface="Times New Roman" panose="02020603050405020304" pitchFamily="18" charset="0"/>
                <a:cs typeface="Times New Roman" panose="02020603050405020304" pitchFamily="18" charset="0"/>
              </a:rPr>
              <a:t>your </a:t>
            </a:r>
            <a:r>
              <a:rPr lang="en-US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fingers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follow ( back to tracing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e)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-Ask SS to trace in their book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E, e, egg, elephant.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460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Now, we come to Part 2 – Count and say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Look at this picture, count with me One, Two, “Two eggs”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30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How about this one?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– One, Two, Three –” Three ducks”. Very good!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32014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Let’s count elephant. One – “One elephant” – Well done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9BC6D-6A59-433B-A3C0-652FCC141E6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4876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93694"/>
      </p:ext>
    </p:extLst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76413511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206083"/>
      </p:ext>
    </p:extLst>
  </p:cSld>
  <p:clrMapOvr>
    <a:masterClrMapping/>
  </p:clrMapOvr>
  <p:transition spd="med">
    <p:pull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9368450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07-Apr-20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3" r:id="rId14"/>
    <p:sldLayoutId id="2147483665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microsoft.com/office/2007/relationships/hdphoto" Target="../media/hdphoto5.wdp"/><Relationship Id="rId3" Type="http://schemas.openxmlformats.org/officeDocument/2006/relationships/image" Target="../media/image8.png"/><Relationship Id="rId7" Type="http://schemas.microsoft.com/office/2007/relationships/hdphoto" Target="../media/hdphoto3.wdp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7.png"/><Relationship Id="rId11" Type="http://schemas.openxmlformats.org/officeDocument/2006/relationships/image" Target="../media/image20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microsoft.com/office/2007/relationships/hdphoto" Target="../media/hdphoto4.wdp"/><Relationship Id="rId4" Type="http://schemas.openxmlformats.org/officeDocument/2006/relationships/image" Target="../media/image16.png"/><Relationship Id="rId9" Type="http://schemas.openxmlformats.org/officeDocument/2006/relationships/image" Target="../media/image19.png"/><Relationship Id="rId1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4.wdp"/><Relationship Id="rId5" Type="http://schemas.openxmlformats.org/officeDocument/2006/relationships/image" Target="../media/image19.png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7.wdp"/><Relationship Id="rId5" Type="http://schemas.openxmlformats.org/officeDocument/2006/relationships/image" Target="../media/image23.png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audio" Target="../media/audio3.wav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5.wdp"/><Relationship Id="rId5" Type="http://schemas.openxmlformats.org/officeDocument/2006/relationships/image" Target="../media/image21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microsoft.com/office/2007/relationships/hdphoto" Target="../media/hdphoto3.wdp"/><Relationship Id="rId5" Type="http://schemas.openxmlformats.org/officeDocument/2006/relationships/image" Target="../media/image17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8.jpeg"/><Relationship Id="rId5" Type="http://schemas.openxmlformats.org/officeDocument/2006/relationships/hyperlink" Target="mailto:phonics.hcm@vpbox.edu.vn" TargetMode="External"/><Relationship Id="rId4" Type="http://schemas.openxmlformats.org/officeDocument/2006/relationships/hyperlink" Target="mailto:phonics.hanoi@vpbox.edu.vn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jpe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1.jpeg"/><Relationship Id="rId4" Type="http://schemas.openxmlformats.org/officeDocument/2006/relationships/audio" Target="../media/audio2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839200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754273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142328" y="4240297"/>
            <a:ext cx="2596803" cy="1865815"/>
          </a:xfrm>
          <a:prstGeom prst="rect">
            <a:avLst/>
          </a:prstGeom>
          <a:ln w="9525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3084805" y="2322649"/>
            <a:ext cx="3285698" cy="1030644"/>
          </a:xfrm>
          <a:prstGeom prst="roundRect">
            <a:avLst/>
          </a:prstGeom>
          <a:solidFill>
            <a:srgbClr val="F6C6E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 </a:t>
            </a:r>
          </a:p>
          <a:p>
            <a:pPr algn="ctr">
              <a:defRPr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Who can count?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7585"/>
            <a:ext cx="1201016" cy="847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820" b="89980" l="9887" r="70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51" y="1853383"/>
            <a:ext cx="2617151" cy="1781824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19" name="Rectangle 18"/>
          <p:cNvSpPr/>
          <p:nvPr/>
        </p:nvSpPr>
        <p:spPr>
          <a:xfrm>
            <a:off x="2884810" y="1226785"/>
            <a:ext cx="33970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42330" y="1736343"/>
            <a:ext cx="3076125" cy="1898864"/>
            <a:chOff x="6442330" y="1736343"/>
            <a:chExt cx="3076125" cy="18988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977" b="89559" l="7353" r="64379">
                          <a14:foregroundMark x1="48203" y1="36659" x2="48203" y2="36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2330" y="1736343"/>
              <a:ext cx="2564010" cy="1805700"/>
            </a:xfrm>
            <a:prstGeom prst="rect">
              <a:avLst/>
            </a:prstGeom>
            <a:ln>
              <a:solidFill>
                <a:srgbClr val="FF3399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404519" y="2145738"/>
              <a:ext cx="2113936" cy="1489469"/>
            </a:xfrm>
            <a:prstGeom prst="rect">
              <a:avLst/>
            </a:prstGeom>
          </p:spPr>
        </p:pic>
      </p:grpSp>
      <p:grpSp>
        <p:nvGrpSpPr>
          <p:cNvPr id="28" name="Group 27"/>
          <p:cNvGrpSpPr/>
          <p:nvPr/>
        </p:nvGrpSpPr>
        <p:grpSpPr>
          <a:xfrm>
            <a:off x="752908" y="4043595"/>
            <a:ext cx="3260417" cy="2112192"/>
            <a:chOff x="1782697" y="4043595"/>
            <a:chExt cx="3260417" cy="211219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9859" b="89940" l="9915" r="71105">
                          <a14:foregroundMark x1="50283" y1="38431" x2="50283" y2="38431"/>
                          <a14:foregroundMark x1="57507" y1="33803" x2="57507" y2="338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697" y="4043595"/>
              <a:ext cx="2934112" cy="206807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029684" y="4256615"/>
              <a:ext cx="2013430" cy="1899172"/>
              <a:chOff x="2920260" y="4245856"/>
              <a:chExt cx="2013430" cy="189917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flipH="1">
                <a:off x="3293097" y="5321578"/>
                <a:ext cx="1020696" cy="82345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 flipH="1">
                <a:off x="2920260" y="4245856"/>
                <a:ext cx="2013430" cy="1394459"/>
              </a:xfrm>
              <a:prstGeom prst="rect">
                <a:avLst/>
              </a:prstGeom>
            </p:spPr>
          </p:pic>
        </p:grpSp>
      </p:grpSp>
      <p:grpSp>
        <p:nvGrpSpPr>
          <p:cNvPr id="29" name="Group 28"/>
          <p:cNvGrpSpPr/>
          <p:nvPr/>
        </p:nvGrpSpPr>
        <p:grpSpPr>
          <a:xfrm>
            <a:off x="5358955" y="4273717"/>
            <a:ext cx="2870645" cy="1832395"/>
            <a:chOff x="3206910" y="3451223"/>
            <a:chExt cx="3041489" cy="2313716"/>
          </a:xfrm>
        </p:grpSpPr>
        <p:sp>
          <p:nvSpPr>
            <p:cNvPr id="30" name="Rectangle 29"/>
            <p:cNvSpPr/>
            <p:nvPr/>
          </p:nvSpPr>
          <p:spPr>
            <a:xfrm>
              <a:off x="3206910" y="3451223"/>
              <a:ext cx="3041489" cy="2313716"/>
            </a:xfrm>
            <a:prstGeom prst="rect">
              <a:avLst/>
            </a:prstGeom>
            <a:ln w="9525">
              <a:solidFill>
                <a:srgbClr val="FF33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1" name="Picture 30"/>
            <p:cNvPicPr>
              <a:picLocks noChangeAspect="1"/>
            </p:cNvPicPr>
            <p:nvPr/>
          </p:nvPicPr>
          <p:blipFill rotWithShape="1">
            <a:blip r:embed="rId12" cstate="print">
              <a:extLst>
                <a:ext uri="{BEBA8EAE-BF5A-486C-A8C5-ECC9F3942E4B}">
                  <a14:imgProps xmlns:a14="http://schemas.microsoft.com/office/drawing/2010/main">
                    <a14:imgLayer r:embed="rId13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3786608" y="3528223"/>
              <a:ext cx="1699792" cy="1681359"/>
            </a:xfrm>
            <a:prstGeom prst="rect">
              <a:avLst/>
            </a:prstGeom>
          </p:spPr>
        </p:pic>
        <p:pic>
          <p:nvPicPr>
            <p:cNvPr id="32" name="Picture 31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3685332" y="4606575"/>
              <a:ext cx="861592" cy="85224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4253638" y="4660119"/>
              <a:ext cx="861592" cy="852249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 rotWithShape="1">
            <a:blip r:embed="rId14" cstate="print">
              <a:extLst>
                <a:ext uri="{BEBA8EAE-BF5A-486C-A8C5-ECC9F3942E4B}">
                  <a14:imgProps xmlns:a14="http://schemas.microsoft.com/office/drawing/2010/main">
                    <a14:imgLayer r:embed="rId15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4829658" y="4687387"/>
              <a:ext cx="861592" cy="8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0630330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2832582" y="3234571"/>
            <a:ext cx="3916106" cy="2612195"/>
          </a:xfrm>
          <a:prstGeom prst="rect">
            <a:avLst/>
          </a:prstGeom>
          <a:ln w="9525"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 bwMode="auto">
          <a:xfrm>
            <a:off x="0" y="1224561"/>
            <a:ext cx="5942504" cy="1030644"/>
          </a:xfrm>
          <a:prstGeom prst="roundRect">
            <a:avLst/>
          </a:prstGeom>
          <a:solidFill>
            <a:srgbClr val="F6C6E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Who can count?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85"/>
            <a:ext cx="1201016" cy="847417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093883" y="5846766"/>
            <a:ext cx="344228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cats.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802765" y="3028760"/>
            <a:ext cx="3916106" cy="2758333"/>
            <a:chOff x="1916266" y="4146814"/>
            <a:chExt cx="3126848" cy="2068076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59" b="89940" l="9915" r="71105">
                          <a14:foregroundMark x1="50283" y1="38431" x2="50283" y2="38431"/>
                          <a14:foregroundMark x1="57507" y1="33803" x2="57507" y2="3380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6266" y="4146814"/>
              <a:ext cx="2934112" cy="2068076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3029684" y="4256615"/>
              <a:ext cx="2013430" cy="1899172"/>
              <a:chOff x="2920260" y="4245856"/>
              <a:chExt cx="2013430" cy="1899172"/>
            </a:xfrm>
          </p:grpSpPr>
          <p:pic>
            <p:nvPicPr>
              <p:cNvPr id="24" name="Picture 23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3293097" y="5321578"/>
                <a:ext cx="1020696" cy="823450"/>
              </a:xfrm>
              <a:prstGeom prst="rect">
                <a:avLst/>
              </a:prstGeom>
            </p:spPr>
          </p:pic>
          <p:pic>
            <p:nvPicPr>
              <p:cNvPr id="25" name="Picture 24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 flipH="1">
                <a:off x="2920260" y="4245856"/>
                <a:ext cx="2013430" cy="1394459"/>
              </a:xfrm>
              <a:prstGeom prst="rect">
                <a:avLst/>
              </a:prstGeom>
            </p:spPr>
          </p:pic>
        </p:grpSp>
      </p:grpSp>
      <p:sp>
        <p:nvSpPr>
          <p:cNvPr id="29" name="Rectangle 28"/>
          <p:cNvSpPr/>
          <p:nvPr/>
        </p:nvSpPr>
        <p:spPr>
          <a:xfrm>
            <a:off x="2036690" y="2278651"/>
            <a:ext cx="50706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cats?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71894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7" grpId="0" animBg="1"/>
      <p:bldP spid="19" grpId="0"/>
      <p:bldP spid="2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85"/>
            <a:ext cx="1201016" cy="84741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20" b="89980" l="9887" r="70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773" y="3253672"/>
            <a:ext cx="3808748" cy="2593094"/>
          </a:xfrm>
          <a:prstGeom prst="rect">
            <a:avLst/>
          </a:prstGeom>
          <a:ln>
            <a:solidFill>
              <a:srgbClr val="FF3399"/>
            </a:solidFill>
          </a:ln>
        </p:spPr>
      </p:pic>
      <p:sp>
        <p:nvSpPr>
          <p:cNvPr id="29" name="Rounded Rectangle 28"/>
          <p:cNvSpPr/>
          <p:nvPr/>
        </p:nvSpPr>
        <p:spPr bwMode="auto">
          <a:xfrm>
            <a:off x="0" y="1224561"/>
            <a:ext cx="6019800" cy="1030644"/>
          </a:xfrm>
          <a:prstGeom prst="roundRect">
            <a:avLst/>
          </a:prstGeom>
          <a:solidFill>
            <a:srgbClr val="F6C6E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Who can count?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875907" y="5846766"/>
            <a:ext cx="387824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donkey.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01902" y="2278651"/>
            <a:ext cx="63401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donkeys?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5937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85"/>
            <a:ext cx="1201016" cy="847417"/>
          </a:xfrm>
          <a:prstGeom prst="rect">
            <a:avLst/>
          </a:prstGeom>
        </p:spPr>
      </p:pic>
      <p:sp>
        <p:nvSpPr>
          <p:cNvPr id="29" name="Rounded Rectangle 28"/>
          <p:cNvSpPr/>
          <p:nvPr/>
        </p:nvSpPr>
        <p:spPr bwMode="auto">
          <a:xfrm>
            <a:off x="-1" y="1224561"/>
            <a:ext cx="6248399" cy="1030644"/>
          </a:xfrm>
          <a:prstGeom prst="roundRect">
            <a:avLst/>
          </a:prstGeom>
          <a:solidFill>
            <a:srgbClr val="F6C6E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Who can count?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959233" y="5846766"/>
            <a:ext cx="37115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ducks.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748152" y="2278651"/>
            <a:ext cx="56477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ducks?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206910" y="3451223"/>
            <a:ext cx="3041489" cy="2313716"/>
            <a:chOff x="3206910" y="3451223"/>
            <a:chExt cx="3041489" cy="2313716"/>
          </a:xfrm>
        </p:grpSpPr>
        <p:sp>
          <p:nvSpPr>
            <p:cNvPr id="12" name="Rectangle 11"/>
            <p:cNvSpPr/>
            <p:nvPr/>
          </p:nvSpPr>
          <p:spPr>
            <a:xfrm>
              <a:off x="3206910" y="3451223"/>
              <a:ext cx="3041489" cy="2313716"/>
            </a:xfrm>
            <a:prstGeom prst="rect">
              <a:avLst/>
            </a:prstGeom>
            <a:ln w="9525">
              <a:solidFill>
                <a:srgbClr val="FF3399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3786608" y="3528223"/>
              <a:ext cx="1699792" cy="1681359"/>
            </a:xfrm>
            <a:prstGeom prst="rect">
              <a:avLst/>
            </a:prstGeom>
          </p:spPr>
        </p:pic>
        <p:pic>
          <p:nvPicPr>
            <p:cNvPr id="17" name="Picture 16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3685332" y="4606575"/>
              <a:ext cx="861592" cy="852249"/>
            </a:xfrm>
            <a:prstGeom prst="rect">
              <a:avLst/>
            </a:prstGeom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4253638" y="4660119"/>
              <a:ext cx="861592" cy="852249"/>
            </a:xfrm>
            <a:prstGeom prst="rect">
              <a:avLst/>
            </a:prstGeom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9874" b="89916" l="9926" r="66519">
                          <a14:foregroundMark x1="41481" y1="26471" x2="41481" y2="26471"/>
                          <a14:foregroundMark x1="46222" y1="27731" x2="46222" y2="27731"/>
                          <a14:foregroundMark x1="42667" y1="31303" x2="42667" y2="31303"/>
                          <a14:foregroundMark x1="43259" y1="27101" x2="43259" y2="27101"/>
                          <a14:foregroundMark x1="44000" y1="32983" x2="44000" y2="32983"/>
                          <a14:foregroundMark x1="46519" y1="30882" x2="46519" y2="30882"/>
                          <a14:foregroundMark x1="44000" y1="24370" x2="44000" y2="24370"/>
                          <a14:foregroundMark x1="42074" y1="29832" x2="42074" y2="2983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02" t="10581" r="35822" b="23139"/>
            <a:stretch/>
          </p:blipFill>
          <p:spPr>
            <a:xfrm>
              <a:off x="4829658" y="4687387"/>
              <a:ext cx="861592" cy="8522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21887148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30" grpId="0"/>
      <p:bldP spid="3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856935" y="14068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7585"/>
            <a:ext cx="1201016" cy="847417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959233" y="3337505"/>
            <a:ext cx="4033597" cy="2532452"/>
            <a:chOff x="6442330" y="1736343"/>
            <a:chExt cx="3076125" cy="1898864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9977" b="89559" l="7353" r="64379">
                          <a14:foregroundMark x1="48203" y1="36659" x2="48203" y2="36659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6442330" y="1736343"/>
              <a:ext cx="2564010" cy="1805700"/>
            </a:xfrm>
            <a:prstGeom prst="rect">
              <a:avLst/>
            </a:prstGeom>
            <a:ln>
              <a:solidFill>
                <a:srgbClr val="FF3399"/>
              </a:solidFill>
            </a:ln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404519" y="2145738"/>
              <a:ext cx="2113936" cy="1489469"/>
            </a:xfrm>
            <a:prstGeom prst="rect">
              <a:avLst/>
            </a:prstGeom>
          </p:spPr>
        </p:pic>
      </p:grpSp>
      <p:sp>
        <p:nvSpPr>
          <p:cNvPr id="29" name="Rounded Rectangle 28"/>
          <p:cNvSpPr/>
          <p:nvPr/>
        </p:nvSpPr>
        <p:spPr bwMode="auto">
          <a:xfrm>
            <a:off x="-1" y="1224561"/>
            <a:ext cx="6248399" cy="1030644"/>
          </a:xfrm>
          <a:prstGeom prst="roundRect">
            <a:avLst/>
          </a:prstGeom>
          <a:solidFill>
            <a:srgbClr val="F6C6E3"/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Game: Who can count?</a:t>
            </a:r>
            <a:endParaRPr lang="en-US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2517029" y="5846766"/>
            <a:ext cx="45960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elephants.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209543" y="2278651"/>
            <a:ext cx="67249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/>
                <a:solidFill>
                  <a:schemeClr val="accent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many elephants?</a:t>
            </a:r>
            <a:endParaRPr lang="en-US" sz="5400" b="1" cap="none" spc="0" dirty="0">
              <a:ln/>
              <a:solidFill>
                <a:schemeClr val="accent3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3825406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1" animBg="1"/>
      <p:bldP spid="30" grpId="0"/>
      <p:bldP spid="3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12001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94722" y="1063807"/>
            <a:ext cx="219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Sum up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5372100" cy="6829784"/>
          </a:xfrm>
          <a:prstGeom prst="rect">
            <a:avLst/>
          </a:prstGeom>
          <a:ln>
            <a:solidFill>
              <a:srgbClr val="0000FF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715000" y="13504"/>
            <a:ext cx="3276600" cy="990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850020"/>
            <a:ext cx="2057400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1775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3011" name="Group 1"/>
          <p:cNvGrpSpPr>
            <a:grpSpLocks/>
          </p:cNvGrpSpPr>
          <p:nvPr/>
        </p:nvGrpSpPr>
        <p:grpSpPr bwMode="auto">
          <a:xfrm>
            <a:off x="1905000" y="649288"/>
            <a:ext cx="6731920" cy="4494212"/>
            <a:chOff x="2007198" y="1580346"/>
            <a:chExt cx="6396101" cy="4493226"/>
          </a:xfrm>
        </p:grpSpPr>
        <p:sp>
          <p:nvSpPr>
            <p:cNvPr id="43013" name="TextBox 2"/>
            <p:cNvSpPr txBox="1">
              <a:spLocks noChangeArrowheads="1"/>
            </p:cNvSpPr>
            <p:nvPr/>
          </p:nvSpPr>
          <p:spPr bwMode="auto">
            <a:xfrm>
              <a:off x="2007198" y="1580346"/>
              <a:ext cx="6396101" cy="8000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CÔNG TY CỔ PHẦN PHÁT TRIỂN GIÁO DỤC </a:t>
              </a:r>
            </a:p>
            <a:p>
              <a:pPr algn="r" eaLnBrk="1" hangingPunct="1"/>
              <a:r>
                <a:rPr lang="en-US" altLang="en-US" sz="2300" b="1" dirty="0">
                  <a:solidFill>
                    <a:srgbClr val="0000FF"/>
                  </a:solidFill>
                  <a:latin typeface="Arial" charset="0"/>
                </a:rPr>
                <a:t>VIỆT NAM VPBOX</a:t>
              </a:r>
              <a:r>
                <a:rPr lang="en-US" altLang="en-US" sz="1600" b="1" dirty="0">
                  <a:solidFill>
                    <a:srgbClr val="00B050"/>
                  </a:solidFill>
                  <a:latin typeface="Arial" charset="0"/>
                </a:rPr>
                <a:t> 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2992441" y="2835783"/>
              <a:ext cx="5410858" cy="3237789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Nội</a:t>
              </a:r>
              <a:endParaRPr lang="en-US" b="1" dirty="0">
                <a:solidFill>
                  <a:srgbClr val="FF6600"/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Biệt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thự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G2&amp;G28,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Làng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Quốc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Tế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Thăng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Long,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Cầu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Giấy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Hà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Nội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(024) 3 3793 2405</a:t>
              </a:r>
            </a:p>
            <a:p>
              <a:pPr algn="r" eaLnBrk="1" hangingPunct="1">
                <a:lnSpc>
                  <a:spcPct val="120000"/>
                </a:lnSpc>
                <a:defRPr/>
              </a:pPr>
              <a:r>
                <a:rPr lang="en-US" sz="1600" u="sng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anose="020B0604020202020204" pitchFamily="34" charset="0"/>
                  <a:hlinkClick r:id="rId4"/>
                </a:rPr>
                <a:t>phonics.hanoi@vpbox.edu.vn</a:t>
              </a:r>
              <a:endParaRPr lang="en-US" sz="1600" u="sng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lnSpc>
                  <a:spcPct val="120000"/>
                </a:lnSpc>
                <a:defRPr/>
              </a:pP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Thành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Phố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Hồ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b="1" dirty="0" err="1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Chí</a:t>
              </a:r>
              <a:r>
                <a:rPr lang="en-US" b="1" dirty="0">
                  <a:solidFill>
                    <a:srgbClr val="FF6600"/>
                  </a:solidFill>
                  <a:latin typeface="Arial" pitchFamily="34" charset="0"/>
                  <a:cs typeface="Arial" panose="020B0604020202020204" pitchFamily="34" charset="0"/>
                </a:rPr>
                <a:t> Minh</a:t>
              </a:r>
            </a:p>
            <a:p>
              <a:pPr algn="r" eaLnBrk="1" hangingPunct="1">
                <a:defRPr/>
              </a:pP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Số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29 Mai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Thị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Lựu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, </a:t>
              </a:r>
              <a:r>
                <a:rPr lang="en-US" sz="1600" dirty="0" err="1">
                  <a:latin typeface="Arial" pitchFamily="34" charset="0"/>
                  <a:cs typeface="Arial" panose="020B0604020202020204" pitchFamily="34" charset="0"/>
                </a:rPr>
                <a:t>Quận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1, TP. HCM.</a:t>
              </a:r>
            </a:p>
            <a:p>
              <a:pPr algn="r" eaLnBrk="1" hangingPunct="1">
                <a:defRPr/>
              </a:pP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ĐT: (028)  3 820 5934</a:t>
              </a:r>
            </a:p>
            <a:p>
              <a:pPr algn="r" eaLnBrk="1" hangingPunct="1">
                <a:defRPr/>
              </a:pP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  <a:hlinkClick r:id="rId5"/>
                </a:rPr>
                <a:t>phonics.hcm@vpbox.edu.vn</a:t>
              </a:r>
              <a: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  <a:t/>
              </a:r>
              <a:br>
                <a:rPr lang="en-US" sz="1600" u="sng" dirty="0">
                  <a:latin typeface="Arial" pitchFamily="34" charset="0"/>
                  <a:cs typeface="Arial" panose="020B0604020202020204" pitchFamily="34" charset="0"/>
                </a:rPr>
              </a:br>
              <a:endParaRPr lang="en-US" sz="1600" u="sng" dirty="0">
                <a:latin typeface="Arial" pitchFamily="34" charset="0"/>
                <a:cs typeface="Arial" panose="020B0604020202020204" pitchFamily="34" charset="0"/>
              </a:endParaRPr>
            </a:p>
            <a:p>
              <a:pPr algn="r" eaLnBrk="1" hangingPunct="1">
                <a:defRPr/>
              </a:pPr>
              <a:r>
                <a:rPr lang="en-US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www.vpbox.edu.vn</a:t>
              </a:r>
              <a:r>
                <a:rPr lang="en-US" sz="1600" dirty="0">
                  <a:latin typeface="Arial" pitchFamily="34" charset="0"/>
                  <a:cs typeface="Arial" panose="020B0604020202020204" pitchFamily="34" charset="0"/>
                </a:rPr>
                <a:t>  </a:t>
              </a:r>
            </a:p>
          </p:txBody>
        </p:sp>
      </p:grpSp>
      <p:pic>
        <p:nvPicPr>
          <p:cNvPr id="43012" name="Picture 6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480"/>
            <a:ext cx="2168646" cy="1670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3809801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5" b="61983"/>
          <a:stretch>
            <a:fillRect/>
          </a:stretch>
        </p:blipFill>
        <p:spPr bwMode="auto">
          <a:xfrm>
            <a:off x="260320" y="2612570"/>
            <a:ext cx="8634184" cy="3559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500741"/>
            <a:ext cx="7598173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4902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-32825" y="381000"/>
            <a:ext cx="9176825" cy="6858000"/>
          </a:xfrm>
          <a:prstGeom prst="rect">
            <a:avLst/>
          </a:prstGeom>
          <a:gradFill flip="none" rotWithShape="1">
            <a:gsLst>
              <a:gs pos="96002">
                <a:srgbClr val="56B2CA"/>
              </a:gs>
              <a:gs pos="95003">
                <a:srgbClr val="59B3CB"/>
              </a:gs>
              <a:gs pos="90006">
                <a:srgbClr val="67B9CF"/>
              </a:gs>
              <a:gs pos="62985">
                <a:srgbClr val="B1DBE6"/>
              </a:gs>
              <a:gs pos="84010">
                <a:srgbClr val="77C0D4"/>
              </a:gs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lin ang="2700000" scaled="1"/>
            <a:tileRect/>
          </a:gradFill>
        </p:spPr>
      </p:pic>
      <p:sp>
        <p:nvSpPr>
          <p:cNvPr id="2" name="Rectangle 1"/>
          <p:cNvSpPr/>
          <p:nvPr/>
        </p:nvSpPr>
        <p:spPr>
          <a:xfrm>
            <a:off x="1621887" y="1219200"/>
            <a:ext cx="5867400" cy="1219200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0"/>
                  <a:lumOff val="100000"/>
                </a:schemeClr>
              </a:gs>
              <a:gs pos="35000">
                <a:schemeClr val="accent5">
                  <a:lumMod val="0"/>
                  <a:lumOff val="100000"/>
                </a:schemeClr>
              </a:gs>
              <a:gs pos="100000">
                <a:schemeClr val="accent5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gradFill flip="none" rotWithShape="1">
              <a:gsLst>
                <a:gs pos="0">
                  <a:schemeClr val="accent5">
                    <a:lumMod val="0"/>
                    <a:lumOff val="100000"/>
                  </a:schemeClr>
                </a:gs>
                <a:gs pos="35000">
                  <a:schemeClr val="accent5">
                    <a:lumMod val="0"/>
                    <a:lumOff val="100000"/>
                  </a:schemeClr>
                </a:gs>
                <a:gs pos="100000">
                  <a:schemeClr val="accent5">
                    <a:lumMod val="100000"/>
                  </a:schemeClr>
                </a:gs>
              </a:gsLst>
              <a:path path="circle">
                <a:fillToRect l="50000" t="-80000" r="50000" b="180000"/>
              </a:path>
              <a:tileRect/>
            </a:gra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</a:t>
            </a:r>
          </a:p>
          <a:p>
            <a:pPr algn="ctr"/>
            <a:r>
              <a:rPr lang="en-US" sz="4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Alphabet song</a:t>
            </a:r>
            <a:endParaRPr lang="en-US" sz="4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96596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0" y="0"/>
            <a:ext cx="9144000" cy="6934200"/>
            <a:chOff x="499620" y="4742874"/>
            <a:chExt cx="9144000" cy="6934200"/>
          </a:xfrm>
        </p:grpSpPr>
        <p:pic>
          <p:nvPicPr>
            <p:cNvPr id="12" name="Picture 4" descr="C:\Users\Thinkpad\Downloads\anh-0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620" y="4742874"/>
              <a:ext cx="9144000" cy="685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03F10B07-E17C-40A3-B19A-C2ED1E12241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980" b="89824" l="6061" r="89945">
                          <a14:foregroundMark x1="46006" y1="37965" x2="46006" y2="379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306" t="9720" r="33557" b="12568"/>
            <a:stretch/>
          </p:blipFill>
          <p:spPr>
            <a:xfrm>
              <a:off x="2876015" y="7997283"/>
              <a:ext cx="4100605" cy="3679791"/>
            </a:xfrm>
            <a:prstGeom prst="rect">
              <a:avLst/>
            </a:prstGeom>
          </p:spPr>
        </p:pic>
      </p:grpSp>
      <p:grpSp>
        <p:nvGrpSpPr>
          <p:cNvPr id="13" name="Group 12"/>
          <p:cNvGrpSpPr/>
          <p:nvPr/>
        </p:nvGrpSpPr>
        <p:grpSpPr>
          <a:xfrm>
            <a:off x="2265287" y="539591"/>
            <a:ext cx="3860067" cy="1932689"/>
            <a:chOff x="2804103" y="830973"/>
            <a:chExt cx="3860067" cy="1932689"/>
          </a:xfrm>
        </p:grpSpPr>
        <p:sp>
          <p:nvSpPr>
            <p:cNvPr id="8" name="Rectangle 7"/>
            <p:cNvSpPr/>
            <p:nvPr/>
          </p:nvSpPr>
          <p:spPr>
            <a:xfrm>
              <a:off x="3366605" y="830973"/>
              <a:ext cx="2376091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Unit</a:t>
              </a:r>
              <a:r>
                <a:rPr lang="en-US" sz="6000" b="1" cap="none" spc="0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ln w="11430"/>
                  <a:solidFill>
                    <a:srgbClr val="0000FF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5</a:t>
              </a:r>
              <a:endParaRPr lang="en-US" sz="6000" b="1" cap="none" spc="0" dirty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2804103" y="1655666"/>
              <a:ext cx="3860067" cy="110799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 dirty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Lesson </a:t>
              </a:r>
              <a:r>
                <a:rPr lang="en-US" sz="6600" b="1" cap="none" spc="0" dirty="0" smtClean="0">
                  <a:ln w="11430"/>
                  <a:solidFill>
                    <a:srgbClr val="FF0000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3</a:t>
              </a:r>
              <a:endParaRPr lang="en-US" sz="6600" b="1" cap="none" spc="0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7" name="Picture 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08" y="115729"/>
            <a:ext cx="1207543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593362" y="2860596"/>
            <a:ext cx="134385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 e</a:t>
            </a:r>
            <a:endParaRPr lang="en-US" sz="60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96788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353416" y="106921"/>
            <a:ext cx="2971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Let’s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say</a:t>
            </a:r>
            <a:endParaRPr lang="en-US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0" y="4038600"/>
            <a:ext cx="3733800" cy="263172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480" y="954338"/>
            <a:ext cx="3733800" cy="2631727"/>
          </a:xfrm>
          <a:prstGeom prst="rect">
            <a:avLst/>
          </a:prstGeom>
        </p:spPr>
      </p:pic>
      <p:sp>
        <p:nvSpPr>
          <p:cNvPr id="15" name="Rounded Rectangle 14"/>
          <p:cNvSpPr/>
          <p:nvPr/>
        </p:nvSpPr>
        <p:spPr>
          <a:xfrm>
            <a:off x="772786" y="2286001"/>
            <a:ext cx="3552430" cy="2183472"/>
          </a:xfrm>
          <a:prstGeom prst="round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5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sz="115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en-US" sz="115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5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28599" y="1165860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1.Trace the letters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b="42222"/>
          <a:stretch/>
        </p:blipFill>
        <p:spPr>
          <a:xfrm>
            <a:off x="609600" y="2000379"/>
            <a:ext cx="8153400" cy="48576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1524000"/>
            <a:ext cx="2462997" cy="26763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505" y="2030196"/>
            <a:ext cx="2462997" cy="26763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71505" y="1618793"/>
            <a:ext cx="2462997" cy="267637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97093" y="2514600"/>
            <a:ext cx="2462997" cy="2676376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60298" y="2272398"/>
            <a:ext cx="2462997" cy="26763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37081" y="2302215"/>
            <a:ext cx="2462997" cy="26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048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83333E-6 -3.7037E-7 L 5.83333E-6 -3.7037E-7 C -0.00086 0.01019 -0.0026 0.02037 -0.00277 0.03079 C -0.00295 0.03727 -0.00173 0.04375 -0.00138 0.05023 C -0.00069 0.06875 -0.00086 0.0875 5.83333E-6 0.10625 C 0.00018 0.1081 0.00105 0.10996 0.0014 0.11204 C 0.00192 0.11458 0.00278 0.11713 0.00296 0.11968 C 0.0033 0.12801 0.00296 0.13634 0.00296 0.14491 L 5.83333E-6 0.13519 " pathEditMode="relative" ptsTypes="AAAAAAAAA"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5.55556E-7 1.48148E-6 C 0.04879 -0.00232 0.02795 -0.00185 0.06233 -0.00185 L 0.06233 -0.00185 " pathEditMode="relative" ptsTypes="AA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7037E-7 L 3.61111E-6 -3.7037E-7 C 0.03472 -0.00532 -0.01806 0.00209 0.05069 -0.00393 C 0.0526 -0.00416 0.05451 -0.00509 0.05642 -0.00601 C 0.05937 -0.00717 0.06215 -0.00972 0.0651 -0.00972 L 0.071 -0.00972 L 0.071 -0.00787 " pathEditMode="relative" ptsTypes="AAAAAAA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4.81481E-6 L 3.61111E-6 -4.81481E-6 C 0.02621 -0.0037 0.00399 -0.00139 0.04774 -4.81481E-6 C 0.05503 0.00023 0.06233 -4.81481E-6 0.06944 -4.81481E-6 L 0.07396 -4.81481E-6 " pathEditMode="relative" ptsTypes="AAAAA">
                                      <p:cBhvr>
                                        <p:cTn id="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59259E-6 L 2.5E-6 -2.59259E-6 C -0.00156 -0.00509 -0.00278 -0.01042 -0.00452 -0.01551 C -0.00556 -0.01875 -0.00816 -0.02292 -0.01024 -0.02523 C -0.01163 -0.02662 -0.0132 -0.02778 -0.01458 -0.02893 C -0.02031 -0.02847 -0.02622 -0.0287 -0.03195 -0.02708 C -0.03368 -0.02662 -0.0349 -0.02477 -0.03629 -0.02315 C -0.04011 -0.01921 -0.03872 -0.01921 -0.04202 -0.01366 C -0.04288 -0.01227 -0.0441 -0.01111 -0.04497 -0.00972 C -0.04774 0.00509 -0.04931 0.00996 -0.04497 0.03079 C -0.0441 0.03519 -0.04097 0.03935 -0.03768 0.04051 L -0.03195 0.04259 C -0.02656 0.0419 -0.02118 0.04236 -0.01597 0.04051 C -0.01337 0.03958 -0.01111 0.03704 -0.00886 0.03472 C -0.00764 0.0338 -0.0059 0.03079 -0.0059 0.03079 L -0.0059 0.03079 " pathEditMode="relative" ptsTypes="AAAAAAAAAAAAAAAA">
                                      <p:cBhvr>
                                        <p:cTn id="6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3.7037E-7 L -4.44444E-6 3.7037E-7 C 0.01997 0.02268 0.00556 0.01134 0.04931 0.01134 L 0.04931 0.01134 " pathEditMode="relative" ptsTypes="AAAA">
                                      <p:cBhvr>
                                        <p:cTn id="7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9" t="75553" r="63851" b="8892"/>
          <a:stretch/>
        </p:blipFill>
        <p:spPr>
          <a:xfrm>
            <a:off x="2209800" y="3316318"/>
            <a:ext cx="3886200" cy="302260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4674" y="981515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Trace the letters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74675" y="1840524"/>
            <a:ext cx="4854526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Count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29869" y="3429295"/>
            <a:ext cx="446062" cy="5216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943600" y="2570286"/>
            <a:ext cx="2743200" cy="521676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 eggs</a:t>
            </a:r>
            <a:endParaRPr lang="en-US" sz="4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378907" y="3429295"/>
            <a:ext cx="446062" cy="521676"/>
          </a:xfrm>
          <a:prstGeom prst="rect">
            <a:avLst/>
          </a:prstGeom>
          <a:solidFill>
            <a:srgbClr val="D9EDF3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63074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7" presetClass="emph" presetSubtype="0" fill="remove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3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4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250" autoRev="1" fill="remove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13" grpId="0" animBg="1"/>
      <p:bldP spid="13" grpId="1" animBg="1"/>
      <p:bldP spid="15" grpId="0" animBg="1"/>
      <p:bldP spid="15" grpId="1" animBg="1"/>
      <p:bldP spid="20" grpId="0" animBg="1"/>
      <p:bldP spid="2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/>
          <a:srcRect l="35740" t="17860" r="36048" b="14288"/>
          <a:stretch/>
        </p:blipFill>
        <p:spPr>
          <a:xfrm>
            <a:off x="2464904" y="2801816"/>
            <a:ext cx="3753852" cy="39623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4674" y="981515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Trace the letters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675" y="1840524"/>
            <a:ext cx="4854526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Count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352800" y="4189866"/>
            <a:ext cx="304800" cy="3053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18297" y="4157736"/>
            <a:ext cx="314177" cy="30930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14800" y="5562600"/>
            <a:ext cx="230169" cy="30534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rgbClr val="00B050"/>
                </a:solidFill>
                <a:sym typeface="Wingdings 2" panose="05020102010507070707" pitchFamily="18" charset="2"/>
              </a:rPr>
              <a:t></a:t>
            </a:r>
            <a:endParaRPr lang="en-US" sz="4000" dirty="0">
              <a:solidFill>
                <a:srgbClr val="00B05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5943600" y="1600200"/>
            <a:ext cx="3048000" cy="1066800"/>
          </a:xfrm>
          <a:prstGeom prst="roundRect">
            <a:avLst/>
          </a:prstGeom>
          <a:ln>
            <a:solidFill>
              <a:srgbClr val="FF3399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Three ducks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39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/>
          <a:srcRect l="64150" t="21431" r="7551" b="14289"/>
          <a:stretch/>
        </p:blipFill>
        <p:spPr>
          <a:xfrm>
            <a:off x="2438400" y="3048000"/>
            <a:ext cx="3581400" cy="3581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174674" y="981515"/>
            <a:ext cx="52578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Trace the letters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81200" y="151814"/>
            <a:ext cx="5867400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5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5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Lesson 3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2400" y="106921"/>
            <a:ext cx="1201016" cy="847417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74675" y="1840524"/>
            <a:ext cx="4854526" cy="990600"/>
          </a:xfrm>
          <a:prstGeom prst="rect">
            <a:avLst/>
          </a:prstGeom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Count and say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632455" y="1972115"/>
            <a:ext cx="3482926" cy="83820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 elephant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9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951</TotalTime>
  <Words>699</Words>
  <Application>Microsoft Office PowerPoint</Application>
  <PresentationFormat>On-screen Show (4:3)</PresentationFormat>
  <Paragraphs>124</Paragraphs>
  <Slides>16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Ngoc Hoa</dc:creator>
  <cp:lastModifiedBy>Windows User</cp:lastModifiedBy>
  <cp:revision>87</cp:revision>
  <dcterms:created xsi:type="dcterms:W3CDTF">2006-08-16T00:00:00Z</dcterms:created>
  <dcterms:modified xsi:type="dcterms:W3CDTF">2020-04-07T05:33:42Z</dcterms:modified>
</cp:coreProperties>
</file>