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7" r:id="rId2"/>
    <p:sldId id="285" r:id="rId3"/>
    <p:sldId id="256" r:id="rId4"/>
    <p:sldId id="266" r:id="rId5"/>
    <p:sldId id="268" r:id="rId6"/>
    <p:sldId id="286" r:id="rId7"/>
    <p:sldId id="271" r:id="rId8"/>
    <p:sldId id="287" r:id="rId9"/>
    <p:sldId id="288" r:id="rId10"/>
    <p:sldId id="289" r:id="rId11"/>
    <p:sldId id="290" r:id="rId12"/>
    <p:sldId id="298" r:id="rId13"/>
    <p:sldId id="297" r:id="rId14"/>
    <p:sldId id="299" r:id="rId15"/>
    <p:sldId id="300" r:id="rId16"/>
    <p:sldId id="301" r:id="rId17"/>
    <p:sldId id="303" r:id="rId18"/>
    <p:sldId id="302" r:id="rId19"/>
    <p:sldId id="296" r:id="rId20"/>
    <p:sldId id="27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247A92"/>
    <a:srgbClr val="2D98B4"/>
    <a:srgbClr val="A7ADB0"/>
    <a:srgbClr val="4F81BD"/>
    <a:srgbClr val="AFDC7E"/>
    <a:srgbClr val="C4E59F"/>
    <a:srgbClr val="F6C6E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 varScale="1">
        <p:scale>
          <a:sx n="75" d="100"/>
          <a:sy n="75" d="100"/>
        </p:scale>
        <p:origin x="16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MjnlTEZw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Warm-up:</a:t>
            </a:r>
            <a:r>
              <a:rPr lang="en-US" baseline="0" dirty="0"/>
              <a:t> Walking </a:t>
            </a:r>
            <a:r>
              <a:rPr lang="en-US" baseline="0" dirty="0" err="1"/>
              <a:t>walking</a:t>
            </a:r>
            <a:r>
              <a:rPr lang="en-US" baseline="0" dirty="0"/>
              <a:t>: </a:t>
            </a:r>
            <a:r>
              <a:rPr lang="en-US" dirty="0">
                <a:hlinkClick r:id="rId3"/>
              </a:rPr>
              <a:t>https://www.youtube.com/watch?v=fPMjnlTEZwU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15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44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has</a:t>
            </a:r>
            <a:r>
              <a:rPr lang="en-US" baseline="0" dirty="0"/>
              <a:t> </a:t>
            </a:r>
            <a:r>
              <a:rPr lang="en-US" baseline="0" dirty="0" err="1"/>
              <a:t>Ss</a:t>
            </a:r>
            <a:r>
              <a:rPr lang="en-US" baseline="0" dirty="0"/>
              <a:t> read all the correct sentence from each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asks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animal is on the boy’s head -&gt; “frog” , then asks “ What can a frog do?” </a:t>
            </a:r>
          </a:p>
          <a:p>
            <a:pPr marL="171450" indent="-171450">
              <a:buFontTx/>
              <a:buChar char="-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 the answers for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clicking the audio. </a:t>
            </a:r>
          </a:p>
          <a:p>
            <a:pPr marL="171450" indent="-171450">
              <a:buFontTx/>
              <a:buChar char="-"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Tells </a:t>
            </a:r>
            <a:r>
              <a:rPr lang="en-US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they are going to play a game “ Who is faster?”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is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faster?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Calls 1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 from each team to the board, stand face to the class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 point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board.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 class will act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flashcards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their friends on board.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students on board have to say the answer using “I can____”, who is faster will get 1 point the team.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faster will win and get stars/points.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Keep going in 3-4 rounds.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69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 has whole class open the book page 29, part 3. Point in the book and say. </a:t>
            </a:r>
          </a:p>
          <a:p>
            <a:r>
              <a:rPr lang="en-US" baseline="0" dirty="0"/>
              <a:t>With each sentence, T can have </a:t>
            </a:r>
            <a:r>
              <a:rPr lang="en-US" baseline="0" dirty="0" err="1"/>
              <a:t>Ss</a:t>
            </a:r>
            <a:r>
              <a:rPr lang="en-US" baseline="0" dirty="0"/>
              <a:t> to say and act out the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When</a:t>
            </a:r>
            <a:r>
              <a:rPr lang="en-US" altLang="en-US" baseline="0" dirty="0"/>
              <a:t> teacher says bird -&gt; </a:t>
            </a:r>
            <a:r>
              <a:rPr lang="en-US" altLang="en-US" baseline="0" dirty="0" err="1"/>
              <a:t>Ss</a:t>
            </a:r>
            <a:r>
              <a:rPr lang="en-US" altLang="en-US" baseline="0" dirty="0"/>
              <a:t> say “Fly” and act out</a:t>
            </a:r>
          </a:p>
          <a:p>
            <a:r>
              <a:rPr lang="en-US" altLang="en-US" baseline="0" dirty="0"/>
              <a:t>When teacher says donkey -&gt; </a:t>
            </a:r>
            <a:r>
              <a:rPr lang="en-US" altLang="en-US" baseline="0" dirty="0" err="1"/>
              <a:t>Ss</a:t>
            </a:r>
            <a:r>
              <a:rPr lang="en-US" altLang="en-US" baseline="0" dirty="0"/>
              <a:t> say “Run” and act out.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18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</a:t>
            </a:r>
            <a:r>
              <a:rPr lang="en-US" baseline="0" dirty="0"/>
              <a:t> 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frog, fish, butterfly, cat, run, jump, swim,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fly</a:t>
            </a:r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game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lucky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Devide</a:t>
            </a:r>
            <a:r>
              <a:rPr lang="en-US" dirty="0"/>
              <a:t> class up</a:t>
            </a:r>
            <a:r>
              <a:rPr lang="en-US" baseline="0" dirty="0"/>
              <a:t> to 4 teams.</a:t>
            </a:r>
          </a:p>
          <a:p>
            <a:r>
              <a:rPr lang="en-US" baseline="0" dirty="0"/>
              <a:t>Has each team choose a number and answer the picture: </a:t>
            </a:r>
          </a:p>
          <a:p>
            <a:r>
              <a:rPr lang="en-US" baseline="0" dirty="0"/>
              <a:t> +If the answer correct, each teach will get 1 point.</a:t>
            </a:r>
          </a:p>
          <a:p>
            <a:r>
              <a:rPr lang="en-US" baseline="0" dirty="0"/>
              <a:t>+ If the answer is incorrect, the score will be remained.</a:t>
            </a:r>
          </a:p>
          <a:p>
            <a:r>
              <a:rPr lang="en-US" baseline="0" dirty="0"/>
              <a:t>(GV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,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+1 </a:t>
            </a:r>
            <a:r>
              <a:rPr lang="en-US" baseline="0" dirty="0" err="1"/>
              <a:t>điểm</a:t>
            </a:r>
            <a:r>
              <a:rPr lang="en-US" baseline="0" dirty="0"/>
              <a:t> (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5đ/</a:t>
            </a:r>
            <a:r>
              <a:rPr lang="en-US" baseline="0" dirty="0" err="1"/>
              <a:t>đội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lucky number,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tang 1đ </a:t>
            </a:r>
            <a:r>
              <a:rPr lang="en-US" baseline="0" dirty="0" err="1"/>
              <a:t>mà</a:t>
            </a:r>
            <a:r>
              <a:rPr lang="en-US" baseline="0" dirty="0"/>
              <a:t> k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trl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9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s </a:t>
            </a:r>
            <a:r>
              <a:rPr lang="en-US" baseline="0" dirty="0" err="1"/>
              <a:t>Ss</a:t>
            </a:r>
            <a:r>
              <a:rPr lang="en-US" baseline="0" dirty="0"/>
              <a:t> to open the book page 29 and look at part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does</a:t>
            </a:r>
            <a:r>
              <a:rPr lang="en-US" baseline="0" dirty="0"/>
              <a:t> an example of picture a by clicking into correct answer on the slide.</a:t>
            </a:r>
          </a:p>
          <a:p>
            <a:r>
              <a:rPr lang="en-US" baseline="0" dirty="0"/>
              <a:t>Before showing the answer, T elicits some answer from </a:t>
            </a:r>
            <a:r>
              <a:rPr lang="en-US" baseline="0" dirty="0" err="1"/>
              <a:t>Ss</a:t>
            </a:r>
            <a:r>
              <a:rPr lang="en-US" baseline="0" dirty="0"/>
              <a:t> by asking “ What is it?” -&gt; “ A frog?” -&gt; “So, A frog can run? Yes or no?” -&gt; “A frog can jump? Yes or no? “ ( GV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gợi</a:t>
            </a:r>
            <a:r>
              <a:rPr lang="en-US" baseline="0" dirty="0"/>
              <a:t> ý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HS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dung.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Instructs </a:t>
            </a:r>
            <a:r>
              <a:rPr lang="en-US" baseline="0" dirty="0" err="1"/>
              <a:t>Ss</a:t>
            </a:r>
            <a:r>
              <a:rPr lang="en-US" baseline="0" dirty="0"/>
              <a:t> to put the tick in the correct answer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Gives </a:t>
            </a:r>
            <a:r>
              <a:rPr lang="en-US" baseline="0" dirty="0" err="1"/>
              <a:t>Ss</a:t>
            </a:r>
            <a:r>
              <a:rPr lang="en-US" baseline="0" dirty="0"/>
              <a:t> some time to do the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80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1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09DE7A-6333-4F24-B8B5-5FA6D8307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2.xml"/><Relationship Id="rId10" Type="http://schemas.openxmlformats.org/officeDocument/2006/relationships/slide" Target="slide16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openxmlformats.org/officeDocument/2006/relationships/audio" Target="../media/audio1.wav"/><Relationship Id="rId7" Type="http://schemas.openxmlformats.org/officeDocument/2006/relationships/image" Target="../media/image2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tmp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tmp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tmp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audio" Target="../media/audio1.wav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tmp"/><Relationship Id="rId5" Type="http://schemas.openxmlformats.org/officeDocument/2006/relationships/image" Target="../media/image11.jpeg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microsoft.com/office/2007/relationships/hdphoto" Target="../media/hdphoto6.wdp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38.jpeg"/><Relationship Id="rId5" Type="http://schemas.openxmlformats.org/officeDocument/2006/relationships/audio" Target="../media/audio1.wav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tmp"/><Relationship Id="rId4" Type="http://schemas.openxmlformats.org/officeDocument/2006/relationships/image" Target="../media/image7.jpeg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tm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fPMjnlTEZwU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tmp"/><Relationship Id="rId11" Type="http://schemas.openxmlformats.org/officeDocument/2006/relationships/audio" Target="../media/audio1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microsoft.com/office/2007/relationships/media" Target="../media/media3.mp3"/><Relationship Id="rId7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microsoft.com/office/2007/relationships/media" Target="../media/media5.mp3"/><Relationship Id="rId7" Type="http://schemas.openxmlformats.org/officeDocument/2006/relationships/slideLayout" Target="../slideLayouts/slideLayout12.xml"/><Relationship Id="rId12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2.png"/><Relationship Id="rId5" Type="http://schemas.microsoft.com/office/2007/relationships/media" Target="../media/media6.mp3"/><Relationship Id="rId10" Type="http://schemas.openxmlformats.org/officeDocument/2006/relationships/image" Target="../media/image11.jpeg"/><Relationship Id="rId4" Type="http://schemas.openxmlformats.org/officeDocument/2006/relationships/audio" Target="../media/media5.mp3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5.mp3"/><Relationship Id="rId7" Type="http://schemas.openxmlformats.org/officeDocument/2006/relationships/image" Target="../media/image11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5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6007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Lucky Numer</a:t>
            </a:r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/>
        </p:nvGraphicFramePr>
        <p:xfrm>
          <a:off x="1219200" y="1371600"/>
          <a:ext cx="6629400" cy="5029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205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219200" y="1371600"/>
            <a:ext cx="22098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2054" name="Rectangl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29000" y="1371600"/>
            <a:ext cx="2209800" cy="1676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72055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38800" y="1371600"/>
            <a:ext cx="2209800" cy="1676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2056" name="Rectangle 2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219200" y="3048000"/>
            <a:ext cx="2209800" cy="1676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 dirty="0"/>
              <a:t>4</a:t>
            </a:r>
          </a:p>
        </p:txBody>
      </p:sp>
      <p:sp>
        <p:nvSpPr>
          <p:cNvPr id="172057" name="Rectangle 2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29000" y="3048000"/>
            <a:ext cx="2209800" cy="1676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172058" name="Rectangle 2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638800" y="3048000"/>
            <a:ext cx="2209800" cy="1676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 dirty="0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172059" name="Rectangle 2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219200" y="4724400"/>
            <a:ext cx="2209800" cy="1676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>
                <a:solidFill>
                  <a:srgbClr val="9900CC"/>
                </a:solidFill>
              </a:rPr>
              <a:t>7</a:t>
            </a:r>
          </a:p>
        </p:txBody>
      </p:sp>
      <p:sp>
        <p:nvSpPr>
          <p:cNvPr id="172060" name="Rectangle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29000" y="4724400"/>
            <a:ext cx="2209800" cy="16764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72061" name="Rectangle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38800" y="4724400"/>
            <a:ext cx="2209800" cy="16764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8800">
                <a:solidFill>
                  <a:srgbClr val="FF66FF"/>
                </a:solidFill>
              </a:rPr>
              <a:t>9</a:t>
            </a:r>
          </a:p>
        </p:txBody>
      </p:sp>
      <p:sp>
        <p:nvSpPr>
          <p:cNvPr id="172062" name="DownRibbonSharp"/>
          <p:cNvSpPr>
            <a:spLocks noEditPoints="1" noChangeArrowheads="1"/>
          </p:cNvSpPr>
          <p:nvPr/>
        </p:nvSpPr>
        <p:spPr bwMode="auto">
          <a:xfrm>
            <a:off x="0" y="9906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altLang="en-US" sz="28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72063" name="DownRibbonSharp"/>
          <p:cNvSpPr>
            <a:spLocks noEditPoints="1" noChangeArrowheads="1"/>
          </p:cNvSpPr>
          <p:nvPr/>
        </p:nvSpPr>
        <p:spPr bwMode="auto">
          <a:xfrm>
            <a:off x="7924800" y="9906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altLang="en-US" sz="2800" b="1" dirty="0">
                <a:solidFill>
                  <a:srgbClr val="FF0066"/>
                </a:solidFill>
              </a:rPr>
              <a:t>B</a:t>
            </a:r>
          </a:p>
        </p:txBody>
      </p:sp>
      <p:graphicFrame>
        <p:nvGraphicFramePr>
          <p:cNvPr id="172064" name="Group 32"/>
          <p:cNvGraphicFramePr>
            <a:graphicFrameLocks noGrp="1"/>
          </p:cNvGraphicFramePr>
          <p:nvPr/>
        </p:nvGraphicFramePr>
        <p:xfrm>
          <a:off x="152400" y="1676400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2070" name="Group 38"/>
          <p:cNvGraphicFramePr>
            <a:graphicFrameLocks noGrp="1"/>
          </p:cNvGraphicFramePr>
          <p:nvPr/>
        </p:nvGraphicFramePr>
        <p:xfrm>
          <a:off x="8077200" y="1676400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076" name="Text Box 44"/>
          <p:cNvSpPr txBox="1">
            <a:spLocks noChangeArrowheads="1"/>
          </p:cNvSpPr>
          <p:nvPr/>
        </p:nvSpPr>
        <p:spPr bwMode="auto">
          <a:xfrm>
            <a:off x="457200" y="1795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1</a:t>
            </a:r>
          </a:p>
        </p:txBody>
      </p:sp>
      <p:sp>
        <p:nvSpPr>
          <p:cNvPr id="172077" name="Text Box 45"/>
          <p:cNvSpPr txBox="1">
            <a:spLocks noChangeArrowheads="1"/>
          </p:cNvSpPr>
          <p:nvPr/>
        </p:nvSpPr>
        <p:spPr bwMode="auto">
          <a:xfrm>
            <a:off x="465361" y="177885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2</a:t>
            </a:r>
          </a:p>
        </p:txBody>
      </p:sp>
      <p:sp>
        <p:nvSpPr>
          <p:cNvPr id="172078" name="Text Box 46"/>
          <p:cNvSpPr txBox="1">
            <a:spLocks noChangeArrowheads="1"/>
          </p:cNvSpPr>
          <p:nvPr/>
        </p:nvSpPr>
        <p:spPr bwMode="auto">
          <a:xfrm>
            <a:off x="472322" y="18027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3</a:t>
            </a:r>
          </a:p>
        </p:txBody>
      </p:sp>
      <p:sp>
        <p:nvSpPr>
          <p:cNvPr id="172079" name="Text Box 47"/>
          <p:cNvSpPr txBox="1">
            <a:spLocks noChangeArrowheads="1"/>
          </p:cNvSpPr>
          <p:nvPr/>
        </p:nvSpPr>
        <p:spPr bwMode="auto">
          <a:xfrm>
            <a:off x="458280" y="179265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4</a:t>
            </a:r>
          </a:p>
        </p:txBody>
      </p:sp>
      <p:sp>
        <p:nvSpPr>
          <p:cNvPr id="172080" name="Text Box 48"/>
          <p:cNvSpPr txBox="1">
            <a:spLocks noChangeArrowheads="1"/>
          </p:cNvSpPr>
          <p:nvPr/>
        </p:nvSpPr>
        <p:spPr bwMode="auto">
          <a:xfrm>
            <a:off x="462189" y="17825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5</a:t>
            </a:r>
          </a:p>
        </p:txBody>
      </p:sp>
      <p:sp>
        <p:nvSpPr>
          <p:cNvPr id="172082" name="Text Box 50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1</a:t>
            </a:r>
          </a:p>
        </p:txBody>
      </p:sp>
      <p:sp>
        <p:nvSpPr>
          <p:cNvPr id="172083" name="Text Box 51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2</a:t>
            </a:r>
          </a:p>
        </p:txBody>
      </p:sp>
      <p:sp>
        <p:nvSpPr>
          <p:cNvPr id="172084" name="Text Box 52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3</a:t>
            </a:r>
          </a:p>
        </p:txBody>
      </p:sp>
      <p:sp>
        <p:nvSpPr>
          <p:cNvPr id="172085" name="Text Box 53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4</a:t>
            </a:r>
          </a:p>
        </p:txBody>
      </p:sp>
      <p:sp>
        <p:nvSpPr>
          <p:cNvPr id="172086" name="Text Box 54"/>
          <p:cNvSpPr txBox="1">
            <a:spLocks noChangeArrowheads="1"/>
          </p:cNvSpPr>
          <p:nvPr/>
        </p:nvSpPr>
        <p:spPr bwMode="auto">
          <a:xfrm>
            <a:off x="8382000" y="1828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5</a:t>
            </a:r>
          </a:p>
        </p:txBody>
      </p:sp>
      <p:sp>
        <p:nvSpPr>
          <p:cNvPr id="33" name="DownRibbonSharp"/>
          <p:cNvSpPr>
            <a:spLocks noEditPoints="1" noChangeArrowheads="1"/>
          </p:cNvSpPr>
          <p:nvPr/>
        </p:nvSpPr>
        <p:spPr bwMode="auto">
          <a:xfrm>
            <a:off x="0" y="3048000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altLang="en-US" sz="2800" b="1" dirty="0">
                <a:solidFill>
                  <a:srgbClr val="FF0066"/>
                </a:solidFill>
              </a:rPr>
              <a:t>C</a:t>
            </a:r>
          </a:p>
        </p:txBody>
      </p:sp>
      <p:graphicFrame>
        <p:nvGraphicFramePr>
          <p:cNvPr id="3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134961"/>
              </p:ext>
            </p:extLst>
          </p:nvPr>
        </p:nvGraphicFramePr>
        <p:xfrm>
          <a:off x="177005" y="3777300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454726" y="38874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5</a:t>
            </a: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459628" y="385463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4</a:t>
            </a:r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464954" y="38874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3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468954" y="38874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2</a:t>
            </a: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458105" y="387165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1</a:t>
            </a: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8321297" y="38641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5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8317285" y="38874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4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8317286" y="385463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3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8317287" y="385463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2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8317287" y="385463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/>
              <a:t>1</a:t>
            </a:r>
          </a:p>
        </p:txBody>
      </p:sp>
      <p:sp>
        <p:nvSpPr>
          <p:cNvPr id="46" name="DownRibbonSharp"/>
          <p:cNvSpPr>
            <a:spLocks noEditPoints="1" noChangeArrowheads="1"/>
          </p:cNvSpPr>
          <p:nvPr/>
        </p:nvSpPr>
        <p:spPr bwMode="auto">
          <a:xfrm>
            <a:off x="7884694" y="3052011"/>
            <a:ext cx="1219200" cy="609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US" altLang="en-US" sz="2800" b="1" dirty="0">
                <a:solidFill>
                  <a:srgbClr val="FF0066"/>
                </a:solidFill>
              </a:rPr>
              <a:t>D</a:t>
            </a:r>
          </a:p>
        </p:txBody>
      </p:sp>
      <p:graphicFrame>
        <p:nvGraphicFramePr>
          <p:cNvPr id="47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34884"/>
              </p:ext>
            </p:extLst>
          </p:nvPr>
        </p:nvGraphicFramePr>
        <p:xfrm>
          <a:off x="8037094" y="3737811"/>
          <a:ext cx="914400" cy="7366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decel="100000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7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172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17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17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17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1" dur="1"/>
                                        <p:tgtEl>
                                          <p:spTgt spid="17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17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0" dur="1"/>
                                        <p:tgtEl>
                                          <p:spTgt spid="17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172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9" dur="1"/>
                                        <p:tgtEl>
                                          <p:spTgt spid="172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6" dur="1" fill="hold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0" dur="1"/>
                                        <p:tgtEl>
                                          <p:spTgt spid="172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9" dur="1"/>
                                        <p:tgtEl>
                                          <p:spTgt spid="172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4" dur="1" fill="hold"/>
                                        <p:tgtEl>
                                          <p:spTgt spid="172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58" dur="1"/>
                                        <p:tgtEl>
                                          <p:spTgt spid="1720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172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7" dur="1"/>
                                        <p:tgtEl>
                                          <p:spTgt spid="172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172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6" dur="1"/>
                                        <p:tgtEl>
                                          <p:spTgt spid="172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7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0" dur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09" dur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8" dur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7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6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3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7" dur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56" dur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1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5" dur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0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4" dur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9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3" dur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72034" grpId="0" animBg="1"/>
      <p:bldP spid="172053" grpId="0" animBg="1"/>
      <p:bldP spid="172054" grpId="0" animBg="1"/>
      <p:bldP spid="172055" grpId="0" animBg="1"/>
      <p:bldP spid="172056" grpId="0" animBg="1"/>
      <p:bldP spid="172057" grpId="0" animBg="1"/>
      <p:bldP spid="172058" grpId="0" animBg="1"/>
      <p:bldP spid="172059" grpId="0" animBg="1"/>
      <p:bldP spid="172060" grpId="0" animBg="1"/>
      <p:bldP spid="172061" grpId="0" animBg="1"/>
      <p:bldP spid="172076" grpId="0"/>
      <p:bldP spid="172076" grpId="1"/>
      <p:bldP spid="172077" grpId="0"/>
      <p:bldP spid="172077" grpId="1"/>
      <p:bldP spid="172078" grpId="0"/>
      <p:bldP spid="172078" grpId="1"/>
      <p:bldP spid="172079" grpId="0"/>
      <p:bldP spid="172079" grpId="1"/>
      <p:bldP spid="172080" grpId="0"/>
      <p:bldP spid="172080" grpId="1"/>
      <p:bldP spid="172082" grpId="0"/>
      <p:bldP spid="172082" grpId="1"/>
      <p:bldP spid="172083" grpId="0"/>
      <p:bldP spid="172083" grpId="1"/>
      <p:bldP spid="172084" grpId="0"/>
      <p:bldP spid="172084" grpId="1"/>
      <p:bldP spid="172085" grpId="0"/>
      <p:bldP spid="172085" grpId="1"/>
      <p:bldP spid="172086" grpId="0"/>
      <p:bldP spid="172086" grpId="1"/>
      <p:bldP spid="35" grpId="0"/>
      <p:bldP spid="35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447800" y="363283"/>
            <a:ext cx="6400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1533863261"/>
      </p:ext>
    </p:extLst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1464754"/>
            <a:ext cx="7559040" cy="5327904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381000" y="363283"/>
            <a:ext cx="8305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238793084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447800" y="363283"/>
            <a:ext cx="6400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53905319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381000" y="363283"/>
            <a:ext cx="8305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1858502523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447800" y="363283"/>
            <a:ext cx="6400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494202493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381000" y="363283"/>
            <a:ext cx="8305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729860851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1447800" y="363283"/>
            <a:ext cx="6400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585236080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3396"/>
            <a:ext cx="7559040" cy="5327904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381000" y="363283"/>
            <a:ext cx="8305800" cy="9144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Comic Sans MS" panose="030F0702030302020204" pitchFamily="66" charset="0"/>
              </a:rPr>
              <a:t>WHAT CAN IT DO?</a:t>
            </a:r>
          </a:p>
        </p:txBody>
      </p:sp>
    </p:spTree>
    <p:extLst>
      <p:ext uri="{BB962C8B-B14F-4D97-AF65-F5344CB8AC3E}">
        <p14:creationId xmlns:p14="http://schemas.microsoft.com/office/powerpoint/2010/main" val="3069460504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WordArt 6"/>
          <p:cNvSpPr>
            <a:spLocks noChangeArrowheads="1" noChangeShapeType="1" noTextEdit="1"/>
          </p:cNvSpPr>
          <p:nvPr/>
        </p:nvSpPr>
        <p:spPr bwMode="auto">
          <a:xfrm>
            <a:off x="1752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Lucky Number </a:t>
            </a:r>
          </a:p>
        </p:txBody>
      </p:sp>
      <p:sp>
        <p:nvSpPr>
          <p:cNvPr id="17920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4" name="Picture 4" descr="Cars | Kids clipart, Happy kids, Cartoon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0643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36601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67076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2099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42527" r="6222" b="32982"/>
          <a:stretch/>
        </p:blipFill>
        <p:spPr>
          <a:xfrm>
            <a:off x="-59441" y="2743200"/>
            <a:ext cx="923554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479040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2099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004452"/>
            <a:ext cx="7680757" cy="289925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984544" y="3442648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84544" y="3238872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84544" y="4706230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44" y="4699842"/>
            <a:ext cx="810904" cy="7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3" y="2978229"/>
            <a:ext cx="7750366" cy="2946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2099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75734" y="4710502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2244" y="4506726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72244" y="3440017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4687" y="3337175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7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9" y="2972719"/>
            <a:ext cx="7903064" cy="2989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2099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75734" y="4710502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2244" y="4506726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72244" y="3440017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4687" y="3337175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7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4" y="2985171"/>
            <a:ext cx="7808324" cy="29474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2099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75734" y="4710502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72244" y="4506726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72244" y="3440017"/>
            <a:ext cx="797256" cy="762000"/>
          </a:xfrm>
          <a:prstGeom prst="roundRect">
            <a:avLst/>
          </a:prstGeom>
          <a:solidFill>
            <a:schemeClr val="bg1"/>
          </a:solidFill>
          <a:ln>
            <a:solidFill>
              <a:srgbClr val="A9D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4687" y="3337175"/>
            <a:ext cx="72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00B05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7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t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59441" y="76200"/>
            <a:ext cx="9235549" cy="6324600"/>
            <a:chOff x="-59441" y="76200"/>
            <a:chExt cx="9235549" cy="6324600"/>
          </a:xfrm>
        </p:grpSpPr>
        <p:sp>
          <p:nvSpPr>
            <p:cNvPr id="2" name="Rectangle 1"/>
            <p:cNvSpPr/>
            <p:nvPr/>
          </p:nvSpPr>
          <p:spPr>
            <a:xfrm>
              <a:off x="1721709" y="228600"/>
              <a:ext cx="190308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 </a:t>
              </a:r>
              <a:r>
                <a:rPr lang="en-US" sz="4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6</a:t>
              </a:r>
              <a:r>
                <a:rPr lang="en-US" sz="4800" b="1" cap="none" spc="0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: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902738" y="237530"/>
              <a:ext cx="235673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Lesson </a:t>
              </a:r>
              <a:r>
                <a:rPr lang="en-US" sz="48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200"/>
              <a:ext cx="120015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2844" y="946227"/>
              <a:ext cx="53785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1. Listen and repeat.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2844" y="1693183"/>
              <a:ext cx="3884525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2. Tick and say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42527" r="6222" b="32982"/>
            <a:stretch/>
          </p:blipFill>
          <p:spPr>
            <a:xfrm>
              <a:off x="-59441" y="2743200"/>
              <a:ext cx="9235549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7668128" y="3048000"/>
              <a:ext cx="780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B050"/>
                  </a:solidFill>
                  <a:latin typeface="Comic Sans MS" panose="030F0702030302020204" pitchFamily="66" charset="0"/>
                  <a:sym typeface="Wingdings 2" panose="05020102010507070707" pitchFamily="18" charset="2"/>
                </a:rPr>
                <a:t></a:t>
              </a:r>
              <a:endParaRPr lang="en-US" sz="44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4540" y="4724400"/>
              <a:ext cx="780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B050"/>
                  </a:solidFill>
                  <a:latin typeface="Comic Sans MS" panose="030F0702030302020204" pitchFamily="66" charset="0"/>
                  <a:sym typeface="Wingdings 2" panose="05020102010507070707" pitchFamily="18" charset="2"/>
                </a:rPr>
                <a:t></a:t>
              </a:r>
              <a:endParaRPr lang="en-US" sz="44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128" y="4722673"/>
              <a:ext cx="780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B050"/>
                  </a:solidFill>
                  <a:latin typeface="Comic Sans MS" panose="030F0702030302020204" pitchFamily="66" charset="0"/>
                  <a:sym typeface="Wingdings 2" panose="05020102010507070707" pitchFamily="18" charset="2"/>
                </a:rPr>
                <a:t></a:t>
              </a:r>
              <a:endParaRPr lang="en-US" sz="4400" b="1" dirty="0">
                <a:solidFill>
                  <a:srgbClr val="00B05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63024"/>
            <a:ext cx="1295581" cy="106694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72" y="3048001"/>
            <a:ext cx="1412637" cy="1020744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0" y="4674260"/>
            <a:ext cx="1124669" cy="1046807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690" l="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99" y="4646157"/>
            <a:ext cx="95263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84912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8" b="98762" l="3540" r="94469">
                        <a14:foregroundMark x1="19027" y1="78713" x2="13717" y2="86634"/>
                        <a14:foregroundMark x1="38717" y1="91832" x2="40265" y2="96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5" y="3142183"/>
            <a:ext cx="3721434" cy="33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93183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6401" y="2371278"/>
            <a:ext cx="3698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Say and act</a:t>
            </a: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3" b="100000" l="1549" r="100000">
                        <a14:foregroundMark x1="66372" y1="13861" x2="92257" y2="13861"/>
                        <a14:foregroundMark x1="17920" y1="79950" x2="13496" y2="91089"/>
                        <a14:foregroundMark x1="49336" y1="39851" x2="56195" y2="33911"/>
                        <a14:foregroundMark x1="16593" y1="54455" x2="30973" y2="54950"/>
                        <a14:foregroundMark x1="51770" y1="47772" x2="59513" y2="38614"/>
                        <a14:foregroundMark x1="16814" y1="55198" x2="29867" y2="55446"/>
                        <a14:foregroundMark x1="57080" y1="6683" x2="97124" y2="6683"/>
                        <a14:foregroundMark x1="55973" y1="8168" x2="56416" y2="19554"/>
                        <a14:foregroundMark x1="80310" y1="21287" x2="76991" y2="26980"/>
                        <a14:foregroundMark x1="78319" y1="28218" x2="86283" y2="22525"/>
                        <a14:foregroundMark x1="98009" y1="7673" x2="98009" y2="19802"/>
                        <a14:backgroundMark x1="26991" y1="55941" x2="29646" y2="55693"/>
                        <a14:backgroundMark x1="50221" y1="37871" x2="54646" y2="34901"/>
                        <a14:backgroundMark x1="59735" y1="38614" x2="58407" y2="40594"/>
                        <a14:backgroundMark x1="57301" y1="4703" x2="95133" y2="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8" y="3148783"/>
            <a:ext cx="3721434" cy="3326237"/>
          </a:xfrm>
          <a:prstGeom prst="rect">
            <a:avLst/>
          </a:prstGeom>
        </p:spPr>
      </p:pic>
      <p:pic>
        <p:nvPicPr>
          <p:cNvPr id="18" name="Track 3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7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47675" y="3273531"/>
            <a:ext cx="609600" cy="609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992524" y="2640272"/>
            <a:ext cx="3770476" cy="3455728"/>
            <a:chOff x="182432" y="2335183"/>
            <a:chExt cx="3532097" cy="3303617"/>
          </a:xfrm>
        </p:grpSpPr>
        <p:pic>
          <p:nvPicPr>
            <p:cNvPr id="22" name="Picture 12" descr="Confused kid clipart 3 » Clipart Station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3"/>
            <a:stretch/>
          </p:blipFill>
          <p:spPr bwMode="auto">
            <a:xfrm>
              <a:off x="612775" y="2335183"/>
              <a:ext cx="24765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loud Callout 22"/>
            <p:cNvSpPr/>
            <p:nvPr/>
          </p:nvSpPr>
          <p:spPr>
            <a:xfrm>
              <a:off x="182432" y="3874178"/>
              <a:ext cx="3532097" cy="1764622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WHO IS FASTER?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930787"/>
      </p:ext>
    </p:extLst>
  </p:cSld>
  <p:clrMapOvr>
    <a:masterClrMapping/>
  </p:clrMapOvr>
  <p:transition spd="slow">
    <p:fad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331" y="900148"/>
            <a:ext cx="3698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Say and act</a:t>
            </a:r>
          </a:p>
        </p:txBody>
      </p:sp>
      <p:sp>
        <p:nvSpPr>
          <p:cNvPr id="5" name="AutoShape 2" descr="Cartoon Kids Feeling Confused Images, Stock Photos &amp; Vec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Cartoon Kids Feeling Confused Images, Stock Photos &amp; Vector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artoon Kids Feeling Confused Images, Stock Photos &amp; Vector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Cartoon Kids Feeling Confused Images, Stock Photos &amp; Vector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82760" y="1964171"/>
            <a:ext cx="7904040" cy="1418450"/>
            <a:chOff x="879626" y="1571462"/>
            <a:chExt cx="7904040" cy="1418450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3" t="4187" r="6954" b="53680"/>
            <a:stretch/>
          </p:blipFill>
          <p:spPr>
            <a:xfrm>
              <a:off x="4695435" y="1571462"/>
              <a:ext cx="4088231" cy="1418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3" t="53607" r="4027" b="2800"/>
            <a:stretch/>
          </p:blipFill>
          <p:spPr>
            <a:xfrm>
              <a:off x="879626" y="1575685"/>
              <a:ext cx="4038203" cy="14010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73247" y="3124200"/>
            <a:ext cx="4250644" cy="3568656"/>
            <a:chOff x="2451859" y="3047999"/>
            <a:chExt cx="4250644" cy="3568656"/>
          </a:xfrm>
        </p:grpSpPr>
        <p:pic>
          <p:nvPicPr>
            <p:cNvPr id="25" name="Picture 14" descr="Emotion,boy,cheek - Student Clipart, HD Png Download , Transparent ...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50" b="100000" l="3256" r="98605">
                          <a14:foregroundMark x1="67791" y1="81511" x2="68372" y2="89879"/>
                          <a14:foregroundMark x1="73488" y1="81242" x2="75233" y2="90553"/>
                          <a14:foregroundMark x1="70581" y1="52901" x2="72326" y2="58570"/>
                          <a14:foregroundMark x1="29651" y1="18354" x2="34535" y2="80567"/>
                          <a14:foregroundMark x1="17907" y1="21727" x2="12209" y2="39001"/>
                          <a14:foregroundMark x1="19070" y1="40351" x2="42558" y2="38327"/>
                          <a14:foregroundMark x1="39070" y1="22402" x2="46279" y2="31714"/>
                          <a14:foregroundMark x1="26512" y1="79217" x2="27093" y2="86235"/>
                          <a14:foregroundMark x1="35930" y1="76518" x2="33953" y2="86775"/>
                          <a14:backgroundMark x1="52326" y1="16464" x2="52674" y2="25371"/>
                          <a14:backgroundMark x1="50233" y1="15115" x2="52674" y2="32119"/>
                          <a14:backgroundMark x1="50233" y1="12281" x2="58023" y2="20243"/>
                          <a14:backgroundMark x1="57326" y1="9987" x2="49884" y2="21053"/>
                          <a14:backgroundMark x1="54535" y1="17004" x2="53140" y2="279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81"/>
            <a:stretch/>
          </p:blipFill>
          <p:spPr bwMode="auto">
            <a:xfrm>
              <a:off x="2451859" y="3047999"/>
              <a:ext cx="2183473" cy="3568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" descr="Emotion,boy,cheek - Student Clipart, HD Png Download , Transparent ...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50" b="100000" l="3256" r="98605">
                          <a14:foregroundMark x1="67791" y1="81511" x2="68372" y2="89879"/>
                          <a14:foregroundMark x1="73488" y1="81242" x2="75233" y2="90553"/>
                          <a14:foregroundMark x1="70581" y1="52901" x2="72326" y2="58570"/>
                          <a14:foregroundMark x1="29651" y1="18354" x2="34535" y2="80567"/>
                          <a14:foregroundMark x1="17907" y1="21727" x2="12209" y2="39001"/>
                          <a14:foregroundMark x1="19070" y1="40351" x2="42558" y2="38327"/>
                          <a14:foregroundMark x1="39070" y1="22402" x2="46279" y2="31714"/>
                          <a14:foregroundMark x1="26512" y1="79217" x2="27093" y2="86235"/>
                          <a14:foregroundMark x1="35930" y1="76518" x2="33953" y2="86775"/>
                          <a14:backgroundMark x1="50698" y1="28205" x2="50349" y2="46424"/>
                          <a14:backgroundMark x1="50349" y1="26721" x2="50116" y2="43185"/>
                          <a14:backgroundMark x1="50349" y1="24157" x2="50116" y2="48043"/>
                          <a14:backgroundMark x1="48488" y1="34953" x2="48140" y2="46694"/>
                          <a14:backgroundMark x1="49419" y1="42645" x2="51395" y2="43725"/>
                          <a14:backgroundMark x1="47907" y1="21053" x2="51628" y2="33873"/>
                          <a14:backgroundMark x1="47674" y1="19028" x2="50349" y2="346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9" r="1850"/>
            <a:stretch/>
          </p:blipFill>
          <p:spPr bwMode="auto">
            <a:xfrm>
              <a:off x="4820963" y="3289827"/>
              <a:ext cx="1881540" cy="3326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ounded Rectangular Callout 26"/>
          <p:cNvSpPr/>
          <p:nvPr/>
        </p:nvSpPr>
        <p:spPr>
          <a:xfrm>
            <a:off x="528778" y="4038599"/>
            <a:ext cx="2214422" cy="575437"/>
          </a:xfrm>
          <a:prstGeom prst="wedgeRoundRectCallout">
            <a:avLst>
              <a:gd name="adj1" fmla="val 55797"/>
              <a:gd name="adj2" fmla="val 1257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_____.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6723891" y="4038599"/>
            <a:ext cx="2214422" cy="575437"/>
          </a:xfrm>
          <a:prstGeom prst="wedgeRoundRectCallout">
            <a:avLst>
              <a:gd name="adj1" fmla="val -59597"/>
              <a:gd name="adj2" fmla="val 1344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_____.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761468" y="124847"/>
            <a:ext cx="1696731" cy="1606298"/>
            <a:chOff x="182432" y="2335183"/>
            <a:chExt cx="3246567" cy="3303617"/>
          </a:xfrm>
        </p:grpSpPr>
        <p:pic>
          <p:nvPicPr>
            <p:cNvPr id="32" name="Picture 12" descr="Confused kid clipart 3 » Clipart Station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143"/>
            <a:stretch/>
          </p:blipFill>
          <p:spPr bwMode="auto">
            <a:xfrm>
              <a:off x="612775" y="2335183"/>
              <a:ext cx="24765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Cloud Callout 32"/>
            <p:cNvSpPr/>
            <p:nvPr/>
          </p:nvSpPr>
          <p:spPr>
            <a:xfrm>
              <a:off x="182432" y="3874178"/>
              <a:ext cx="3246567" cy="1764622"/>
            </a:xfrm>
            <a:prstGeom prst="cloud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i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Who is faster?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101488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0710" y="13908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1739" y="14801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" y="-1332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9270" y="2335255"/>
            <a:ext cx="3698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Say and act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8083" y="4077648"/>
            <a:ext cx="8041827" cy="1418450"/>
            <a:chOff x="879626" y="1571462"/>
            <a:chExt cx="8041827" cy="1418450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" t="4187" r="6954" b="53680"/>
            <a:stretch/>
          </p:blipFill>
          <p:spPr>
            <a:xfrm>
              <a:off x="4654253" y="1571462"/>
              <a:ext cx="4267200" cy="1418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3" t="53607" r="4027" b="2800"/>
            <a:stretch/>
          </p:blipFill>
          <p:spPr>
            <a:xfrm>
              <a:off x="879626" y="1575685"/>
              <a:ext cx="4038203" cy="14010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7" name="Rounded Rectangular Callout 26"/>
          <p:cNvSpPr/>
          <p:nvPr/>
        </p:nvSpPr>
        <p:spPr>
          <a:xfrm>
            <a:off x="195470" y="6056169"/>
            <a:ext cx="1954280" cy="575437"/>
          </a:xfrm>
          <a:prstGeom prst="wedgeRoundRectCallout">
            <a:avLst>
              <a:gd name="adj1" fmla="val -13442"/>
              <a:gd name="adj2" fmla="val -2360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</a:t>
            </a:r>
            <a:r>
              <a:rPr lang="en-US" sz="2800" b="1" u="sng" dirty="0">
                <a:solidFill>
                  <a:srgbClr val="FF0000"/>
                </a:solidFill>
              </a:rPr>
              <a:t>swim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560345" y="6065139"/>
            <a:ext cx="1954280" cy="575437"/>
          </a:xfrm>
          <a:prstGeom prst="wedgeRoundRectCallout">
            <a:avLst>
              <a:gd name="adj1" fmla="val -20230"/>
              <a:gd name="adj2" fmla="val -2251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</a:t>
            </a:r>
            <a:r>
              <a:rPr lang="en-US" sz="2800" b="1" u="sng" dirty="0">
                <a:solidFill>
                  <a:srgbClr val="FF0000"/>
                </a:solidFill>
              </a:rPr>
              <a:t>run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4854279" y="6065139"/>
            <a:ext cx="1905270" cy="575437"/>
          </a:xfrm>
          <a:prstGeom prst="wedgeRoundRectCallout">
            <a:avLst>
              <a:gd name="adj1" fmla="val -47153"/>
              <a:gd name="adj2" fmla="val -19204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</a:t>
            </a:r>
            <a:r>
              <a:rPr lang="en-US" sz="2800" b="1" u="sng" dirty="0">
                <a:solidFill>
                  <a:srgbClr val="FF0000"/>
                </a:solidFill>
              </a:rPr>
              <a:t>swim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6993115" y="6056168"/>
            <a:ext cx="1905270" cy="575437"/>
          </a:xfrm>
          <a:prstGeom prst="wedgeRoundRectCallout">
            <a:avLst>
              <a:gd name="adj1" fmla="val -30060"/>
              <a:gd name="adj2" fmla="val -1833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 can </a:t>
            </a:r>
            <a:r>
              <a:rPr lang="en-US" sz="2800" b="1" u="sng" dirty="0">
                <a:solidFill>
                  <a:srgbClr val="FF0000"/>
                </a:solidFill>
              </a:rPr>
              <a:t>fly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5398" y="3107380"/>
            <a:ext cx="35947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Point and say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844" y="1693183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</p:spTree>
    <p:extLst>
      <p:ext uri="{BB962C8B-B14F-4D97-AF65-F5344CB8AC3E}">
        <p14:creationId xmlns:p14="http://schemas.microsoft.com/office/powerpoint/2010/main" val="1235777044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3" grpId="0" animBg="1"/>
      <p:bldP spid="24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980"/>
            <a:ext cx="9144000" cy="3486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5000" y="6149756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https://www.youtube.com/watch?v=fPMjnlTEZwU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44958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Comic Sans MS" panose="030F0702030302020204" pitchFamily="66" charset="0"/>
              </a:rPr>
              <a:t>Warm up with me</a:t>
            </a:r>
          </a:p>
        </p:txBody>
      </p:sp>
      <p:pic>
        <p:nvPicPr>
          <p:cNvPr id="8" name="Picture 2" descr="Sun Illustration, Beach Clipart, Background Clipart, - Cute Sun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81" b="89881" l="4891" r="94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-89050"/>
            <a:ext cx="2513762" cy="27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Walking Walking - featuring Noodle &amp; Pals - Super Simple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200" y="5513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1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80710" y="13908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61739" y="14801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539" y="2611383"/>
            <a:ext cx="36985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Say and act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113" y="1222355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113" y="196931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25752" y="1466312"/>
            <a:ext cx="9226115" cy="5445277"/>
            <a:chOff x="-25752" y="1466312"/>
            <a:chExt cx="9226115" cy="5445277"/>
          </a:xfrm>
        </p:grpSpPr>
        <p:grpSp>
          <p:nvGrpSpPr>
            <p:cNvPr id="3" name="Group 2"/>
            <p:cNvGrpSpPr/>
            <p:nvPr/>
          </p:nvGrpSpPr>
          <p:grpSpPr>
            <a:xfrm>
              <a:off x="-25752" y="2971800"/>
              <a:ext cx="9226115" cy="3939789"/>
              <a:chOff x="-25752" y="2971800"/>
              <a:chExt cx="9226115" cy="3939789"/>
            </a:xfrm>
          </p:grpSpPr>
          <p:pic>
            <p:nvPicPr>
              <p:cNvPr id="9" name="Picture 2" descr="Hill png library stock png files, Free CLip Art Download - Clipart ..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58" r="32843"/>
              <a:stretch/>
            </p:blipFill>
            <p:spPr bwMode="auto">
              <a:xfrm>
                <a:off x="-10125" y="3151152"/>
                <a:ext cx="2142574" cy="3760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Hill png library stock png files, Free CLip Art Download - Clipart ..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2843"/>
              <a:stretch/>
            </p:blipFill>
            <p:spPr bwMode="auto">
              <a:xfrm>
                <a:off x="3204876" y="3097563"/>
                <a:ext cx="5995487" cy="37604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Hill png library stock png files, Free CLip Art Download - Clipart ...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752" y="2971800"/>
                <a:ext cx="9226115" cy="3886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91" b="89931" l="3468" r="90000">
                          <a14:foregroundMark x1="43952" y1="78146" x2="45000" y2="80435"/>
                          <a14:foregroundMark x1="50242" y1="75515" x2="50000" y2="80778"/>
                          <a14:foregroundMark x1="18145" y1="37185" x2="17661" y2="47941"/>
                          <a14:foregroundMark x1="68952" y1="35240" x2="73387" y2="44622"/>
                          <a14:foregroundMark x1="13468" y1="38673" x2="12419" y2="43135"/>
                          <a14:foregroundMark x1="75000" y1="34897" x2="77581" y2="40160"/>
                          <a14:foregroundMark x1="57903" y1="48284" x2="58145" y2="51716"/>
                          <a14:foregroundMark x1="51855" y1="49428" x2="52339" y2="55034"/>
                          <a14:foregroundMark x1="50242" y1="50229" x2="51048" y2="54691"/>
                          <a14:foregroundMark x1="55484" y1="56865" x2="57339" y2="580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9608" y="1466312"/>
              <a:ext cx="3325661" cy="23440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90" b="89931" l="427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2619">
              <a:off x="541005" y="3256697"/>
              <a:ext cx="3987313" cy="2810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838802"/>
      </p:ext>
    </p:extLst>
  </p:cSld>
  <p:clrMapOvr>
    <a:masterClrMapping/>
  </p:clrMapOvr>
  <p:transition spd="slow">
    <p:fade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1" y="269187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923925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9133" y="1863804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5752" y="2971800"/>
            <a:ext cx="9226115" cy="3939789"/>
            <a:chOff x="-25752" y="2971800"/>
            <a:chExt cx="9226115" cy="3939789"/>
          </a:xfrm>
        </p:grpSpPr>
        <p:pic>
          <p:nvPicPr>
            <p:cNvPr id="9" name="Picture 2" descr="Hill png library stock png files, Free CLip Art Download - Clipart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58" r="32843"/>
            <a:stretch/>
          </p:blipFill>
          <p:spPr bwMode="auto">
            <a:xfrm>
              <a:off x="-10125" y="3151152"/>
              <a:ext cx="2142574" cy="376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ill png library stock png files, Free CLip Art Download - Clipart ...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843"/>
            <a:stretch/>
          </p:blipFill>
          <p:spPr bwMode="auto">
            <a:xfrm>
              <a:off x="3204876" y="3097563"/>
              <a:ext cx="5995487" cy="376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ill png library stock png files, Free CLip Art Download - Clipart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752" y="2971800"/>
              <a:ext cx="9226115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5" y="23753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09772"/>
            <a:ext cx="3648701" cy="2576628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2895600"/>
            <a:ext cx="3648701" cy="2554090"/>
          </a:xfrm>
          <a:prstGeom prst="rect">
            <a:avLst/>
          </a:prstGeom>
        </p:spPr>
      </p:pic>
      <p:pic>
        <p:nvPicPr>
          <p:cNvPr id="4" name="bi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" y="4695967"/>
            <a:ext cx="609600" cy="609600"/>
          </a:xfrm>
          <a:prstGeom prst="rect">
            <a:avLst/>
          </a:prstGeom>
        </p:spPr>
      </p:pic>
      <p:pic>
        <p:nvPicPr>
          <p:cNvPr id="5" name="donke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0513" y="4695967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33600" y="1524000"/>
            <a:ext cx="510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What animal is this?</a:t>
            </a: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707477"/>
            <a:ext cx="9144000" cy="5159815"/>
            <a:chOff x="0" y="1685175"/>
            <a:chExt cx="9144000" cy="5159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78" b="63333"/>
            <a:stretch/>
          </p:blipFill>
          <p:spPr>
            <a:xfrm>
              <a:off x="0" y="3492190"/>
              <a:ext cx="9144000" cy="33528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6" b="95921" l="9943" r="89943">
                          <a14:foregroundMark x1="41257" y1="39803" x2="39543" y2="39803"/>
                          <a14:foregroundMark x1="42514" y1="38256" x2="41600" y2="45992"/>
                          <a14:foregroundMark x1="30743" y1="36709" x2="30743" y2="434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672521" flipH="1">
              <a:off x="4607385" y="1685175"/>
              <a:ext cx="2503175" cy="2034008"/>
            </a:xfrm>
            <a:prstGeom prst="rect">
              <a:avLst/>
            </a:prstGeom>
          </p:spPr>
        </p:pic>
      </p:grpSp>
      <p:pic>
        <p:nvPicPr>
          <p:cNvPr id="5" name="f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7675" y="1981200"/>
            <a:ext cx="609600" cy="609600"/>
          </a:xfrm>
          <a:prstGeom prst="rect">
            <a:avLst/>
          </a:prstGeom>
        </p:spPr>
      </p:pic>
      <p:pic>
        <p:nvPicPr>
          <p:cNvPr id="7" name="ru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7675" y="2908304"/>
            <a:ext cx="609600" cy="609600"/>
          </a:xfrm>
          <a:prstGeom prst="rect">
            <a:avLst/>
          </a:prstGeom>
        </p:spPr>
      </p:pic>
      <p:pic>
        <p:nvPicPr>
          <p:cNvPr id="11" name="Track 38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61567" y="1089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01718"/>
      </p:ext>
    </p:extLst>
  </p:cSld>
  <p:clrMapOvr>
    <a:masterClrMapping/>
  </p:clrMapOvr>
  <p:transition spd="med">
    <p:pull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7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3775" y="1225987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I say You do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0" y="2326044"/>
            <a:ext cx="2805530" cy="1981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9" y="4553382"/>
            <a:ext cx="2907327" cy="203512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300575" y="2373453"/>
            <a:ext cx="2574262" cy="188638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You say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&amp; do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259473" y="1850482"/>
            <a:ext cx="2782380" cy="2925780"/>
            <a:chOff x="6259473" y="1850482"/>
            <a:chExt cx="2782380" cy="2925780"/>
          </a:xfrm>
        </p:grpSpPr>
        <p:pic>
          <p:nvPicPr>
            <p:cNvPr id="3076" name="Picture 4" descr="Verb Fly Clipar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5" b="100000" l="0" r="100000">
                          <a14:foregroundMark x1="7639" y1="56923" x2="15972" y2="50000"/>
                          <a14:foregroundMark x1="80903" y1="75769" x2="89236" y2="80000"/>
                          <a14:foregroundMark x1="3819" y1="46923" x2="7639" y2="60769"/>
                          <a14:foregroundMark x1="87500" y1="70769" x2="79514" y2="8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473" y="2373453"/>
              <a:ext cx="2661572" cy="240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7860906" y="1850482"/>
              <a:ext cx="11809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omic Sans MS" panose="030F0702030302020204" pitchFamily="66" charset="0"/>
                </a:rPr>
                <a:t>Fly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00" y="4479097"/>
            <a:ext cx="3707853" cy="2746531"/>
            <a:chOff x="5334000" y="4479097"/>
            <a:chExt cx="3707853" cy="2746531"/>
          </a:xfrm>
        </p:grpSpPr>
        <p:pic>
          <p:nvPicPr>
            <p:cNvPr id="3074" name="Picture 2" descr="Library of image of a boy running clipart library png files ...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06" b="9968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479097"/>
              <a:ext cx="2746531" cy="274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599624" y="5390697"/>
              <a:ext cx="14422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omic Sans MS" panose="030F0702030302020204" pitchFamily="66" charset="0"/>
                </a:rPr>
                <a:t>Run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3300575" y="4627755"/>
            <a:ext cx="2574262" cy="188638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You say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&amp; do</a:t>
            </a: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2" b="63333"/>
          <a:stretch/>
        </p:blipFill>
        <p:spPr>
          <a:xfrm>
            <a:off x="0" y="2145476"/>
            <a:ext cx="9144000" cy="47125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1266" y="1600200"/>
            <a:ext cx="54000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Listen, point and say</a:t>
            </a:r>
          </a:p>
        </p:txBody>
      </p:sp>
      <p:pic>
        <p:nvPicPr>
          <p:cNvPr id="4" name="f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083" y="4196938"/>
            <a:ext cx="609600" cy="609600"/>
          </a:xfrm>
          <a:prstGeom prst="rect">
            <a:avLst/>
          </a:prstGeom>
        </p:spPr>
      </p:pic>
      <p:pic>
        <p:nvPicPr>
          <p:cNvPr id="7" name="ru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014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3599"/>
      </p:ext>
    </p:extLst>
  </p:cSld>
  <p:clrMapOvr>
    <a:masterClrMapping/>
  </p:clrMapOvr>
  <p:transition spd="med">
    <p:pull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844" y="946227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844" y="1620991"/>
            <a:ext cx="38845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Tick and say</a:t>
            </a:r>
          </a:p>
        </p:txBody>
      </p:sp>
      <p:pic>
        <p:nvPicPr>
          <p:cNvPr id="20482" name="Picture 2" descr="Lucky Numbers (U.S. Game Show) | Fictionaltvstations Wiki | Fan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19" y="2457239"/>
            <a:ext cx="5867682" cy="4400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83318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945</Words>
  <Application>Microsoft Office PowerPoint</Application>
  <PresentationFormat>On-screen Show (4:3)</PresentationFormat>
  <Paragraphs>188</Paragraphs>
  <Slides>31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Comic Sans MS</vt:lpstr>
      <vt:lpstr>Impact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Nguyễn Thiềm Tây</cp:lastModifiedBy>
  <cp:revision>54</cp:revision>
  <dcterms:created xsi:type="dcterms:W3CDTF">2006-08-16T00:00:00Z</dcterms:created>
  <dcterms:modified xsi:type="dcterms:W3CDTF">2024-11-21T09:29:03Z</dcterms:modified>
</cp:coreProperties>
</file>