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68" r:id="rId6"/>
    <p:sldMasterId id="2147483794" r:id="rId7"/>
    <p:sldMasterId id="2147483800" r:id="rId8"/>
    <p:sldMasterId id="2147483814" r:id="rId9"/>
    <p:sldMasterId id="2147483826" r:id="rId10"/>
  </p:sldMasterIdLst>
  <p:notesMasterIdLst>
    <p:notesMasterId r:id="rId41"/>
  </p:notesMasterIdLst>
  <p:sldIdLst>
    <p:sldId id="278" r:id="rId11"/>
    <p:sldId id="257" r:id="rId12"/>
    <p:sldId id="260" r:id="rId13"/>
    <p:sldId id="2007577160" r:id="rId14"/>
    <p:sldId id="262" r:id="rId15"/>
    <p:sldId id="2007577159" r:id="rId16"/>
    <p:sldId id="745" r:id="rId17"/>
    <p:sldId id="722" r:id="rId18"/>
    <p:sldId id="758" r:id="rId19"/>
    <p:sldId id="770" r:id="rId20"/>
    <p:sldId id="291" r:id="rId21"/>
    <p:sldId id="775" r:id="rId22"/>
    <p:sldId id="2007577161" r:id="rId23"/>
    <p:sldId id="2007577162" r:id="rId24"/>
    <p:sldId id="2007577163" r:id="rId25"/>
    <p:sldId id="2007577164" r:id="rId26"/>
    <p:sldId id="2007577165" r:id="rId27"/>
    <p:sldId id="2007577166" r:id="rId28"/>
    <p:sldId id="2007577167" r:id="rId29"/>
    <p:sldId id="2007577168" r:id="rId30"/>
    <p:sldId id="2007577169" r:id="rId31"/>
    <p:sldId id="2007577170" r:id="rId32"/>
    <p:sldId id="781" r:id="rId33"/>
    <p:sldId id="2007577171" r:id="rId34"/>
    <p:sldId id="275" r:id="rId35"/>
    <p:sldId id="772" r:id="rId36"/>
    <p:sldId id="2007577172" r:id="rId37"/>
    <p:sldId id="281" r:id="rId38"/>
    <p:sldId id="2007577173" r:id="rId39"/>
    <p:sldId id="40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0BAB-16AD-483E-B323-A3E9EACA5794}"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C5579-4226-4234-956F-01DECBF22046}" type="slidenum">
              <a:rPr lang="en-US" smtClean="0"/>
              <a:t>‹#›</a:t>
            </a:fld>
            <a:endParaRPr lang="en-US"/>
          </a:p>
        </p:txBody>
      </p:sp>
    </p:spTree>
    <p:extLst>
      <p:ext uri="{BB962C8B-B14F-4D97-AF65-F5344CB8AC3E}">
        <p14:creationId xmlns:p14="http://schemas.microsoft.com/office/powerpoint/2010/main" val="3502990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62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hyperlink" Target="https://www.facebook.com/groups/629898828017053" TargetMode="Externa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5214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4885839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13036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31357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2643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59185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515994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2183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0055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5337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770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150952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35670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26501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620123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32034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366331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234694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34729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738269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612680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6823885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607672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08/01/2025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84830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60994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2378130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402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789201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937187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297087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6512314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33497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7325477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1958620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7198856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1/8/2025</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5541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3925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45020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42265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7391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6271925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932763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111591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96279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4733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7037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478907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74698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13185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2545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9011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006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9482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956506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7904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56490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15001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1571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1807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2025/1/8</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6630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385311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3949972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2782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449498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917000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835582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6795441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87285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000789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6283719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0939515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2025/1/8</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0085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25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1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1/8/2025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983156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1/8/2025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626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1/8/2025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357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1/8/2025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51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1/8/2025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096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0970880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914174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645140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84527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79259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3796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5502037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994642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5049539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77018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9713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4085617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grpSp>
        <p:nvGrpSpPr>
          <p:cNvPr id="4" name="Group 3"/>
          <p:cNvGrpSpPr/>
          <p:nvPr userDrawn="1"/>
        </p:nvGrpSpPr>
        <p:grpSpPr>
          <a:xfrm>
            <a:off x="-5641974" y="-1223042"/>
            <a:ext cx="20105751" cy="14120356"/>
            <a:chOff x="-3429000" y="-598635"/>
            <a:chExt cx="15239874" cy="11408248"/>
          </a:xfrm>
        </p:grpSpPr>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68843" y="-598635"/>
              <a:ext cx="3167916" cy="3268627"/>
            </a:xfrm>
            <a:prstGeom prst="rect">
              <a:avLst/>
            </a:prstGeom>
          </p:spPr>
        </p:pic>
        <p:sp>
          <p:nvSpPr>
            <p:cNvPr id="6"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39025" y="6996234"/>
              <a:ext cx="2706858" cy="3813378"/>
            </a:xfrm>
            <a:prstGeom prst="rect">
              <a:avLst/>
            </a:prstGeom>
          </p:spPr>
        </p:pic>
        <p:pic>
          <p:nvPicPr>
            <p:cNvPr id="10" name="Picture 9"/>
            <p:cNvPicPr>
              <a:picLocks noChangeAspect="1"/>
            </p:cNvPicPr>
            <p:nvPr userDrawn="1"/>
          </p:nvPicPr>
          <p:blipFill>
            <a:blip r:embed="rId7"/>
            <a:stretch>
              <a:fillRect/>
            </a:stretch>
          </p:blipFill>
          <p:spPr>
            <a:xfrm>
              <a:off x="-3429000" y="2124242"/>
              <a:ext cx="4688230" cy="1268078"/>
            </a:xfrm>
            <a:prstGeom prst="rect">
              <a:avLst/>
            </a:prstGeom>
          </p:spPr>
        </p:pic>
      </p:grpSp>
    </p:spTree>
    <p:extLst>
      <p:ext uri="{BB962C8B-B14F-4D97-AF65-F5344CB8AC3E}">
        <p14:creationId xmlns:p14="http://schemas.microsoft.com/office/powerpoint/2010/main" val="24225282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185175677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1039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7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241013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2802128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18727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954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7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2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8" name="Group 7"/>
          <p:cNvGrpSpPr/>
          <p:nvPr userDrawn="1"/>
        </p:nvGrpSpPr>
        <p:grpSpPr>
          <a:xfrm>
            <a:off x="-4216400" y="-279400"/>
            <a:ext cx="15640826" cy="10112441"/>
            <a:chOff x="-4189157" y="-216676"/>
            <a:chExt cx="16000031" cy="11026288"/>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874921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54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grpSp>
        <p:nvGrpSpPr>
          <p:cNvPr id="7" name="Group 6"/>
          <p:cNvGrpSpPr/>
          <p:nvPr userDrawn="1"/>
        </p:nvGrpSpPr>
        <p:grpSpPr>
          <a:xfrm>
            <a:off x="-4216400" y="-279400"/>
            <a:ext cx="15640826" cy="10112441"/>
            <a:chOff x="-4189157" y="-216676"/>
            <a:chExt cx="16000031" cy="11026288"/>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77164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33"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333"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33059"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1333"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33"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1333"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extLst>
      <p:ext uri="{BB962C8B-B14F-4D97-AF65-F5344CB8AC3E}">
        <p14:creationId xmlns:p14="http://schemas.microsoft.com/office/powerpoint/2010/main" val="4071223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3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907747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762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1.xml"/><Relationship Id="rId7" Type="http://schemas.openxmlformats.org/officeDocument/2006/relationships/tags" Target="../tags/tag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image" Target="../media/image12.png"/><Relationship Id="rId4" Type="http://schemas.openxmlformats.org/officeDocument/2006/relationships/slideLayout" Target="../slideLayouts/slideLayout72.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77F66717-6334-FD0A-201B-39DFE15ABC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28980" y="-4336754"/>
            <a:ext cx="1228724" cy="1228724"/>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C5184CF-439E-E2FE-475D-763908BB4A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715789" y="10910335"/>
            <a:ext cx="1228724" cy="1228724"/>
          </a:xfrm>
          <a:prstGeom prst="rect">
            <a:avLst/>
          </a:prstGeom>
        </p:spPr>
      </p:pic>
    </p:spTree>
    <p:extLst>
      <p:ext uri="{BB962C8B-B14F-4D97-AF65-F5344CB8AC3E}">
        <p14:creationId xmlns:p14="http://schemas.microsoft.com/office/powerpoint/2010/main" val="1331232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8108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69552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id="{B8787400-E5A6-4CDE-9011-899AE14CCA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7A238E48-F07B-2B60-17DB-93BCFCB464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011395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9Slide.vn - 2019">
            <a:extLst>
              <a:ext uri="{FF2B5EF4-FFF2-40B4-BE49-F238E27FC236}">
                <a16:creationId xmlns:a16="http://schemas.microsoft.com/office/drawing/2014/main" id="{3FF1F5FA-A4CB-4522-9C37-01AAA5B3F27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53FD33B6-29C8-6BD1-6A1C-65FFFBCC574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5670" y="123709"/>
            <a:ext cx="1546066" cy="1546066"/>
          </a:xfrm>
          <a:prstGeom prst="rect">
            <a:avLst/>
          </a:prstGeom>
        </p:spPr>
      </p:pic>
    </p:spTree>
    <p:extLst>
      <p:ext uri="{BB962C8B-B14F-4D97-AF65-F5344CB8AC3E}">
        <p14:creationId xmlns:p14="http://schemas.microsoft.com/office/powerpoint/2010/main" val="18363897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28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899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9887523A-567D-536D-316F-72BCD2E207D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1/8/2025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ED32C-99F4-162E-D47D-A40A00EEED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221861" y="7218378"/>
            <a:ext cx="3757422" cy="3757422"/>
          </a:xfrm>
          <a:prstGeom prst="rect">
            <a:avLst/>
          </a:prstGeom>
        </p:spPr>
      </p:pic>
      <p:pic>
        <p:nvPicPr>
          <p:cNvPr id="18" name="Picture 17">
            <a:extLst>
              <a:ext uri="{FF2B5EF4-FFF2-40B4-BE49-F238E27FC236}">
                <a16:creationId xmlns:a16="http://schemas.microsoft.com/office/drawing/2014/main" id="{4E8838B3-56CD-604D-AB73-C9F83FA164E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59889" y="1744433"/>
            <a:ext cx="3757422" cy="3757422"/>
          </a:xfrm>
          <a:prstGeom prst="rect">
            <a:avLst/>
          </a:prstGeom>
        </p:spPr>
      </p:pic>
    </p:spTree>
    <p:extLst>
      <p:ext uri="{BB962C8B-B14F-4D97-AF65-F5344CB8AC3E}">
        <p14:creationId xmlns:p14="http://schemas.microsoft.com/office/powerpoint/2010/main" val="196832382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81561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255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9.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66.png"/><Relationship Id="rId4" Type="http://schemas.openxmlformats.org/officeDocument/2006/relationships/image" Target="../media/image20.pn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9.png"/><Relationship Id="rId5" Type="http://schemas.microsoft.com/office/2007/relationships/hdphoto" Target="../media/hdphoto3.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3.xml"/><Relationship Id="rId5" Type="http://schemas.openxmlformats.org/officeDocument/2006/relationships/image" Target="../media/image25.sv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72.png"/><Relationship Id="rId4" Type="http://schemas.openxmlformats.org/officeDocument/2006/relationships/image" Target="../media/image20.png"/><Relationship Id="rId9"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69.png"/><Relationship Id="rId5" Type="http://schemas.microsoft.com/office/2007/relationships/hdphoto" Target="../media/hdphoto3.wdp"/><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04.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slideLayout" Target="../slideLayouts/slideLayout69.xml"/><Relationship Id="rId15" Type="http://schemas.openxmlformats.org/officeDocument/2006/relationships/image" Target="../media/image33.png"/><Relationship Id="rId10" Type="http://schemas.openxmlformats.org/officeDocument/2006/relationships/image" Target="../media/image39.png"/><Relationship Id="rId4" Type="http://schemas.microsoft.com/office/2007/relationships/media" Target="../media/media3.wav"/><Relationship Id="rId9" Type="http://schemas.openxmlformats.org/officeDocument/2006/relationships/image" Target="../media/image38.png"/><Relationship Id="rId14" Type="http://schemas.openxmlformats.org/officeDocument/2006/relationships/image" Target="../media/image43.gif"/></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slideLayout" Target="../slideLayouts/slideLayout69.xml"/><Relationship Id="rId15" Type="http://schemas.openxmlformats.org/officeDocument/2006/relationships/image" Target="../media/image33.png"/><Relationship Id="rId10" Type="http://schemas.openxmlformats.org/officeDocument/2006/relationships/image" Target="../media/image39.png"/><Relationship Id="rId4" Type="http://schemas.microsoft.com/office/2007/relationships/media" Target="../media/media3.wav"/><Relationship Id="rId9" Type="http://schemas.openxmlformats.org/officeDocument/2006/relationships/image" Target="../media/image38.png"/><Relationship Id="rId14" Type="http://schemas.openxmlformats.org/officeDocument/2006/relationships/image" Target="../media/image43.gif"/></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audio" Target="NULL" TargetMode="External"/><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slideLayout" Target="../slideLayouts/slideLayout69.xml"/><Relationship Id="rId15" Type="http://schemas.openxmlformats.org/officeDocument/2006/relationships/image" Target="../media/image33.png"/><Relationship Id="rId10" Type="http://schemas.openxmlformats.org/officeDocument/2006/relationships/image" Target="../media/image44.png"/><Relationship Id="rId4" Type="http://schemas.microsoft.com/office/2007/relationships/media" Target="../media/media3.wav"/><Relationship Id="rId9" Type="http://schemas.openxmlformats.org/officeDocument/2006/relationships/image" Target="../media/image38.png"/><Relationship Id="rId14" Type="http://schemas.openxmlformats.org/officeDocument/2006/relationships/image" Target="../media/image4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55.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58.sv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1879282-F4EC-AF06-9ED2-6EB16ABDBBC1}"/>
              </a:ext>
            </a:extLst>
          </p:cNvPr>
          <p:cNvPicPr>
            <a:picLocks noChangeAspect="1"/>
          </p:cNvPicPr>
          <p:nvPr/>
        </p:nvPicPr>
        <p:blipFill>
          <a:blip r:embed="rId10"/>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en-US"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Q</a:t>
            </a: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uan sát các tình huống từ hình 5 đến hình 8 và cho biết những nguy cơ nào có thể dẫn đến bị xâm hại tình dục. Vì sao?</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Bạn ở nhà một mình, nếu bạn cho chú vào nhà mượn đồ, bạn có thể bất an, lo lắng từ khi chú vào nhà đến khi chú ra khỏi nhà. Trường hợp xấu hơn có thể bị xâm hại thân thể như đánh đập, tình dục…</a:t>
            </a:r>
          </a:p>
        </p:txBody>
      </p:sp>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6" name="Rectangle: Rounded Corners 5">
            <a:extLst>
              <a:ext uri="{FF2B5EF4-FFF2-40B4-BE49-F238E27FC236}">
                <a16:creationId xmlns:a16="http://schemas.microsoft.com/office/drawing/2014/main" id="{26673017-950D-7BD7-8BD0-68067567ACC6}"/>
              </a:ext>
            </a:extLst>
          </p:cNvPr>
          <p:cNvSpPr/>
          <p:nvPr/>
        </p:nvSpPr>
        <p:spPr>
          <a:xfrm>
            <a:off x="5606143" y="914400"/>
            <a:ext cx="5998028" cy="4931229"/>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000" dirty="0">
                <a:solidFill>
                  <a:srgbClr val="002060"/>
                </a:solidFill>
                <a:latin typeface="Cambria" panose="02040503050406030204" pitchFamily="18" charset="0"/>
                <a:ea typeface="Cambria" panose="02040503050406030204" pitchFamily="18" charset="0"/>
              </a:rPr>
              <a:t>Bạn đã từng đi về nhà một mình và đã bày tỏ với mẹ không muốn như vậy. Điều này cho thấy sự lo lắng, bất an và không muốn điều đó lặp lại. Có thể trên đường về nhà, bạn đã từng gặp những tình huống không an toàn. Nên dù chưa có tình huống nào xảy ra nhưng bạn cảm thấy không an toàn khi đi một mình…</a:t>
            </a:r>
          </a:p>
        </p:txBody>
      </p:sp>
    </p:spTree>
    <p:extLst>
      <p:ext uri="{BB962C8B-B14F-4D97-AF65-F5344CB8AC3E}">
        <p14:creationId xmlns:p14="http://schemas.microsoft.com/office/powerpoint/2010/main" val="1570450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606143" y="1382486"/>
            <a:ext cx="5758543"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Bạn đi tham quan cắm trại ở nơi hoang vu vắng vẻ, không có người. Bạn đi vào nhà vệ sinh một mình mà có người lạ với thái độ không thân thiện, rất khả nghi đi theo sau bạn, bạn có thể bị bắt cóc, đe doạ , đánh đập..</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Tree>
    <p:extLst>
      <p:ext uri="{BB962C8B-B14F-4D97-AF65-F5344CB8AC3E}">
        <p14:creationId xmlns:p14="http://schemas.microsoft.com/office/powerpoint/2010/main" val="1536520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5" name="Rectangle: Rounded Corners 4">
            <a:extLst>
              <a:ext uri="{FF2B5EF4-FFF2-40B4-BE49-F238E27FC236}">
                <a16:creationId xmlns:a16="http://schemas.microsoft.com/office/drawing/2014/main" id="{F2F095D3-D30D-F17F-9FB3-7517AF9AF51D}"/>
              </a:ext>
            </a:extLst>
          </p:cNvPr>
          <p:cNvSpPr/>
          <p:nvPr/>
        </p:nvSpPr>
        <p:spPr>
          <a:xfrm>
            <a:off x="5529943" y="1382486"/>
            <a:ext cx="6052457" cy="4071257"/>
          </a:xfrm>
          <a:prstGeom prst="roundRect">
            <a:avLst/>
          </a:prstGeom>
          <a:solidFill>
            <a:schemeClr val="accent4">
              <a:lumMod val="20000"/>
              <a:lumOff val="80000"/>
            </a:schemeClr>
          </a:solidFill>
          <a:ln w="28575">
            <a:solidFill>
              <a:schemeClr val="accent4">
                <a:lumMod val="50000"/>
              </a:schemeClr>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rPr>
              <a:t>Xung quanh không có người nào, nếu bạn bê đồ vào nhà cùng bác trai sẽ không ai biết bạn vào nhà bác. Nếu bạn bê đồ vào trong nhà cùng bác thì chỉ có một mình bạn với bác trai không phải là người ruột thịt.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Tree>
    <p:extLst>
      <p:ext uri="{BB962C8B-B14F-4D97-AF65-F5344CB8AC3E}">
        <p14:creationId xmlns:p14="http://schemas.microsoft.com/office/powerpoint/2010/main" val="52293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805543" y="173599"/>
            <a:ext cx="10983686"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2800" b="1" kern="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Arial" panose="020B0604020202020204" pitchFamily="34" charset="0"/>
              </a:rPr>
              <a:t>Từ những tình huống ở hình 5, 6, 7 và 8, hãy nêu những việc làm để phòng tránh, ứng phó khi có nguy cơ xâm hại tình dục.</a:t>
            </a:r>
            <a:endParaRPr kumimoji="0" lang="vi-VN" sz="2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3487913A-EED7-DD1D-B545-E184FC07D22B}"/>
              </a:ext>
            </a:extLst>
          </p:cNvPr>
          <p:cNvPicPr>
            <a:picLocks noChangeAspect="1"/>
          </p:cNvPicPr>
          <p:nvPr/>
        </p:nvPicPr>
        <p:blipFill>
          <a:blip r:embed="rId2"/>
          <a:stretch>
            <a:fillRect/>
          </a:stretch>
        </p:blipFill>
        <p:spPr>
          <a:xfrm>
            <a:off x="2612570" y="1262093"/>
            <a:ext cx="7516585" cy="5072032"/>
          </a:xfrm>
          <a:prstGeom prst="rect">
            <a:avLst/>
          </a:prstGeom>
        </p:spPr>
      </p:pic>
    </p:spTree>
    <p:extLst>
      <p:ext uri="{BB962C8B-B14F-4D97-AF65-F5344CB8AC3E}">
        <p14:creationId xmlns:p14="http://schemas.microsoft.com/office/powerpoint/2010/main" val="4050751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2513962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D2BFC085-71AF-FD0B-034B-BE36BAE69B01}"/>
              </a:ext>
            </a:extLst>
          </p:cNvPr>
          <p:cNvPicPr>
            <a:picLocks noChangeAspect="1"/>
          </p:cNvPicPr>
          <p:nvPr/>
        </p:nvPicPr>
        <p:blipFill>
          <a:blip r:embed="rId2"/>
          <a:stretch>
            <a:fillRect/>
          </a:stretch>
        </p:blipFill>
        <p:spPr>
          <a:xfrm>
            <a:off x="598714" y="1784576"/>
            <a:ext cx="4419600" cy="3181703"/>
          </a:xfrm>
          <a:prstGeom prst="rect">
            <a:avLst/>
          </a:prstGeom>
        </p:spPr>
      </p:pic>
      <p:sp>
        <p:nvSpPr>
          <p:cNvPr id="6" name="Google Shape;60;p13">
            <a:extLst>
              <a:ext uri="{FF2B5EF4-FFF2-40B4-BE49-F238E27FC236}">
                <a16:creationId xmlns:a16="http://schemas.microsoft.com/office/drawing/2014/main" id="{91364E37-41BC-0D35-1ABD-179104257EB5}"/>
              </a:ext>
            </a:extLst>
          </p:cNvPr>
          <p:cNvSpPr/>
          <p:nvPr/>
        </p:nvSpPr>
        <p:spPr>
          <a:xfrm>
            <a:off x="5312226" y="1393371"/>
            <a:ext cx="5812973" cy="3788229"/>
          </a:xfrm>
          <a:custGeom>
            <a:avLst/>
            <a:gdLst>
              <a:gd name="connsiteX0" fmla="*/ 0 w 5812973"/>
              <a:gd name="connsiteY0" fmla="*/ 329803 h 3788229"/>
              <a:gd name="connsiteX1" fmla="*/ 329803 w 5812973"/>
              <a:gd name="connsiteY1" fmla="*/ 0 h 3788229"/>
              <a:gd name="connsiteX2" fmla="*/ 5483170 w 5812973"/>
              <a:gd name="connsiteY2" fmla="*/ 0 h 3788229"/>
              <a:gd name="connsiteX3" fmla="*/ 5812973 w 5812973"/>
              <a:gd name="connsiteY3" fmla="*/ 329803 h 3788229"/>
              <a:gd name="connsiteX4" fmla="*/ 5812973 w 5812973"/>
              <a:gd name="connsiteY4" fmla="*/ 3458426 h 3788229"/>
              <a:gd name="connsiteX5" fmla="*/ 5483170 w 5812973"/>
              <a:gd name="connsiteY5" fmla="*/ 3788229 h 3788229"/>
              <a:gd name="connsiteX6" fmla="*/ 329803 w 5812973"/>
              <a:gd name="connsiteY6" fmla="*/ 3788229 h 3788229"/>
              <a:gd name="connsiteX7" fmla="*/ 0 w 5812973"/>
              <a:gd name="connsiteY7" fmla="*/ 3458426 h 3788229"/>
              <a:gd name="connsiteX8" fmla="*/ 0 w 5812973"/>
              <a:gd name="connsiteY8" fmla="*/ 329803 h 378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788229" fill="none" extrusionOk="0">
                <a:moveTo>
                  <a:pt x="0" y="329803"/>
                </a:moveTo>
                <a:cubicBezTo>
                  <a:pt x="1326" y="183550"/>
                  <a:pt x="156644" y="15082"/>
                  <a:pt x="329803" y="0"/>
                </a:cubicBezTo>
                <a:cubicBezTo>
                  <a:pt x="1241387" y="72427"/>
                  <a:pt x="3975217" y="61419"/>
                  <a:pt x="5483170" y="0"/>
                </a:cubicBezTo>
                <a:cubicBezTo>
                  <a:pt x="5660830" y="-30872"/>
                  <a:pt x="5780922" y="137964"/>
                  <a:pt x="5812973" y="329803"/>
                </a:cubicBezTo>
                <a:cubicBezTo>
                  <a:pt x="5913849" y="826617"/>
                  <a:pt x="5705660" y="2782798"/>
                  <a:pt x="5812973" y="3458426"/>
                </a:cubicBezTo>
                <a:cubicBezTo>
                  <a:pt x="5819465" y="3607625"/>
                  <a:pt x="5661901" y="3784401"/>
                  <a:pt x="5483170" y="3788229"/>
                </a:cubicBezTo>
                <a:cubicBezTo>
                  <a:pt x="3966456" y="3818056"/>
                  <a:pt x="2356939" y="3708923"/>
                  <a:pt x="329803" y="3788229"/>
                </a:cubicBezTo>
                <a:cubicBezTo>
                  <a:pt x="161269" y="3786690"/>
                  <a:pt x="-31837" y="3646866"/>
                  <a:pt x="0" y="3458426"/>
                </a:cubicBezTo>
                <a:cubicBezTo>
                  <a:pt x="50037" y="2521169"/>
                  <a:pt x="770" y="1191036"/>
                  <a:pt x="0" y="329803"/>
                </a:cubicBezTo>
                <a:close/>
              </a:path>
              <a:path w="5812973" h="3788229" stroke="0" extrusionOk="0">
                <a:moveTo>
                  <a:pt x="0" y="329803"/>
                </a:moveTo>
                <a:cubicBezTo>
                  <a:pt x="8769" y="150048"/>
                  <a:pt x="150626" y="6183"/>
                  <a:pt x="329803" y="0"/>
                </a:cubicBezTo>
                <a:cubicBezTo>
                  <a:pt x="1533942" y="123000"/>
                  <a:pt x="3337685" y="-96860"/>
                  <a:pt x="5483170" y="0"/>
                </a:cubicBezTo>
                <a:cubicBezTo>
                  <a:pt x="5646494" y="-14344"/>
                  <a:pt x="5824574" y="124269"/>
                  <a:pt x="5812973" y="329803"/>
                </a:cubicBezTo>
                <a:cubicBezTo>
                  <a:pt x="5816146" y="1296829"/>
                  <a:pt x="5907240" y="2809593"/>
                  <a:pt x="5812973" y="3458426"/>
                </a:cubicBezTo>
                <a:cubicBezTo>
                  <a:pt x="5778861" y="3652929"/>
                  <a:pt x="5662119" y="3787706"/>
                  <a:pt x="5483170" y="3788229"/>
                </a:cubicBezTo>
                <a:cubicBezTo>
                  <a:pt x="4790463" y="3627522"/>
                  <a:pt x="1614445" y="3827896"/>
                  <a:pt x="329803" y="3788229"/>
                </a:cubicBezTo>
                <a:cubicBezTo>
                  <a:pt x="132907" y="3785250"/>
                  <a:pt x="-2808" y="3639299"/>
                  <a:pt x="0" y="3458426"/>
                </a:cubicBezTo>
                <a:cubicBezTo>
                  <a:pt x="32216" y="3052275"/>
                  <a:pt x="57206" y="1028687"/>
                  <a:pt x="0" y="32980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Khi ở nhà một mình không cho người lạ vào nhà với bất kỳ lý do gì;</a:t>
            </a:r>
            <a:r>
              <a:rPr lang="en-US" sz="3600" kern="0" dirty="0">
                <a:solidFill>
                  <a:srgbClr val="000000"/>
                </a:solidFill>
                <a:latin typeface="Cambria" panose="02040503050406030204" pitchFamily="18" charset="0"/>
                <a:ea typeface="Cambria" panose="02040503050406030204" pitchFamily="18" charset="0"/>
                <a:cs typeface="Arial"/>
                <a:sym typeface="Arial"/>
              </a:rPr>
              <a:t> </a:t>
            </a:r>
            <a:r>
              <a:rPr lang="vi-VN" sz="3600" kern="0" dirty="0">
                <a:solidFill>
                  <a:srgbClr val="000000"/>
                </a:solidFill>
                <a:latin typeface="Cambria" panose="02040503050406030204" pitchFamily="18" charset="0"/>
                <a:ea typeface="Cambria" panose="02040503050406030204" pitchFamily="18" charset="0"/>
                <a:cs typeface="Arial"/>
                <a:sym typeface="Arial"/>
              </a:rPr>
              <a:t>trong một số trường hợp cần hỏi ý kiến bố mẹ trước khi cho người lạ vào nhà…</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717047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FCB4098F-303F-F5F3-359D-5F3A35CD8AF1}"/>
              </a:ext>
            </a:extLst>
          </p:cNvPr>
          <p:cNvPicPr>
            <a:picLocks noChangeAspect="1"/>
          </p:cNvPicPr>
          <p:nvPr/>
        </p:nvPicPr>
        <p:blipFill>
          <a:blip r:embed="rId2"/>
          <a:stretch>
            <a:fillRect/>
          </a:stretch>
        </p:blipFill>
        <p:spPr>
          <a:xfrm>
            <a:off x="625248" y="1928812"/>
            <a:ext cx="4218895" cy="2926797"/>
          </a:xfrm>
          <a:prstGeom prst="rect">
            <a:avLst/>
          </a:prstGeom>
        </p:spPr>
      </p:pic>
      <p:sp>
        <p:nvSpPr>
          <p:cNvPr id="2" name="Google Shape;60;p13">
            <a:extLst>
              <a:ext uri="{FF2B5EF4-FFF2-40B4-BE49-F238E27FC236}">
                <a16:creationId xmlns:a16="http://schemas.microsoft.com/office/drawing/2014/main" id="{E8ECD9AA-F34B-F438-114F-94F7591597AC}"/>
              </a:ext>
            </a:extLst>
          </p:cNvPr>
          <p:cNvSpPr/>
          <p:nvPr/>
        </p:nvSpPr>
        <p:spPr>
          <a:xfrm>
            <a:off x="5312226" y="1393371"/>
            <a:ext cx="5812973" cy="3984172"/>
          </a:xfrm>
          <a:custGeom>
            <a:avLst/>
            <a:gdLst>
              <a:gd name="connsiteX0" fmla="*/ 0 w 5812973"/>
              <a:gd name="connsiteY0" fmla="*/ 346862 h 3984172"/>
              <a:gd name="connsiteX1" fmla="*/ 346862 w 5812973"/>
              <a:gd name="connsiteY1" fmla="*/ 0 h 3984172"/>
              <a:gd name="connsiteX2" fmla="*/ 5466111 w 5812973"/>
              <a:gd name="connsiteY2" fmla="*/ 0 h 3984172"/>
              <a:gd name="connsiteX3" fmla="*/ 5812973 w 5812973"/>
              <a:gd name="connsiteY3" fmla="*/ 346862 h 3984172"/>
              <a:gd name="connsiteX4" fmla="*/ 5812973 w 5812973"/>
              <a:gd name="connsiteY4" fmla="*/ 3637310 h 3984172"/>
              <a:gd name="connsiteX5" fmla="*/ 5466111 w 5812973"/>
              <a:gd name="connsiteY5" fmla="*/ 3984172 h 3984172"/>
              <a:gd name="connsiteX6" fmla="*/ 346862 w 5812973"/>
              <a:gd name="connsiteY6" fmla="*/ 3984172 h 3984172"/>
              <a:gd name="connsiteX7" fmla="*/ 0 w 5812973"/>
              <a:gd name="connsiteY7" fmla="*/ 3637310 h 3984172"/>
              <a:gd name="connsiteX8" fmla="*/ 0 w 5812973"/>
              <a:gd name="connsiteY8" fmla="*/ 34686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3984172" fill="none" extrusionOk="0">
                <a:moveTo>
                  <a:pt x="0" y="346862"/>
                </a:moveTo>
                <a:cubicBezTo>
                  <a:pt x="1089" y="184759"/>
                  <a:pt x="171042" y="26428"/>
                  <a:pt x="346862" y="0"/>
                </a:cubicBezTo>
                <a:cubicBezTo>
                  <a:pt x="2005009" y="72427"/>
                  <a:pt x="4176822" y="61419"/>
                  <a:pt x="5466111" y="0"/>
                </a:cubicBezTo>
                <a:cubicBezTo>
                  <a:pt x="5654258" y="-23542"/>
                  <a:pt x="5785833" y="147086"/>
                  <a:pt x="5812973" y="346862"/>
                </a:cubicBezTo>
                <a:cubicBezTo>
                  <a:pt x="5913849" y="1766503"/>
                  <a:pt x="5705660" y="2686706"/>
                  <a:pt x="5812973" y="3637310"/>
                </a:cubicBezTo>
                <a:cubicBezTo>
                  <a:pt x="5817331" y="3806757"/>
                  <a:pt x="5633618" y="3957200"/>
                  <a:pt x="5466111" y="3984172"/>
                </a:cubicBezTo>
                <a:cubicBezTo>
                  <a:pt x="2950363" y="4013999"/>
                  <a:pt x="897930" y="3904866"/>
                  <a:pt x="346862" y="3984172"/>
                </a:cubicBezTo>
                <a:cubicBezTo>
                  <a:pt x="182385" y="3981110"/>
                  <a:pt x="-2946" y="3829460"/>
                  <a:pt x="0" y="3637310"/>
                </a:cubicBezTo>
                <a:cubicBezTo>
                  <a:pt x="50037" y="2122404"/>
                  <a:pt x="770" y="986588"/>
                  <a:pt x="0" y="346862"/>
                </a:cubicBezTo>
                <a:close/>
              </a:path>
              <a:path w="5812973" h="3984172" stroke="0" extrusionOk="0">
                <a:moveTo>
                  <a:pt x="0" y="346862"/>
                </a:moveTo>
                <a:cubicBezTo>
                  <a:pt x="2221" y="155901"/>
                  <a:pt x="161845" y="13646"/>
                  <a:pt x="346862" y="0"/>
                </a:cubicBezTo>
                <a:cubicBezTo>
                  <a:pt x="1779592" y="123000"/>
                  <a:pt x="3358153" y="-96860"/>
                  <a:pt x="5466111" y="0"/>
                </a:cubicBezTo>
                <a:cubicBezTo>
                  <a:pt x="5650224" y="-5681"/>
                  <a:pt x="5822925" y="135231"/>
                  <a:pt x="5812973" y="346862"/>
                </a:cubicBezTo>
                <a:cubicBezTo>
                  <a:pt x="5816146" y="1524727"/>
                  <a:pt x="5907240" y="3037163"/>
                  <a:pt x="5812973" y="3637310"/>
                </a:cubicBezTo>
                <a:cubicBezTo>
                  <a:pt x="5807412" y="3830892"/>
                  <a:pt x="5643323" y="3981823"/>
                  <a:pt x="5466111" y="3984172"/>
                </a:cubicBezTo>
                <a:cubicBezTo>
                  <a:pt x="4261325" y="3823465"/>
                  <a:pt x="1164087" y="4023839"/>
                  <a:pt x="346862" y="3984172"/>
                </a:cubicBezTo>
                <a:cubicBezTo>
                  <a:pt x="140228" y="3981129"/>
                  <a:pt x="-31254" y="3814718"/>
                  <a:pt x="0" y="3637310"/>
                </a:cubicBezTo>
                <a:cubicBezTo>
                  <a:pt x="32216" y="2977626"/>
                  <a:pt x="57206" y="1191092"/>
                  <a:pt x="0" y="346862"/>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600" kern="0" dirty="0">
                <a:solidFill>
                  <a:srgbClr val="000000"/>
                </a:solidFill>
                <a:latin typeface="Cambria" panose="02040503050406030204" pitchFamily="18" charset="0"/>
                <a:ea typeface="Cambria" panose="02040503050406030204" pitchFamily="18" charset="0"/>
                <a:cs typeface="Arial"/>
                <a:sym typeface="Arial"/>
              </a:rPr>
              <a:t>Không đi một mình từ nhà đến trường và từ trường về nhà đi cùng nhóm bạn hoặc sử dụng phương tiện đưa đón của nhà trường. Nói với bố mẹ nhờ người tin cậy đưa đón…</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094341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9">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C5336F6A-5207-786B-3187-AD4730E0A865}"/>
              </a:ext>
            </a:extLst>
          </p:cNvPr>
          <p:cNvPicPr>
            <a:picLocks noChangeAspect="1"/>
          </p:cNvPicPr>
          <p:nvPr/>
        </p:nvPicPr>
        <p:blipFill>
          <a:blip r:embed="rId11"/>
          <a:stretch>
            <a:fillRect/>
          </a:stretch>
        </p:blipFill>
        <p:spPr>
          <a:xfrm>
            <a:off x="2137192" y="515445"/>
            <a:ext cx="7547502" cy="2365453"/>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0000">
                                          <p:cBhvr additive="base">
                                            <p:cTn id="13"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40000">
                                          <p:cBhvr additive="base">
                                            <p:cTn id="1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14:bounceEnd="40000">
                                          <p:cBhvr additive="base">
                                            <p:cTn id="21"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14:presetBounceEnd="40000">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14:bounceEnd="40000">
                                          <p:cBhvr additive="base">
                                            <p:cTn id="25"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0000">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14:bounceEnd="40000">
                                          <p:cBhvr additive="base">
                                            <p:cTn id="29"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40000">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14:bounceEnd="40000">
                                          <p:cBhvr additive="base">
                                            <p:cTn id="33"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14:presetBounceEnd="40000">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14:bounceEnd="40000">
                                          <p:cBhvr additive="base">
                                            <p:cTn id="41"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14:presetBounceEnd="40000">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14:bounceEnd="40000">
                                          <p:cBhvr additive="base">
                                            <p:cTn id="45"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14:bounceEnd="40000">
                                          <p:cBhvr additive="base">
                                            <p:cTn id="49"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750" fill="hold"/>
                                            <p:tgtEl>
                                              <p:spTgt spid="35"/>
                                            </p:tgtEl>
                                            <p:attrNameLst>
                                              <p:attrName>ppt_x</p:attrName>
                                            </p:attrNameLst>
                                          </p:cBhvr>
                                          <p:tavLst>
                                            <p:tav tm="0">
                                              <p:val>
                                                <p:strVal val="#ppt_x"/>
                                              </p:val>
                                            </p:tav>
                                            <p:tav tm="100000">
                                              <p:val>
                                                <p:strVal val="#ppt_x"/>
                                              </p:val>
                                            </p:tav>
                                          </p:tavLst>
                                        </p:anim>
                                        <p:anim calcmode="lin" valueType="num">
                                          <p:cBhvr additive="base">
                                            <p:cTn id="14" dur="750" fill="hold"/>
                                            <p:tgtEl>
                                              <p:spTgt spid="35"/>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750" fill="hold"/>
                                            <p:tgtEl>
                                              <p:spTgt spid="40"/>
                                            </p:tgtEl>
                                            <p:attrNameLst>
                                              <p:attrName>ppt_x</p:attrName>
                                            </p:attrNameLst>
                                          </p:cBhvr>
                                          <p:tavLst>
                                            <p:tav tm="0">
                                              <p:val>
                                                <p:strVal val="#ppt_x"/>
                                              </p:val>
                                            </p:tav>
                                            <p:tav tm="100000">
                                              <p:val>
                                                <p:strVal val="#ppt_x"/>
                                              </p:val>
                                            </p:tav>
                                          </p:tavLst>
                                        </p:anim>
                                        <p:anim calcmode="lin" valueType="num">
                                          <p:cBhvr additive="base">
                                            <p:cTn id="18" dur="750" fill="hold"/>
                                            <p:tgtEl>
                                              <p:spTgt spid="40"/>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750" fill="hold"/>
                                            <p:tgtEl>
                                              <p:spTgt spid="44"/>
                                            </p:tgtEl>
                                            <p:attrNameLst>
                                              <p:attrName>ppt_x</p:attrName>
                                            </p:attrNameLst>
                                          </p:cBhvr>
                                          <p:tavLst>
                                            <p:tav tm="0">
                                              <p:val>
                                                <p:strVal val="#ppt_x"/>
                                              </p:val>
                                            </p:tav>
                                            <p:tav tm="100000">
                                              <p:val>
                                                <p:strVal val="#ppt_x"/>
                                              </p:val>
                                            </p:tav>
                                          </p:tavLst>
                                        </p:anim>
                                        <p:anim calcmode="lin" valueType="num">
                                          <p:cBhvr additive="base">
                                            <p:cTn id="22" dur="750" fill="hold"/>
                                            <p:tgtEl>
                                              <p:spTgt spid="44"/>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750" fill="hold"/>
                                            <p:tgtEl>
                                              <p:spTgt spid="75"/>
                                            </p:tgtEl>
                                            <p:attrNameLst>
                                              <p:attrName>ppt_x</p:attrName>
                                            </p:attrNameLst>
                                          </p:cBhvr>
                                          <p:tavLst>
                                            <p:tav tm="0">
                                              <p:val>
                                                <p:strVal val="#ppt_x"/>
                                              </p:val>
                                            </p:tav>
                                            <p:tav tm="100000">
                                              <p:val>
                                                <p:strVal val="#ppt_x"/>
                                              </p:val>
                                            </p:tav>
                                          </p:tavLst>
                                        </p:anim>
                                        <p:anim calcmode="lin" valueType="num">
                                          <p:cBhvr additive="base">
                                            <p:cTn id="26" dur="75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 calcmode="lin" valueType="num">
                                          <p:cBhvr additive="base">
                                            <p:cTn id="29" dur="750" fill="hold"/>
                                            <p:tgtEl>
                                              <p:spTgt spid="85"/>
                                            </p:tgtEl>
                                            <p:attrNameLst>
                                              <p:attrName>ppt_x</p:attrName>
                                            </p:attrNameLst>
                                          </p:cBhvr>
                                          <p:tavLst>
                                            <p:tav tm="0">
                                              <p:val>
                                                <p:strVal val="#ppt_x"/>
                                              </p:val>
                                            </p:tav>
                                            <p:tav tm="100000">
                                              <p:val>
                                                <p:strVal val="#ppt_x"/>
                                              </p:val>
                                            </p:tav>
                                          </p:tavLst>
                                        </p:anim>
                                        <p:anim calcmode="lin" valueType="num">
                                          <p:cBhvr additive="base">
                                            <p:cTn id="30" dur="750" fill="hold"/>
                                            <p:tgtEl>
                                              <p:spTgt spid="8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6"/>
                                            </p:tgtEl>
                                            <p:attrNameLst>
                                              <p:attrName>style.visibility</p:attrName>
                                            </p:attrNameLst>
                                          </p:cBhvr>
                                          <p:to>
                                            <p:strVal val="visible"/>
                                          </p:to>
                                        </p:set>
                                        <p:anim calcmode="lin" valueType="num">
                                          <p:cBhvr additive="base">
                                            <p:cTn id="33" dur="750" fill="hold"/>
                                            <p:tgtEl>
                                              <p:spTgt spid="456"/>
                                            </p:tgtEl>
                                            <p:attrNameLst>
                                              <p:attrName>ppt_x</p:attrName>
                                            </p:attrNameLst>
                                          </p:cBhvr>
                                          <p:tavLst>
                                            <p:tav tm="0">
                                              <p:val>
                                                <p:strVal val="#ppt_x"/>
                                              </p:val>
                                            </p:tav>
                                            <p:tav tm="100000">
                                              <p:val>
                                                <p:strVal val="#ppt_x"/>
                                              </p:val>
                                            </p:tav>
                                          </p:tavLst>
                                        </p:anim>
                                        <p:anim calcmode="lin" valueType="num">
                                          <p:cBhvr additive="base">
                                            <p:cTn id="34" dur="750" fill="hold"/>
                                            <p:tgtEl>
                                              <p:spTgt spid="456"/>
                                            </p:tgtEl>
                                            <p:attrNameLst>
                                              <p:attrName>ppt_y</p:attrName>
                                            </p:attrNameLst>
                                          </p:cBhvr>
                                          <p:tavLst>
                                            <p:tav tm="0">
                                              <p:val>
                                                <p:strVal val="1+#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750" fill="hold"/>
                                            <p:tgtEl>
                                              <p:spTgt spid="37"/>
                                            </p:tgtEl>
                                            <p:attrNameLst>
                                              <p:attrName>ppt_x</p:attrName>
                                            </p:attrNameLst>
                                          </p:cBhvr>
                                          <p:tavLst>
                                            <p:tav tm="0">
                                              <p:val>
                                                <p:strVal val="#ppt_x"/>
                                              </p:val>
                                            </p:tav>
                                            <p:tav tm="100000">
                                              <p:val>
                                                <p:strVal val="#ppt_x"/>
                                              </p:val>
                                            </p:tav>
                                          </p:tavLst>
                                        </p:anim>
                                        <p:anim calcmode="lin" valueType="num">
                                          <p:cBhvr additive="base">
                                            <p:cTn id="42" dur="750" fill="hold"/>
                                            <p:tgtEl>
                                              <p:spTgt spid="37"/>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750" fill="hold"/>
                                            <p:tgtEl>
                                              <p:spTgt spid="42"/>
                                            </p:tgtEl>
                                            <p:attrNameLst>
                                              <p:attrName>ppt_x</p:attrName>
                                            </p:attrNameLst>
                                          </p:cBhvr>
                                          <p:tavLst>
                                            <p:tav tm="0">
                                              <p:val>
                                                <p:strVal val="#ppt_x"/>
                                              </p:val>
                                            </p:tav>
                                            <p:tav tm="100000">
                                              <p:val>
                                                <p:strVal val="#ppt_x"/>
                                              </p:val>
                                            </p:tav>
                                          </p:tavLst>
                                        </p:anim>
                                        <p:anim calcmode="lin" valueType="num">
                                          <p:cBhvr additive="base">
                                            <p:cTn id="46" dur="750" fill="hold"/>
                                            <p:tgtEl>
                                              <p:spTgt spid="42"/>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750" fill="hold"/>
                                            <p:tgtEl>
                                              <p:spTgt spid="43"/>
                                            </p:tgtEl>
                                            <p:attrNameLst>
                                              <p:attrName>ppt_x</p:attrName>
                                            </p:attrNameLst>
                                          </p:cBhvr>
                                          <p:tavLst>
                                            <p:tav tm="0">
                                              <p:val>
                                                <p:strVal val="#ppt_x"/>
                                              </p:val>
                                            </p:tav>
                                            <p:tav tm="100000">
                                              <p:val>
                                                <p:strVal val="#ppt_x"/>
                                              </p:val>
                                            </p:tav>
                                          </p:tavLst>
                                        </p:anim>
                                        <p:anim calcmode="lin" valueType="num">
                                          <p:cBhvr additive="base">
                                            <p:cTn id="50" dur="750" fill="hold"/>
                                            <p:tgtEl>
                                              <p:spTgt spid="43"/>
                                            </p:tgtEl>
                                            <p:attrNameLst>
                                              <p:attrName>ppt_y</p:attrName>
                                            </p:attrNameLst>
                                          </p:cBhvr>
                                          <p:tavLst>
                                            <p:tav tm="0">
                                              <p:val>
                                                <p:strVal val="0-#ppt_h/2"/>
                                              </p:val>
                                            </p:tav>
                                            <p:tav tm="100000">
                                              <p:val>
                                                <p:strVal val="#ppt_y"/>
                                              </p:val>
                                            </p:tav>
                                          </p:tavLst>
                                        </p:anim>
                                      </p:childTnLst>
                                    </p:cTn>
                                  </p:par>
                                  <p:par>
                                    <p:cTn id="51" presetID="8" presetClass="emph" presetSubtype="0" repeatCount="indefinite" autoRev="1" fill="hold" nodeType="withEffect">
                                      <p:stCondLst>
                                        <p:cond delay="750"/>
                                      </p:stCondLst>
                                      <p:childTnLst>
                                        <p:animRot by="-600000">
                                          <p:cBhvr>
                                            <p:cTn id="52" dur="2000" fill="hold"/>
                                            <p:tgtEl>
                                              <p:spTgt spid="29"/>
                                            </p:tgtEl>
                                            <p:attrNameLst>
                                              <p:attrName>r</p:attrName>
                                            </p:attrNameLst>
                                          </p:cBhvr>
                                        </p:animRot>
                                      </p:childTnLst>
                                    </p:cTn>
                                  </p:par>
                                  <p:par>
                                    <p:cTn id="53" presetID="8" presetClass="emph" presetSubtype="0" repeatCount="indefinite" autoRev="1" fill="hold" nodeType="withEffect">
                                      <p:stCondLst>
                                        <p:cond delay="750"/>
                                      </p:stCondLst>
                                      <p:childTnLst>
                                        <p:animRot by="-600000">
                                          <p:cBhvr>
                                            <p:cTn id="54" dur="2000" fill="hold"/>
                                            <p:tgtEl>
                                              <p:spTgt spid="33"/>
                                            </p:tgtEl>
                                            <p:attrNameLst>
                                              <p:attrName>r</p:attrName>
                                            </p:attrNameLst>
                                          </p:cBhvr>
                                        </p:animRot>
                                      </p:childTnLst>
                                    </p:cTn>
                                  </p:par>
                                  <p:par>
                                    <p:cTn id="55" presetID="8" presetClass="emph" presetSubtype="0" repeatCount="indefinite" autoRev="1" fill="hold" nodeType="withEffect">
                                      <p:stCondLst>
                                        <p:cond delay="750"/>
                                      </p:stCondLst>
                                      <p:childTnLst>
                                        <p:animRot by="-600000">
                                          <p:cBhvr>
                                            <p:cTn id="56" dur="2000" fill="hold"/>
                                            <p:tgtEl>
                                              <p:spTgt spid="35"/>
                                            </p:tgtEl>
                                            <p:attrNameLst>
                                              <p:attrName>r</p:attrName>
                                            </p:attrNameLst>
                                          </p:cBhvr>
                                        </p:animRot>
                                      </p:childTnLst>
                                    </p:cTn>
                                  </p:par>
                                  <p:par>
                                    <p:cTn id="57" presetID="8" presetClass="emph" presetSubtype="0" repeatCount="indefinite" autoRev="1" fill="hold" nodeType="withEffect">
                                      <p:stCondLst>
                                        <p:cond delay="750"/>
                                      </p:stCondLst>
                                      <p:childTnLst>
                                        <p:animRot by="-600000">
                                          <p:cBhvr>
                                            <p:cTn id="58" dur="2000" fill="hold"/>
                                            <p:tgtEl>
                                              <p:spTgt spid="37"/>
                                            </p:tgtEl>
                                            <p:attrNameLst>
                                              <p:attrName>r</p:attrName>
                                            </p:attrNameLst>
                                          </p:cBhvr>
                                        </p:animRot>
                                      </p:childTnLst>
                                    </p:cTn>
                                  </p:par>
                                  <p:par>
                                    <p:cTn id="59" presetID="8" presetClass="emph" presetSubtype="0" repeatCount="indefinite" autoRev="1" fill="hold" nodeType="withEffect">
                                      <p:stCondLst>
                                        <p:cond delay="750"/>
                                      </p:stCondLst>
                                      <p:childTnLst>
                                        <p:animRot by="-900000">
                                          <p:cBhvr>
                                            <p:cTn id="60" dur="500" fill="hold"/>
                                            <p:tgtEl>
                                              <p:spTgt spid="75"/>
                                            </p:tgtEl>
                                            <p:attrNameLst>
                                              <p:attrName>r</p:attrName>
                                            </p:attrNameLst>
                                          </p:cBhvr>
                                        </p:animRot>
                                      </p:childTnLst>
                                    </p:cTn>
                                  </p:par>
                                  <p:par>
                                    <p:cTn id="61" presetID="8" presetClass="emph" presetSubtype="0" repeatCount="indefinite" autoRev="1" fill="hold" nodeType="withEffect">
                                      <p:stCondLst>
                                        <p:cond delay="750"/>
                                      </p:stCondLst>
                                      <p:childTnLst>
                                        <p:animRot by="900000">
                                          <p:cBhvr>
                                            <p:cTn id="62" dur="500" fill="hold"/>
                                            <p:tgtEl>
                                              <p:spTgt spid="85"/>
                                            </p:tgtEl>
                                            <p:attrNameLst>
                                              <p:attrName>r</p:attrName>
                                            </p:attrNameLst>
                                          </p:cBhvr>
                                        </p:animRot>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456"/>
                                            </p:tgtEl>
                                            <p:attrNameLst>
                                              <p:attrName>r</p:attrName>
                                            </p:attrNameLst>
                                          </p:cBhvr>
                                        </p:animRot>
                                        <p:animRot by="-240000">
                                          <p:cBhvr>
                                            <p:cTn id="65" dur="300" fill="hold">
                                              <p:stCondLst>
                                                <p:cond delay="300"/>
                                              </p:stCondLst>
                                            </p:cTn>
                                            <p:tgtEl>
                                              <p:spTgt spid="456"/>
                                            </p:tgtEl>
                                            <p:attrNameLst>
                                              <p:attrName>r</p:attrName>
                                            </p:attrNameLst>
                                          </p:cBhvr>
                                        </p:animRot>
                                        <p:animRot by="240000">
                                          <p:cBhvr>
                                            <p:cTn id="66" dur="300" fill="hold">
                                              <p:stCondLst>
                                                <p:cond delay="600"/>
                                              </p:stCondLst>
                                            </p:cTn>
                                            <p:tgtEl>
                                              <p:spTgt spid="456"/>
                                            </p:tgtEl>
                                            <p:attrNameLst>
                                              <p:attrName>r</p:attrName>
                                            </p:attrNameLst>
                                          </p:cBhvr>
                                        </p:animRot>
                                        <p:animRot by="-240000">
                                          <p:cBhvr>
                                            <p:cTn id="67" dur="300" fill="hold">
                                              <p:stCondLst>
                                                <p:cond delay="900"/>
                                              </p:stCondLst>
                                            </p:cTn>
                                            <p:tgtEl>
                                              <p:spTgt spid="456"/>
                                            </p:tgtEl>
                                            <p:attrNameLst>
                                              <p:attrName>r</p:attrName>
                                            </p:attrNameLst>
                                          </p:cBhvr>
                                        </p:animRot>
                                        <p:animRot by="120000">
                                          <p:cBhvr>
                                            <p:cTn id="68" dur="300" fill="hold">
                                              <p:stCondLst>
                                                <p:cond delay="1200"/>
                                              </p:stCondLst>
                                            </p:cTn>
                                            <p:tgtEl>
                                              <p:spTgt spid="456"/>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40"/>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42"/>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43"/>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44"/>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82"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id="{5E992248-9139-E1AE-5112-30E65064278B}"/>
              </a:ext>
            </a:extLst>
          </p:cNvPr>
          <p:cNvPicPr>
            <a:picLocks noChangeAspect="1"/>
          </p:cNvPicPr>
          <p:nvPr/>
        </p:nvPicPr>
        <p:blipFill>
          <a:blip r:embed="rId2"/>
          <a:stretch>
            <a:fillRect/>
          </a:stretch>
        </p:blipFill>
        <p:spPr>
          <a:xfrm>
            <a:off x="787853" y="1866900"/>
            <a:ext cx="4357191" cy="2944586"/>
          </a:xfrm>
          <a:prstGeom prst="rect">
            <a:avLst/>
          </a:prstGeom>
        </p:spPr>
      </p:pic>
      <p:sp>
        <p:nvSpPr>
          <p:cNvPr id="2" name="Google Shape;60;p13">
            <a:extLst>
              <a:ext uri="{FF2B5EF4-FFF2-40B4-BE49-F238E27FC236}">
                <a16:creationId xmlns:a16="http://schemas.microsoft.com/office/drawing/2014/main" id="{E53F2C63-ABD0-FAE5-CE74-08CA942498C3}"/>
              </a:ext>
            </a:extLst>
          </p:cNvPr>
          <p:cNvSpPr/>
          <p:nvPr/>
        </p:nvSpPr>
        <p:spPr>
          <a:xfrm>
            <a:off x="5333997" y="1698171"/>
            <a:ext cx="6172203" cy="3363686"/>
          </a:xfrm>
          <a:custGeom>
            <a:avLst/>
            <a:gdLst>
              <a:gd name="connsiteX0" fmla="*/ 0 w 6172203"/>
              <a:gd name="connsiteY0" fmla="*/ 292843 h 3363686"/>
              <a:gd name="connsiteX1" fmla="*/ 292843 w 6172203"/>
              <a:gd name="connsiteY1" fmla="*/ 0 h 3363686"/>
              <a:gd name="connsiteX2" fmla="*/ 5879360 w 6172203"/>
              <a:gd name="connsiteY2" fmla="*/ 0 h 3363686"/>
              <a:gd name="connsiteX3" fmla="*/ 6172203 w 6172203"/>
              <a:gd name="connsiteY3" fmla="*/ 292843 h 3363686"/>
              <a:gd name="connsiteX4" fmla="*/ 6172203 w 6172203"/>
              <a:gd name="connsiteY4" fmla="*/ 3070843 h 3363686"/>
              <a:gd name="connsiteX5" fmla="*/ 5879360 w 6172203"/>
              <a:gd name="connsiteY5" fmla="*/ 3363686 h 3363686"/>
              <a:gd name="connsiteX6" fmla="*/ 292843 w 6172203"/>
              <a:gd name="connsiteY6" fmla="*/ 3363686 h 3363686"/>
              <a:gd name="connsiteX7" fmla="*/ 0 w 6172203"/>
              <a:gd name="connsiteY7" fmla="*/ 3070843 h 3363686"/>
              <a:gd name="connsiteX8" fmla="*/ 0 w 6172203"/>
              <a:gd name="connsiteY8" fmla="*/ 292843 h 336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3" h="3363686" fill="none" extrusionOk="0">
                <a:moveTo>
                  <a:pt x="0" y="292843"/>
                </a:moveTo>
                <a:cubicBezTo>
                  <a:pt x="447" y="143218"/>
                  <a:pt x="133915" y="4708"/>
                  <a:pt x="292843" y="0"/>
                </a:cubicBezTo>
                <a:cubicBezTo>
                  <a:pt x="1483167" y="72427"/>
                  <a:pt x="3452793" y="61419"/>
                  <a:pt x="5879360" y="0"/>
                </a:cubicBezTo>
                <a:cubicBezTo>
                  <a:pt x="6039906" y="-8170"/>
                  <a:pt x="6143301" y="122368"/>
                  <a:pt x="6172203" y="292843"/>
                </a:cubicBezTo>
                <a:cubicBezTo>
                  <a:pt x="6273079" y="971648"/>
                  <a:pt x="6064890" y="2311995"/>
                  <a:pt x="6172203" y="3070843"/>
                </a:cubicBezTo>
                <a:cubicBezTo>
                  <a:pt x="6174485" y="3220992"/>
                  <a:pt x="6031186" y="3352580"/>
                  <a:pt x="5879360" y="3363686"/>
                </a:cubicBezTo>
                <a:cubicBezTo>
                  <a:pt x="4990439" y="3393513"/>
                  <a:pt x="1545924" y="3284380"/>
                  <a:pt x="292843" y="3363686"/>
                </a:cubicBezTo>
                <a:cubicBezTo>
                  <a:pt x="133118" y="3363459"/>
                  <a:pt x="-8288" y="3234215"/>
                  <a:pt x="0" y="3070843"/>
                </a:cubicBezTo>
                <a:cubicBezTo>
                  <a:pt x="50037" y="2393764"/>
                  <a:pt x="770" y="1074806"/>
                  <a:pt x="0" y="292843"/>
                </a:cubicBezTo>
                <a:close/>
              </a:path>
              <a:path w="6172203" h="3363686" stroke="0" extrusionOk="0">
                <a:moveTo>
                  <a:pt x="0" y="292843"/>
                </a:moveTo>
                <a:cubicBezTo>
                  <a:pt x="18462" y="136142"/>
                  <a:pt x="135275" y="8677"/>
                  <a:pt x="292843" y="0"/>
                </a:cubicBezTo>
                <a:cubicBezTo>
                  <a:pt x="3064093" y="123000"/>
                  <a:pt x="3321578" y="-96860"/>
                  <a:pt x="5879360" y="0"/>
                </a:cubicBezTo>
                <a:cubicBezTo>
                  <a:pt x="6037644" y="-2629"/>
                  <a:pt x="6173224" y="129053"/>
                  <a:pt x="6172203" y="292843"/>
                </a:cubicBezTo>
                <a:cubicBezTo>
                  <a:pt x="6175376" y="1646974"/>
                  <a:pt x="6266470" y="2414339"/>
                  <a:pt x="6172203" y="3070843"/>
                </a:cubicBezTo>
                <a:cubicBezTo>
                  <a:pt x="6151779" y="3239975"/>
                  <a:pt x="6027733" y="3361499"/>
                  <a:pt x="5879360" y="3363686"/>
                </a:cubicBezTo>
                <a:cubicBezTo>
                  <a:pt x="3126534" y="3202979"/>
                  <a:pt x="3042424" y="3403353"/>
                  <a:pt x="292843" y="3363686"/>
                </a:cubicBezTo>
                <a:cubicBezTo>
                  <a:pt x="113890" y="3360208"/>
                  <a:pt x="-12182" y="3227057"/>
                  <a:pt x="0" y="3070843"/>
                </a:cubicBezTo>
                <a:cubicBezTo>
                  <a:pt x="32216" y="1955338"/>
                  <a:pt x="57206" y="1149949"/>
                  <a:pt x="0" y="292843"/>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4400" kern="0" dirty="0">
                <a:solidFill>
                  <a:srgbClr val="000000"/>
                </a:solidFill>
                <a:latin typeface="Cambria" panose="02040503050406030204" pitchFamily="18" charset="0"/>
                <a:ea typeface="Cambria" panose="02040503050406030204" pitchFamily="18" charset="0"/>
                <a:cs typeface="Arial"/>
                <a:sym typeface="Arial"/>
              </a:rPr>
              <a:t>Không đi một mình ở nơi vắng vẻ, không có người.</a:t>
            </a:r>
            <a:r>
              <a:rPr lang="en-US" sz="4400" kern="0" dirty="0">
                <a:solidFill>
                  <a:srgbClr val="000000"/>
                </a:solidFill>
                <a:latin typeface="Cambria" panose="02040503050406030204" pitchFamily="18" charset="0"/>
                <a:ea typeface="Cambria" panose="02040503050406030204" pitchFamily="18" charset="0"/>
                <a:cs typeface="Arial"/>
                <a:sym typeface="Arial"/>
              </a:rPr>
              <a:t> </a:t>
            </a:r>
            <a:r>
              <a:rPr lang="vi-VN" sz="4400" kern="0" dirty="0">
                <a:solidFill>
                  <a:srgbClr val="000000"/>
                </a:solidFill>
                <a:latin typeface="Cambria" panose="02040503050406030204" pitchFamily="18" charset="0"/>
                <a:ea typeface="Cambria" panose="02040503050406030204" pitchFamily="18" charset="0"/>
                <a:cs typeface="Arial"/>
                <a:sym typeface="Arial"/>
              </a:rPr>
              <a:t>Khi đến nơi lạ cần đi theo nhóm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415730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4" name="Picture 3">
            <a:extLst>
              <a:ext uri="{FF2B5EF4-FFF2-40B4-BE49-F238E27FC236}">
                <a16:creationId xmlns:a16="http://schemas.microsoft.com/office/drawing/2014/main" id="{5DB4A453-294D-28A3-A509-EB6AC2412706}"/>
              </a:ext>
            </a:extLst>
          </p:cNvPr>
          <p:cNvPicPr>
            <a:picLocks noChangeAspect="1"/>
          </p:cNvPicPr>
          <p:nvPr/>
        </p:nvPicPr>
        <p:blipFill>
          <a:blip r:embed="rId2"/>
          <a:stretch>
            <a:fillRect/>
          </a:stretch>
        </p:blipFill>
        <p:spPr>
          <a:xfrm>
            <a:off x="791255" y="1758722"/>
            <a:ext cx="4339988" cy="3324907"/>
          </a:xfrm>
          <a:prstGeom prst="rect">
            <a:avLst/>
          </a:prstGeom>
        </p:spPr>
      </p:pic>
      <p:sp>
        <p:nvSpPr>
          <p:cNvPr id="2" name="Google Shape;60;p13">
            <a:extLst>
              <a:ext uri="{FF2B5EF4-FFF2-40B4-BE49-F238E27FC236}">
                <a16:creationId xmlns:a16="http://schemas.microsoft.com/office/drawing/2014/main" id="{22452384-B5BC-0F56-2C17-62F7C4F7ACBA}"/>
              </a:ext>
            </a:extLst>
          </p:cNvPr>
          <p:cNvSpPr/>
          <p:nvPr/>
        </p:nvSpPr>
        <p:spPr>
          <a:xfrm>
            <a:off x="5312226" y="1012370"/>
            <a:ext cx="5812973" cy="4626429"/>
          </a:xfrm>
          <a:custGeom>
            <a:avLst/>
            <a:gdLst>
              <a:gd name="connsiteX0" fmla="*/ 0 w 5812973"/>
              <a:gd name="connsiteY0" fmla="*/ 402777 h 4626429"/>
              <a:gd name="connsiteX1" fmla="*/ 402777 w 5812973"/>
              <a:gd name="connsiteY1" fmla="*/ 0 h 4626429"/>
              <a:gd name="connsiteX2" fmla="*/ 5410196 w 5812973"/>
              <a:gd name="connsiteY2" fmla="*/ 0 h 4626429"/>
              <a:gd name="connsiteX3" fmla="*/ 5812973 w 5812973"/>
              <a:gd name="connsiteY3" fmla="*/ 402777 h 4626429"/>
              <a:gd name="connsiteX4" fmla="*/ 5812973 w 5812973"/>
              <a:gd name="connsiteY4" fmla="*/ 4223652 h 4626429"/>
              <a:gd name="connsiteX5" fmla="*/ 5410196 w 5812973"/>
              <a:gd name="connsiteY5" fmla="*/ 4626429 h 4626429"/>
              <a:gd name="connsiteX6" fmla="*/ 402777 w 5812973"/>
              <a:gd name="connsiteY6" fmla="*/ 4626429 h 4626429"/>
              <a:gd name="connsiteX7" fmla="*/ 0 w 5812973"/>
              <a:gd name="connsiteY7" fmla="*/ 4223652 h 4626429"/>
              <a:gd name="connsiteX8" fmla="*/ 0 w 5812973"/>
              <a:gd name="connsiteY8" fmla="*/ 402777 h 46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2973" h="4626429" fill="none" extrusionOk="0">
                <a:moveTo>
                  <a:pt x="0" y="402777"/>
                </a:moveTo>
                <a:cubicBezTo>
                  <a:pt x="1002" y="207452"/>
                  <a:pt x="196164" y="26576"/>
                  <a:pt x="402777" y="0"/>
                </a:cubicBezTo>
                <a:cubicBezTo>
                  <a:pt x="1249690" y="72427"/>
                  <a:pt x="4569996" y="61419"/>
                  <a:pt x="5410196" y="0"/>
                </a:cubicBezTo>
                <a:cubicBezTo>
                  <a:pt x="5630421" y="-15305"/>
                  <a:pt x="5797059" y="175516"/>
                  <a:pt x="5812973" y="402777"/>
                </a:cubicBezTo>
                <a:cubicBezTo>
                  <a:pt x="5913849" y="1681916"/>
                  <a:pt x="5705660" y="2950493"/>
                  <a:pt x="5812973" y="4223652"/>
                </a:cubicBezTo>
                <a:cubicBezTo>
                  <a:pt x="5816404" y="4428689"/>
                  <a:pt x="5614598" y="4606199"/>
                  <a:pt x="5410196" y="4626429"/>
                </a:cubicBezTo>
                <a:cubicBezTo>
                  <a:pt x="4668729" y="4656256"/>
                  <a:pt x="2632228" y="4547123"/>
                  <a:pt x="402777" y="4626429"/>
                </a:cubicBezTo>
                <a:cubicBezTo>
                  <a:pt x="197836" y="4624450"/>
                  <a:pt x="-37033" y="4453423"/>
                  <a:pt x="0" y="4223652"/>
                </a:cubicBezTo>
                <a:cubicBezTo>
                  <a:pt x="50037" y="3331051"/>
                  <a:pt x="770" y="1882567"/>
                  <a:pt x="0" y="402777"/>
                </a:cubicBezTo>
                <a:close/>
              </a:path>
              <a:path w="5812973" h="4626429" stroke="0" extrusionOk="0">
                <a:moveTo>
                  <a:pt x="0" y="402777"/>
                </a:moveTo>
                <a:cubicBezTo>
                  <a:pt x="30780" y="188719"/>
                  <a:pt x="190414" y="21012"/>
                  <a:pt x="402777" y="0"/>
                </a:cubicBezTo>
                <a:cubicBezTo>
                  <a:pt x="2584768" y="123000"/>
                  <a:pt x="3637630" y="-96860"/>
                  <a:pt x="5410196" y="0"/>
                </a:cubicBezTo>
                <a:cubicBezTo>
                  <a:pt x="5599508" y="-25254"/>
                  <a:pt x="5819116" y="167944"/>
                  <a:pt x="5812973" y="402777"/>
                </a:cubicBezTo>
                <a:cubicBezTo>
                  <a:pt x="5816146" y="1846570"/>
                  <a:pt x="5907240" y="2754354"/>
                  <a:pt x="5812973" y="4223652"/>
                </a:cubicBezTo>
                <a:cubicBezTo>
                  <a:pt x="5776724" y="4459232"/>
                  <a:pt x="5589087" y="4619301"/>
                  <a:pt x="5410196" y="4626429"/>
                </a:cubicBezTo>
                <a:cubicBezTo>
                  <a:pt x="4797552" y="4465722"/>
                  <a:pt x="1690900" y="4666096"/>
                  <a:pt x="402777" y="4626429"/>
                </a:cubicBezTo>
                <a:cubicBezTo>
                  <a:pt x="160781" y="4622481"/>
                  <a:pt x="-17610" y="4438122"/>
                  <a:pt x="0" y="4223652"/>
                </a:cubicBezTo>
                <a:cubicBezTo>
                  <a:pt x="32216" y="3295149"/>
                  <a:pt x="57206" y="882445"/>
                  <a:pt x="0" y="402777"/>
                </a:cubicBezTo>
                <a:close/>
              </a:path>
            </a:pathLst>
          </a:custGeom>
          <a:solidFill>
            <a:schemeClr val="accent6">
              <a:lumMod val="20000"/>
              <a:lumOff val="80000"/>
              <a:alpha val="70000"/>
            </a:schemeClr>
          </a:solidFill>
          <a:ln w="6350" cap="flat" cmpd="sng">
            <a:solidFill>
              <a:schemeClr val="accent2">
                <a:lumMod val="50000"/>
              </a:schemeClr>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ysClr val="windowText" lastClr="000000">
                <a:alpha val="20000"/>
              </a:sysClr>
            </a:outerShdw>
          </a:effectLst>
        </p:spPr>
        <p:txBody>
          <a:bodyPr spcFirstLastPara="1" wrap="square" lIns="121900" tIns="121900" rIns="121900" bIns="121900" anchor="ctr" anchorCtr="0">
            <a:noAutofit/>
          </a:bodyPr>
          <a:lstStyle/>
          <a:p>
            <a:pPr lvl="0" algn="just" defTabSz="1219170">
              <a:buClr>
                <a:srgbClr val="000000"/>
              </a:buClr>
              <a:defRPr/>
            </a:pPr>
            <a:r>
              <a:rPr lang="vi-VN" sz="3200" kern="0" dirty="0">
                <a:solidFill>
                  <a:srgbClr val="000000"/>
                </a:solidFill>
                <a:latin typeface="Cambria" panose="02040503050406030204" pitchFamily="18" charset="0"/>
                <a:ea typeface="Cambria" panose="02040503050406030204" pitchFamily="18" charset="0"/>
                <a:cs typeface="Arial"/>
                <a:sym typeface="Arial"/>
              </a:rPr>
              <a:t>Không vào nhà hàng xóm mà chưa xin phép/ thông báo trước với bố mẹ, người thân, không ở một mình với người lạ; cần quan sát xung quanh và nhờ người giúp đỡ nói bác trai chờ một chút để thông báo với bố mẹ, người thân trước khi bê đồ cùng bác vào nhà…</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67319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4" name="Picture 3" descr="A colorful letters and numbers&#10;&#10;Description automatically generated with medium confidence">
            <a:extLst>
              <a:ext uri="{FF2B5EF4-FFF2-40B4-BE49-F238E27FC236}">
                <a16:creationId xmlns:a16="http://schemas.microsoft.com/office/drawing/2014/main" id="{6C468E4F-066F-BF99-5F8A-E5CE1174AE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114" y="1763165"/>
            <a:ext cx="5735308" cy="1508718"/>
          </a:xfrm>
          <a:prstGeom prst="rect">
            <a:avLst/>
          </a:prstGeom>
        </p:spPr>
      </p:pic>
    </p:spTree>
    <p:extLst>
      <p:ext uri="{BB962C8B-B14F-4D97-AF65-F5344CB8AC3E}">
        <p14:creationId xmlns:p14="http://schemas.microsoft.com/office/powerpoint/2010/main" val="3532093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2308324"/>
          </a:xfrm>
          <a:prstGeom prst="rect">
            <a:avLst/>
          </a:prstGeom>
          <a:noFill/>
        </p:spPr>
        <p:txBody>
          <a:bodyPr wrap="square">
            <a:spAutoFit/>
          </a:bodyPr>
          <a:lstStyle/>
          <a:p>
            <a:pPr lvl="0" algn="ctr" defTabSz="911744">
              <a:defRPr/>
            </a:pPr>
            <a:r>
              <a:rPr lang="en-US" sz="4800" b="1" dirty="0">
                <a:solidFill>
                  <a:srgbClr val="FFFF00"/>
                </a:solidFill>
                <a:latin typeface="Calibri" panose="020F0502020204030204" pitchFamily="34" charset="0"/>
                <a:ea typeface="Calibri" panose="020F0502020204030204" pitchFamily="34" charset="0"/>
                <a:cs typeface="Calibri" panose="020F0502020204030204" pitchFamily="34" charset="0"/>
              </a:rPr>
              <a:t>N</a:t>
            </a: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êu những tình huống có nguy cơ dẫn đến bị xâm hại tình dục mà em biết.</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094413" y="508178"/>
            <a:ext cx="7561216"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29071413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7338" y="-241408"/>
            <a:ext cx="14148010" cy="7104488"/>
          </a:xfrm>
          <a:prstGeom prst="rect">
            <a:avLst/>
          </a:prstGeom>
        </p:spPr>
      </p:pic>
      <p:sp>
        <p:nvSpPr>
          <p:cNvPr id="3" name="Freeform 3"/>
          <p:cNvSpPr/>
          <p:nvPr/>
        </p:nvSpPr>
        <p:spPr>
          <a:xfrm>
            <a:off x="-867338" y="0"/>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366739" y="474757"/>
            <a:ext cx="3915852" cy="1913873"/>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57737" y="474757"/>
            <a:ext cx="11476526" cy="6149472"/>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4533936" cy="2467521"/>
            </a:xfrm>
            <a:prstGeom prst="rect">
              <a:avLst/>
            </a:prstGeom>
          </p:spPr>
          <p:txBody>
            <a:bodyPr lIns="33867" tIns="33867" rIns="33867" bIns="33867" rtlCol="0" anchor="ctr"/>
            <a:lstStyle/>
            <a:p>
              <a:pPr algn="ctr" defTabSz="609630">
                <a:lnSpc>
                  <a:spcPts val="1796"/>
                </a:lnSpc>
              </a:pPr>
              <a:endParaRPr sz="1200">
                <a:solidFill>
                  <a:prstClr val="black"/>
                </a:solidFill>
                <a:latin typeface="Calibri"/>
              </a:endParaRPr>
            </a:p>
          </p:txBody>
        </p:sp>
      </p:grpSp>
      <p:grpSp>
        <p:nvGrpSpPr>
          <p:cNvPr id="12" name="Group 12"/>
          <p:cNvGrpSpPr/>
          <p:nvPr/>
        </p:nvGrpSpPr>
        <p:grpSpPr>
          <a:xfrm>
            <a:off x="4058148" y="587829"/>
            <a:ext cx="7273881" cy="5747657"/>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txBody>
            <a:bodyPr/>
            <a:lstStyle/>
            <a:p>
              <a:pPr defTabSz="609630"/>
              <a:endParaRPr lang="en-US" sz="1200">
                <a:solidFill>
                  <a:prstClr val="black"/>
                </a:solidFill>
                <a:latin typeface="Calibri"/>
              </a:endParaRPr>
            </a:p>
          </p:txBody>
        </p:sp>
        <p:sp>
          <p:nvSpPr>
            <p:cNvPr id="14" name="TextBox 14"/>
            <p:cNvSpPr txBox="1"/>
            <p:nvPr/>
          </p:nvSpPr>
          <p:spPr>
            <a:xfrm>
              <a:off x="0" y="-53352"/>
              <a:ext cx="1250098" cy="460921"/>
            </a:xfrm>
            <a:prstGeom prst="rect">
              <a:avLst/>
            </a:prstGeom>
          </p:spPr>
          <p:txBody>
            <a:bodyPr lIns="33867" tIns="33867" rIns="33867" bIns="33867" rtlCol="0" anchor="ctr"/>
            <a:lstStyle/>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tối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a:t>
              </a:r>
              <a:r>
                <a:rPr lang="en-US" sz="3600" dirty="0">
                  <a:effectLst/>
                  <a:latin typeface="Cambria" panose="02040503050406030204" pitchFamily="18" charset="0"/>
                  <a:ea typeface="Cambria" panose="02040503050406030204" pitchFamily="18" charset="0"/>
                </a:rPr>
                <a:t>.</a:t>
              </a:r>
            </a:p>
            <a:p>
              <a:pPr marL="457200" indent="-457200" algn="just" defTabSz="609630">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nhận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có</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sự</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chăm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sóc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biệt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người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rõ</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lý</a:t>
              </a:r>
              <a:r>
                <a:rPr lang="en-US" sz="3600" dirty="0">
                  <a:effectLst/>
                  <a:latin typeface="Cambria" panose="02040503050406030204" pitchFamily="18" charset="0"/>
                  <a:ea typeface="Cambria" panose="02040503050406030204" pitchFamily="18" charset="0"/>
                </a:rPr>
                <a:t> do</a:t>
              </a:r>
              <a:endParaRPr lang="en-US" sz="5400" b="1" dirty="0">
                <a:solidFill>
                  <a:srgbClr val="000000"/>
                </a:solidFill>
                <a:latin typeface="Cambria" panose="02040503050406030204" pitchFamily="18" charset="0"/>
                <a:ea typeface="Cambria" panose="02040503050406030204" pitchFamily="18" charset="0"/>
                <a:cs typeface="Open Sans Bold"/>
                <a:sym typeface="Open Sans Bold"/>
              </a:endParaRPr>
            </a:p>
          </p:txBody>
        </p:sp>
      </p:grpSp>
      <p:pic>
        <p:nvPicPr>
          <p:cNvPr id="2" name="Graphic 1">
            <a:extLst>
              <a:ext uri="{FF2B5EF4-FFF2-40B4-BE49-F238E27FC236}">
                <a16:creationId xmlns:a16="http://schemas.microsoft.com/office/drawing/2014/main" id="{9C161116-A895-73E4-C60E-E928102483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531" y="1446960"/>
            <a:ext cx="2918553" cy="541104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FB67F75-7E65-885F-C364-2F280ED89EAC}"/>
              </a:ext>
            </a:extLst>
          </p:cNvPr>
          <p:cNvPicPr>
            <a:picLocks noChangeAspect="1"/>
          </p:cNvPicPr>
          <p:nvPr/>
        </p:nvPicPr>
        <p:blipFill>
          <a:blip r:embed="rId10"/>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3046988"/>
          </a:xfrm>
          <a:prstGeom prst="rect">
            <a:avLst/>
          </a:prstGeom>
          <a:noFill/>
        </p:spPr>
        <p:txBody>
          <a:bodyPr wrap="square">
            <a:spAutoFit/>
          </a:bodyPr>
          <a:lstStyle/>
          <a:p>
            <a:pPr lvl="0" algn="ctr" defTabSz="911744">
              <a:defRPr/>
            </a:pPr>
            <a:r>
              <a:rPr lang="vi-VN" sz="4800" b="1" dirty="0">
                <a:solidFill>
                  <a:srgbClr val="FFFF00"/>
                </a:solidFill>
                <a:latin typeface="Calibri" panose="020F0502020204030204" pitchFamily="34" charset="0"/>
                <a:ea typeface="Calibri" panose="020F0502020204030204" pitchFamily="34" charset="0"/>
                <a:cs typeface="Calibri" panose="020F0502020204030204" pitchFamily="34" charset="0"/>
              </a:rPr>
              <a:t>Lựa chọn một tình huống, đóng vai thể hiện cách ứng phó trong tình huống có nguy cơ bị xâm hại.</a:t>
            </a:r>
            <a:endParaRPr kumimoji="0" lang="vi-VN" sz="48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1080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34B344A1-0F02-5BCE-891E-252101E5E38F}"/>
              </a:ext>
            </a:extLst>
          </p:cNvPr>
          <p:cNvPicPr>
            <a:picLocks noChangeAspect="1"/>
          </p:cNvPicPr>
          <p:nvPr/>
        </p:nvPicPr>
        <p:blipFill>
          <a:blip r:embed="rId5"/>
          <a:stretch>
            <a:fillRect/>
          </a:stretch>
        </p:blipFill>
        <p:spPr>
          <a:xfrm>
            <a:off x="2961077" y="1391551"/>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Chiến thuật thoát hiểm khi bị xâm hại (Vặn tay) - Cách 2">
            <a:hlinkClick r:id="" action="ppaction://media"/>
            <a:extLst>
              <a:ext uri="{FF2B5EF4-FFF2-40B4-BE49-F238E27FC236}">
                <a16:creationId xmlns:a16="http://schemas.microsoft.com/office/drawing/2014/main" id="{1E9A42C4-1EFF-9071-42C3-AA6241DA80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91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47413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Cambria" panose="02040503050406030204" pitchFamily="18" charset="0"/>
                  <a:ea typeface="Cambria" panose="02040503050406030204" pitchFamily="18" charset="0"/>
                </a:rPr>
                <a:t>Cảm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thấy</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vui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vẻ</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thoải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mái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hãi</a:t>
              </a:r>
              <a:r>
                <a:rPr lang="en-US" sz="2800" dirty="0">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383511" y="3835142"/>
              <a:ext cx="2810704" cy="536557"/>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200" dirty="0">
                  <a:effectLst/>
                  <a:latin typeface="Cambria" panose="02040503050406030204" pitchFamily="18" charset="0"/>
                  <a:ea typeface="Cambria" panose="02040503050406030204" pitchFamily="18" charset="0"/>
                  <a:cs typeface="Times New Roman" panose="02020603050405020304" pitchFamily="18" charset="0"/>
                </a:rPr>
                <a:t>Lo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tức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hãi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817775"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 1: Khi có cảm giác an toàn chúng ta thường cảm thấy thế nào?</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 presetClass="mediacall" presetSubtype="0" fill="hold" nodeType="withEffect">
                                  <p:stCondLst>
                                    <p:cond delay="0"/>
                                  </p:stCondLst>
                                  <p:childTnLst>
                                    <p:cmd type="call" cmd="playFrom(0.0)">
                                      <p:cBhvr>
                                        <p:cTn id="34" dur="1009" fill="hold"/>
                                        <p:tgtEl>
                                          <p:spTgt spid="7"/>
                                        </p:tgtEl>
                                      </p:cBhvr>
                                    </p:cmd>
                                  </p:childTnLst>
                                </p:cTn>
                              </p:par>
                              <p:par>
                                <p:cTn id="35" presetID="1" presetClass="mediacall" presetSubtype="0" fill="hold" nodeType="withEffect">
                                  <p:stCondLst>
                                    <p:cond delay="0"/>
                                  </p:stCondLst>
                                  <p:childTnLst>
                                    <p:cmd type="call" cmd="playFrom(0.0)">
                                      <p:cBhvr>
                                        <p:cTn id="3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fltVal val="0"/>
                                          </p:val>
                                        </p:tav>
                                        <p:tav tm="100000">
                                          <p:val>
                                            <p:strVal val="#ppt_w"/>
                                          </p:val>
                                        </p:tav>
                                      </p:tavLst>
                                    </p:anim>
                                    <p:anim calcmode="lin" valueType="num">
                                      <p:cBhvr>
                                        <p:cTn id="43" dur="250" fill="hold"/>
                                        <p:tgtEl>
                                          <p:spTgt spid="24"/>
                                        </p:tgtEl>
                                        <p:attrNameLst>
                                          <p:attrName>ppt_h</p:attrName>
                                        </p:attrNameLst>
                                      </p:cBhvr>
                                      <p:tavLst>
                                        <p:tav tm="0">
                                          <p:val>
                                            <p:fltVal val="0"/>
                                          </p:val>
                                        </p:tav>
                                        <p:tav tm="100000">
                                          <p:val>
                                            <p:strVal val="#ppt_h"/>
                                          </p:val>
                                        </p:tav>
                                      </p:tavLst>
                                    </p:anim>
                                  </p:childTnLst>
                                </p:cTn>
                              </p:par>
                              <p:par>
                                <p:cTn id="44" presetID="1" presetClass="mediacall" presetSubtype="0" fill="hold" nodeType="withEffect">
                                  <p:stCondLst>
                                    <p:cond delay="0"/>
                                  </p:stCondLst>
                                  <p:childTnLst>
                                    <p:cmd type="call" cmd="playFrom(0.0)">
                                      <p:cBhvr>
                                        <p:cTn id="45" dur="2808" fill="hold"/>
                                        <p:tgtEl>
                                          <p:spTgt spid="2"/>
                                        </p:tgtEl>
                                      </p:cBhvr>
                                    </p:cmd>
                                  </p:childTnLst>
                                </p:cTn>
                              </p:par>
                              <p:par>
                                <p:cTn id="46" presetID="1" presetClass="exit" presetSubtype="0" fill="hold" nodeType="withEffect">
                                  <p:stCondLst>
                                    <p:cond delay="0"/>
                                  </p:stCondLst>
                                  <p:childTnLst>
                                    <p:set>
                                      <p:cBhvr>
                                        <p:cTn id="47" dur="1" fill="hold">
                                          <p:stCondLst>
                                            <p:cond delay="0"/>
                                          </p:stCondLst>
                                        </p:cTn>
                                        <p:tgtEl>
                                          <p:spTgt spid="53"/>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 presetClass="exit" presetSubtype="0" fill="hold" nodeType="withEffect">
                                  <p:stCondLst>
                                    <p:cond delay="80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nodeType="withEffect">
                                  <p:stCondLst>
                                    <p:cond delay="900"/>
                                  </p:stCondLst>
                                  <p:childTnLst>
                                    <p:set>
                                      <p:cBhvr>
                                        <p:cTn id="54" dur="1" fill="hold">
                                          <p:stCondLst>
                                            <p:cond delay="0"/>
                                          </p:stCondLst>
                                        </p:cTn>
                                        <p:tgtEl>
                                          <p:spTgt spid="52"/>
                                        </p:tgtEl>
                                        <p:attrNameLst>
                                          <p:attrName>style.visibility</p:attrName>
                                        </p:attrNameLst>
                                      </p:cBhvr>
                                      <p:to>
                                        <p:strVal val="hidden"/>
                                      </p:to>
                                    </p:set>
                                  </p:childTnLst>
                                </p:cTn>
                              </p:par>
                              <p:par>
                                <p:cTn id="55" presetID="10" presetClass="entr" presetSubtype="0" fill="hold" nodeType="withEffect">
                                  <p:stCondLst>
                                    <p:cond delay="10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250"/>
                                        <p:tgtEl>
                                          <p:spTgt spid="57"/>
                                        </p:tgtEl>
                                      </p:cBhvr>
                                    </p:animEffect>
                                  </p:childTnLst>
                                </p:cTn>
                              </p:par>
                              <p:par>
                                <p:cTn id="58" presetID="63" presetClass="path" presetSubtype="0" fill="hold" nodeType="withEffect">
                                  <p:stCondLst>
                                    <p:cond delay="1400"/>
                                  </p:stCondLst>
                                  <p:childTnLst>
                                    <p:animMotion origin="layout" path="M -0.00312 0.0088 L 0.68633 0.00162 " pathEditMode="relative" rAng="0" ptsTypes="AA">
                                      <p:cBhvr>
                                        <p:cTn id="59"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250" fill="hold"/>
                                        <p:tgtEl>
                                          <p:spTgt spid="54"/>
                                        </p:tgtEl>
                                        <p:attrNameLst>
                                          <p:attrName>ppt_w</p:attrName>
                                        </p:attrNameLst>
                                      </p:cBhvr>
                                      <p:tavLst>
                                        <p:tav tm="0">
                                          <p:val>
                                            <p:fltVal val="0"/>
                                          </p:val>
                                        </p:tav>
                                        <p:tav tm="100000">
                                          <p:val>
                                            <p:strVal val="#ppt_w"/>
                                          </p:val>
                                        </p:tav>
                                      </p:tavLst>
                                    </p:anim>
                                    <p:anim calcmode="lin" valueType="num">
                                      <p:cBhvr>
                                        <p:cTn id="66" dur="250" fill="hold"/>
                                        <p:tgtEl>
                                          <p:spTgt spid="54"/>
                                        </p:tgtEl>
                                        <p:attrNameLst>
                                          <p:attrName>ppt_h</p:attrName>
                                        </p:attrNameLst>
                                      </p:cBhvr>
                                      <p:tavLst>
                                        <p:tav tm="0">
                                          <p:val>
                                            <p:fltVal val="0"/>
                                          </p:val>
                                        </p:tav>
                                        <p:tav tm="100000">
                                          <p:val>
                                            <p:strVal val="#ppt_h"/>
                                          </p:val>
                                        </p:tav>
                                      </p:tavLst>
                                    </p:anim>
                                  </p:childTnLst>
                                </p:cTn>
                              </p:par>
                              <p:par>
                                <p:cTn id="67" presetID="1" presetClass="mediacall" presetSubtype="0" fill="hold" nodeType="withEffect">
                                  <p:stCondLst>
                                    <p:cond delay="0"/>
                                  </p:stCondLst>
                                  <p:childTnLst>
                                    <p:cmd type="call" cmd="playFrom(0.0)">
                                      <p:cBhvr>
                                        <p:cTn id="68" dur="1009" fill="hold"/>
                                        <p:tgtEl>
                                          <p:spTgt spid="4"/>
                                        </p:tgtEl>
                                      </p:cBhvr>
                                    </p:cmd>
                                  </p:childTnLst>
                                </p:cTn>
                              </p:par>
                            </p:childTnLst>
                          </p:cTn>
                        </p:par>
                      </p:childTnLst>
                    </p:cTn>
                  </p:par>
                </p:childTnLst>
              </p:cTn>
              <p:nextCondLst>
                <p:cond evt="onClick" delay="0">
                  <p:tgtEl>
                    <p:spTgt spid="48"/>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7704270" cy="1226839"/>
            <a:chOff x="492673" y="2097132"/>
            <a:chExt cx="5844073"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844073"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541897" y="2438932"/>
              <a:ext cx="4642526" cy="612540"/>
            </a:xfrm>
            <a:prstGeom prst="rect">
              <a:avLst/>
            </a:prstGeom>
            <a:noFill/>
          </p:spPr>
          <p:txBody>
            <a:bodyPr wrap="none" lIns="0" tIns="0" rIns="0" bIns="0" rtlCol="0">
              <a:spAutoFit/>
            </a:bodyPr>
            <a:lstStyle/>
            <a:p>
              <a:pPr marL="0" marR="0" algn="just">
                <a:lnSpc>
                  <a:spcPct val="120000"/>
                </a:lnSpc>
                <a:spcBef>
                  <a:spcPts val="0"/>
                </a:spcBef>
                <a:spcAft>
                  <a:spcPts val="800"/>
                </a:spcAft>
              </a:pP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Điều</a:t>
              </a:r>
              <a:r>
                <a:rPr lang="en-US" sz="3600" b="0" i="0" dirty="0">
                  <a:solidFill>
                    <a:srgbClr val="1E1E1E"/>
                  </a:solidFill>
                  <a:effectLst/>
                  <a:latin typeface="Cambria" panose="02040503050406030204" pitchFamily="18" charset="0"/>
                  <a:ea typeface="Cambria" panose="02040503050406030204" pitchFamily="18" charset="0"/>
                </a:rPr>
                <a:t> 20 </a:t>
              </a:r>
              <a:r>
                <a:rPr lang="en-US" sz="3600" b="0" i="0" dirty="0" err="1">
                  <a:solidFill>
                    <a:srgbClr val="1E1E1E"/>
                  </a:solidFill>
                  <a:effectLst/>
                  <a:latin typeface="Cambria" panose="02040503050406030204" pitchFamily="18" charset="0"/>
                  <a:ea typeface="Cambria" panose="02040503050406030204" pitchFamily="18" charset="0"/>
                </a:rPr>
                <a:t>Hiến</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pháp</a:t>
              </a:r>
              <a:r>
                <a:rPr lang="en-US" sz="3600" b="0" i="0" dirty="0">
                  <a:solidFill>
                    <a:srgbClr val="1E1E1E"/>
                  </a:solidFill>
                  <a:effectLst/>
                  <a:latin typeface="Cambria" panose="02040503050406030204" pitchFamily="18" charset="0"/>
                  <a:ea typeface="Cambria" panose="02040503050406030204" pitchFamily="18" charset="0"/>
                </a:rPr>
                <a:t> </a:t>
              </a:r>
              <a:r>
                <a:rPr lang="en-US" sz="3600" b="0" i="0" dirty="0" err="1">
                  <a:solidFill>
                    <a:srgbClr val="1E1E1E"/>
                  </a:solidFill>
                  <a:effectLst/>
                  <a:latin typeface="Cambria" panose="02040503050406030204" pitchFamily="18" charset="0"/>
                  <a:ea typeface="Cambria" panose="02040503050406030204" pitchFamily="18" charset="0"/>
                </a:rPr>
                <a:t>năm</a:t>
              </a:r>
              <a:r>
                <a:rPr lang="en-US" sz="3600" b="0" i="0" dirty="0">
                  <a:solidFill>
                    <a:srgbClr val="1E1E1E"/>
                  </a:solidFill>
                  <a:effectLst/>
                  <a:latin typeface="Cambria" panose="02040503050406030204" pitchFamily="18" charset="0"/>
                  <a:ea typeface="Cambria" panose="02040503050406030204" pitchFamily="18" charset="0"/>
                </a:rPr>
                <a:t> 2013.</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2" y="3481715"/>
            <a:ext cx="7638957"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345796" y="3813371"/>
              <a:ext cx="3740279" cy="543931"/>
            </a:xfrm>
            <a:prstGeom prst="rect">
              <a:avLst/>
            </a:prstGeom>
            <a:noFill/>
          </p:spPr>
          <p:txBody>
            <a:bodyPr wrap="none" lIns="0" tIns="0" rIns="0" bIns="0" rtlCol="0">
              <a:spAutoFit/>
            </a:bodyPr>
            <a:lstStyle/>
            <a:p>
              <a:pPr marL="0" marR="0" lvl="0" indent="0" algn="just" defTabSz="914400" rtl="0" eaLnBrk="1" fontAlgn="auto" latinLnBrk="0" hangingPunct="1">
                <a:lnSpc>
                  <a:spcPct val="120000"/>
                </a:lnSpc>
                <a:spcBef>
                  <a:spcPts val="0"/>
                </a:spcBef>
                <a:spcAft>
                  <a:spcPts val="800"/>
                </a:spcAft>
                <a:buClrTx/>
                <a:buSzTx/>
                <a:buFontTx/>
                <a:buNone/>
                <a:tabLst/>
                <a:defRPr/>
              </a:pP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Điều</a:t>
              </a:r>
              <a:r>
                <a:rPr lang="en-US" sz="3200" b="0" i="0" dirty="0">
                  <a:solidFill>
                    <a:srgbClr val="1E1E1E"/>
                  </a:solidFill>
                  <a:effectLst/>
                  <a:latin typeface="Cambria" panose="02040503050406030204" pitchFamily="18" charset="0"/>
                  <a:ea typeface="Cambria" panose="02040503050406030204" pitchFamily="18" charset="0"/>
                </a:rPr>
                <a:t> 21 </a:t>
              </a:r>
              <a:r>
                <a:rPr lang="en-US" sz="3200" b="0" i="0" dirty="0" err="1">
                  <a:solidFill>
                    <a:srgbClr val="1E1E1E"/>
                  </a:solidFill>
                  <a:effectLst/>
                  <a:latin typeface="Cambria" panose="02040503050406030204" pitchFamily="18" charset="0"/>
                  <a:ea typeface="Cambria" panose="02040503050406030204" pitchFamily="18" charset="0"/>
                </a:rPr>
                <a:t>Hiến</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pháp</a:t>
              </a:r>
              <a:r>
                <a:rPr lang="en-US" sz="3200" b="0" i="0" dirty="0">
                  <a:solidFill>
                    <a:srgbClr val="1E1E1E"/>
                  </a:solidFill>
                  <a:effectLst/>
                  <a:latin typeface="Cambria" panose="02040503050406030204" pitchFamily="18" charset="0"/>
                  <a:ea typeface="Cambria" panose="02040503050406030204" pitchFamily="18" charset="0"/>
                </a:rPr>
                <a:t> </a:t>
              </a:r>
              <a:r>
                <a:rPr lang="en-US" sz="3200" b="0" i="0" dirty="0" err="1">
                  <a:solidFill>
                    <a:srgbClr val="1E1E1E"/>
                  </a:solidFill>
                  <a:effectLst/>
                  <a:latin typeface="Cambria" panose="02040503050406030204" pitchFamily="18" charset="0"/>
                  <a:ea typeface="Cambria" panose="02040503050406030204" pitchFamily="18" charset="0"/>
                </a:rPr>
                <a:t>năm</a:t>
              </a:r>
              <a:r>
                <a:rPr lang="en-US" sz="3200" b="0" i="0" dirty="0">
                  <a:solidFill>
                    <a:srgbClr val="1E1E1E"/>
                  </a:solidFill>
                  <a:effectLst/>
                  <a:latin typeface="Cambria" panose="02040503050406030204" pitchFamily="18" charset="0"/>
                  <a:ea typeface="Cambria" panose="02040503050406030204" pitchFamily="18" charset="0"/>
                </a:rPr>
                <a:t> 2013.</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817775"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Hiến pháp Việt Nam quy đinh: Mọi người có quyền bất khả xâm phạm về thân thể, được pháp luật bảo hộ về sức khoẻ….Thuộc điều:</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1616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 presetClass="mediacall" presetSubtype="0" fill="hold" nodeType="withEffect">
                                  <p:stCondLst>
                                    <p:cond delay="0"/>
                                  </p:stCondLst>
                                  <p:childTnLst>
                                    <p:cmd type="call" cmd="playFrom(0.0)">
                                      <p:cBhvr>
                                        <p:cTn id="34" dur="1009" fill="hold"/>
                                        <p:tgtEl>
                                          <p:spTgt spid="7"/>
                                        </p:tgtEl>
                                      </p:cBhvr>
                                    </p:cmd>
                                  </p:childTnLst>
                                </p:cTn>
                              </p:par>
                              <p:par>
                                <p:cTn id="35" presetID="1" presetClass="mediacall" presetSubtype="0" fill="hold" nodeType="withEffect">
                                  <p:stCondLst>
                                    <p:cond delay="0"/>
                                  </p:stCondLst>
                                  <p:childTnLst>
                                    <p:cmd type="call" cmd="playFrom(0.0)">
                                      <p:cBhvr>
                                        <p:cTn id="36"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250" fill="hold"/>
                                        <p:tgtEl>
                                          <p:spTgt spid="24"/>
                                        </p:tgtEl>
                                        <p:attrNameLst>
                                          <p:attrName>ppt_w</p:attrName>
                                        </p:attrNameLst>
                                      </p:cBhvr>
                                      <p:tavLst>
                                        <p:tav tm="0">
                                          <p:val>
                                            <p:fltVal val="0"/>
                                          </p:val>
                                        </p:tav>
                                        <p:tav tm="100000">
                                          <p:val>
                                            <p:strVal val="#ppt_w"/>
                                          </p:val>
                                        </p:tav>
                                      </p:tavLst>
                                    </p:anim>
                                    <p:anim calcmode="lin" valueType="num">
                                      <p:cBhvr>
                                        <p:cTn id="43" dur="250" fill="hold"/>
                                        <p:tgtEl>
                                          <p:spTgt spid="24"/>
                                        </p:tgtEl>
                                        <p:attrNameLst>
                                          <p:attrName>ppt_h</p:attrName>
                                        </p:attrNameLst>
                                      </p:cBhvr>
                                      <p:tavLst>
                                        <p:tav tm="0">
                                          <p:val>
                                            <p:fltVal val="0"/>
                                          </p:val>
                                        </p:tav>
                                        <p:tav tm="100000">
                                          <p:val>
                                            <p:strVal val="#ppt_h"/>
                                          </p:val>
                                        </p:tav>
                                      </p:tavLst>
                                    </p:anim>
                                  </p:childTnLst>
                                </p:cTn>
                              </p:par>
                              <p:par>
                                <p:cTn id="44" presetID="1" presetClass="mediacall" presetSubtype="0" fill="hold" nodeType="withEffect">
                                  <p:stCondLst>
                                    <p:cond delay="0"/>
                                  </p:stCondLst>
                                  <p:childTnLst>
                                    <p:cmd type="call" cmd="playFrom(0.0)">
                                      <p:cBhvr>
                                        <p:cTn id="45" dur="2808" fill="hold"/>
                                        <p:tgtEl>
                                          <p:spTgt spid="2"/>
                                        </p:tgtEl>
                                      </p:cBhvr>
                                    </p:cmd>
                                  </p:childTnLst>
                                </p:cTn>
                              </p:par>
                              <p:par>
                                <p:cTn id="46" presetID="1" presetClass="exit" presetSubtype="0" fill="hold" nodeType="withEffect">
                                  <p:stCondLst>
                                    <p:cond delay="0"/>
                                  </p:stCondLst>
                                  <p:childTnLst>
                                    <p:set>
                                      <p:cBhvr>
                                        <p:cTn id="47" dur="1" fill="hold">
                                          <p:stCondLst>
                                            <p:cond delay="0"/>
                                          </p:stCondLst>
                                        </p:cTn>
                                        <p:tgtEl>
                                          <p:spTgt spid="53"/>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par>
                                <p:cTn id="51" presetID="1" presetClass="exit" presetSubtype="0" fill="hold" nodeType="withEffect">
                                  <p:stCondLst>
                                    <p:cond delay="800"/>
                                  </p:stCondLst>
                                  <p:childTnLst>
                                    <p:set>
                                      <p:cBhvr>
                                        <p:cTn id="52" dur="1" fill="hold">
                                          <p:stCondLst>
                                            <p:cond delay="0"/>
                                          </p:stCondLst>
                                        </p:cTn>
                                        <p:tgtEl>
                                          <p:spTgt spid="56"/>
                                        </p:tgtEl>
                                        <p:attrNameLst>
                                          <p:attrName>style.visibility</p:attrName>
                                        </p:attrNameLst>
                                      </p:cBhvr>
                                      <p:to>
                                        <p:strVal val="hidden"/>
                                      </p:to>
                                    </p:set>
                                  </p:childTnLst>
                                </p:cTn>
                              </p:par>
                              <p:par>
                                <p:cTn id="53" presetID="1" presetClass="exit" presetSubtype="0" fill="hold" nodeType="withEffect">
                                  <p:stCondLst>
                                    <p:cond delay="900"/>
                                  </p:stCondLst>
                                  <p:childTnLst>
                                    <p:set>
                                      <p:cBhvr>
                                        <p:cTn id="54" dur="1" fill="hold">
                                          <p:stCondLst>
                                            <p:cond delay="0"/>
                                          </p:stCondLst>
                                        </p:cTn>
                                        <p:tgtEl>
                                          <p:spTgt spid="52"/>
                                        </p:tgtEl>
                                        <p:attrNameLst>
                                          <p:attrName>style.visibility</p:attrName>
                                        </p:attrNameLst>
                                      </p:cBhvr>
                                      <p:to>
                                        <p:strVal val="hidden"/>
                                      </p:to>
                                    </p:set>
                                  </p:childTnLst>
                                </p:cTn>
                              </p:par>
                              <p:par>
                                <p:cTn id="55" presetID="10" presetClass="entr" presetSubtype="0" fill="hold" nodeType="withEffect">
                                  <p:stCondLst>
                                    <p:cond delay="100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250"/>
                                        <p:tgtEl>
                                          <p:spTgt spid="57"/>
                                        </p:tgtEl>
                                      </p:cBhvr>
                                    </p:animEffect>
                                  </p:childTnLst>
                                </p:cTn>
                              </p:par>
                              <p:par>
                                <p:cTn id="58" presetID="63" presetClass="path" presetSubtype="0" fill="hold" nodeType="withEffect">
                                  <p:stCondLst>
                                    <p:cond delay="1400"/>
                                  </p:stCondLst>
                                  <p:childTnLst>
                                    <p:animMotion origin="layout" path="M -0.00312 0.0088 L 0.68633 0.00162 " pathEditMode="relative" rAng="0" ptsTypes="AA">
                                      <p:cBhvr>
                                        <p:cTn id="59"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anim calcmode="lin" valueType="num">
                                      <p:cBhvr>
                                        <p:cTn id="65" dur="250" fill="hold"/>
                                        <p:tgtEl>
                                          <p:spTgt spid="54"/>
                                        </p:tgtEl>
                                        <p:attrNameLst>
                                          <p:attrName>ppt_w</p:attrName>
                                        </p:attrNameLst>
                                      </p:cBhvr>
                                      <p:tavLst>
                                        <p:tav tm="0">
                                          <p:val>
                                            <p:fltVal val="0"/>
                                          </p:val>
                                        </p:tav>
                                        <p:tav tm="100000">
                                          <p:val>
                                            <p:strVal val="#ppt_w"/>
                                          </p:val>
                                        </p:tav>
                                      </p:tavLst>
                                    </p:anim>
                                    <p:anim calcmode="lin" valueType="num">
                                      <p:cBhvr>
                                        <p:cTn id="66" dur="250" fill="hold"/>
                                        <p:tgtEl>
                                          <p:spTgt spid="54"/>
                                        </p:tgtEl>
                                        <p:attrNameLst>
                                          <p:attrName>ppt_h</p:attrName>
                                        </p:attrNameLst>
                                      </p:cBhvr>
                                      <p:tavLst>
                                        <p:tav tm="0">
                                          <p:val>
                                            <p:fltVal val="0"/>
                                          </p:val>
                                        </p:tav>
                                        <p:tav tm="100000">
                                          <p:val>
                                            <p:strVal val="#ppt_h"/>
                                          </p:val>
                                        </p:tav>
                                      </p:tavLst>
                                    </p:anim>
                                  </p:childTnLst>
                                </p:cTn>
                              </p:par>
                              <p:par>
                                <p:cTn id="67" presetID="1" presetClass="mediacall" presetSubtype="0" fill="hold" nodeType="withEffect">
                                  <p:stCondLst>
                                    <p:cond delay="0"/>
                                  </p:stCondLst>
                                  <p:childTnLst>
                                    <p:cmd type="call" cmd="playFrom(0.0)">
                                      <p:cBhvr>
                                        <p:cTn id="68" dur="1009" fill="hold"/>
                                        <p:tgtEl>
                                          <p:spTgt spid="4"/>
                                        </p:tgtEl>
                                      </p:cBhvr>
                                    </p:cmd>
                                  </p:childTnLst>
                                </p:cTn>
                              </p:par>
                            </p:childTnLst>
                          </p:cTn>
                        </p:par>
                      </p:childTnLst>
                    </p:cTn>
                  </p:par>
                </p:childTnLst>
              </p:cTn>
              <p:nextCondLst>
                <p:cond evt="onClick" delay="0">
                  <p:tgtEl>
                    <p:spTgt spid="48"/>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7"/>
                </p:tgtEl>
              </p:cMediaNode>
            </p:audio>
            <p:audio>
              <p:cMediaNode vol="80000">
                <p:cTn id="72" fill="hold" display="0">
                  <p:stCondLst>
                    <p:cond delay="indefinite"/>
                  </p:stCondLst>
                  <p:endCondLst>
                    <p:cond evt="onStopAudio" delay="0">
                      <p:tgtEl>
                        <p:sldTgt/>
                      </p:tgtEl>
                    </p:cond>
                  </p:endCondLst>
                </p:cTn>
                <p:tgtEl>
                  <p:spTgt spid="8"/>
                </p:tgtEl>
              </p:cMediaNode>
            </p:audio>
          </p:childTnLst>
        </p:cTn>
      </p:par>
    </p:tnLst>
    <p:bldLst>
      <p:bldP spid="37"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363841" cy="1226839"/>
            <a:chOff x="492673" y="2097132"/>
            <a:chExt cx="5363841"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68288" y="2428046"/>
              <a:ext cx="4388226" cy="536557"/>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Mặc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kệ</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425773" y="3507868"/>
            <a:ext cx="10873598"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6776118" y="2303882"/>
              <a:ext cx="4700447" cy="845552"/>
            </a:xfrm>
            <a:prstGeom prst="rect">
              <a:avLst/>
            </a:prstGeom>
            <a:noFill/>
          </p:spPr>
          <p:txBody>
            <a:bodyPr wrap="square" lIns="0" tIns="0" rIns="0" bIns="0" rtlCol="0">
              <a:spAutoFit/>
            </a:bodyPr>
            <a:lstStyle/>
            <a:p>
              <a:pPr marL="0" marR="0" algn="just">
                <a:lnSpc>
                  <a:spcPct val="120000"/>
                </a:lnSpc>
                <a:spcBef>
                  <a:spcPts val="0"/>
                </a:spcBef>
                <a:spcAft>
                  <a:spcPts val="800"/>
                </a:spcAft>
              </a:pPr>
              <a:r>
                <a:rPr lang="en-US" sz="2400" dirty="0" err="1">
                  <a:effectLst/>
                  <a:latin typeface="Cambria" panose="02040503050406030204" pitchFamily="18" charset="0"/>
                  <a:ea typeface="Cambria" panose="02040503050406030204" pitchFamily="18" charset="0"/>
                  <a:cs typeface="Times New Roman" panose="02020603050405020304" pitchFamily="18" charset="0"/>
                </a:rPr>
                <a:t>Nhìn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thẳng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kẻ</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nói</a:t>
              </a:r>
              <a:r>
                <a:rPr lang="en-US" sz="2400" dirty="0">
                  <a:effectLst/>
                  <a:latin typeface="Cambria" panose="02040503050406030204" pitchFamily="18" charset="0"/>
                  <a:ea typeface="Cambria" panose="02040503050406030204" pitchFamily="18" charset="0"/>
                  <a:cs typeface="Times New Roman" panose="02020603050405020304" pitchFamily="18" charset="0"/>
                </a:rPr>
                <a:t> to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hét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cách</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kiên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quyết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dừng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kêu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nếu</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cần</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thiết</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643604" cy="1268424"/>
            </a:xfrm>
            <a:prstGeom prst="rect">
              <a:avLst/>
            </a:prstGeom>
            <a:noFill/>
          </p:spPr>
          <p:txBody>
            <a:bodyPr wrap="square" lIns="0" tIns="0" rIns="0" bIns="0" rtlCol="0">
              <a:spAutoFit/>
            </a:bodyPr>
            <a:lstStyle/>
            <a:p>
              <a:pPr marL="0" marR="0" algn="ctr">
                <a:lnSpc>
                  <a:spcPct val="120000"/>
                </a:lnSpc>
                <a:spcBef>
                  <a:spcPts val="0"/>
                </a:spcBef>
                <a:spcAft>
                  <a:spcPts val="800"/>
                </a:spcAft>
              </a:pPr>
              <a:r>
                <a:rPr lang="en-US" sz="3600" dirty="0">
                  <a:effectLst/>
                  <a:latin typeface="Cambria" panose="02040503050406030204" pitchFamily="18" charset="0"/>
                  <a:ea typeface="Cambria" panose="02040503050406030204" pitchFamily="18" charset="0"/>
                  <a:cs typeface="Times New Roman" panose="02020603050405020304" pitchFamily="18" charset="0"/>
                </a:rPr>
                <a:t>Khi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vẻ</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vô</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tình</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đụng</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chạm</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cơ</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phận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kín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600" dirty="0">
                  <a:effectLst/>
                  <a:latin typeface="Cambria" panose="02040503050406030204" pitchFamily="18" charset="0"/>
                  <a:ea typeface="Cambria" panose="02040503050406030204" pitchFamily="18" charset="0"/>
                  <a:cs typeface="Times New Roman" panose="02020603050405020304" pitchFamily="18" charset="0"/>
                </a:rPr>
                <a:t> </a:t>
              </a:r>
              <a:r>
                <a:rPr lang="en-US" sz="3600" dirty="0" err="1">
                  <a:effectLst/>
                  <a:latin typeface="Cambria" panose="02040503050406030204" pitchFamily="18" charset="0"/>
                  <a:ea typeface="Cambria" panose="02040503050406030204" pitchFamily="18" charset="0"/>
                  <a:cs typeface="Times New Roman" panose="02020603050405020304" pitchFamily="18" charset="0"/>
                </a:rPr>
                <a:t>nên</a:t>
              </a:r>
              <a:r>
                <a:rPr lang="en-US" sz="3600" dirty="0">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9Slide07 IcielCrocante" panose="02000000000000000000" pitchFamily="2" charset="-93"/>
              <a:ea typeface="+mn-ea"/>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783771" y="3590585"/>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80E0E"/>
                </a:solidFill>
                <a:effectLst/>
                <a:uLnTx/>
                <a:uFillTx/>
                <a:latin typeface="#9Slide07 IcielCrocante" panose="02000000000000000000" pitchFamily="2" charset="-93"/>
                <a:ea typeface="+mn-ea"/>
                <a:cs typeface="#9Slide07 Itim" panose="00000500000000000000" pitchFamily="2" charset="-34"/>
              </a:rPr>
              <a:t>B</a:t>
            </a: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520458" y="3505246"/>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4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4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4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 presetClass="mediacall" presetSubtype="0" fill="hold" nodeType="withEffect">
                                  <p:stCondLst>
                                    <p:cond delay="0"/>
                                  </p:stCondLst>
                                  <p:childTnLst>
                                    <p:cmd type="call" cmd="playFrom(0.0)">
                                      <p:cBhvr>
                                        <p:cTn id="33" dur="1009" fill="hold"/>
                                        <p:tgtEl>
                                          <p:spTgt spid="4"/>
                                        </p:tgtEl>
                                      </p:cBhvr>
                                    </p:cmd>
                                  </p:childTnLst>
                                </p:cTn>
                              </p:par>
                              <p:par>
                                <p:cTn id="34" presetID="1" presetClass="mediacall" presetSubtype="0" fill="hold" nodeType="withEffect">
                                  <p:stCondLst>
                                    <p:cond delay="0"/>
                                  </p:stCondLst>
                                  <p:childTnLst>
                                    <p:cmd type="call" cmd="playFrom(0.0)">
                                      <p:cBhvr>
                                        <p:cTn id="35" dur="10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0"/>
                    </p:tgtEl>
                  </p:cond>
                </p:stCondLst>
                <p:endSync evt="end" delay="0">
                  <p:rtn val="all"/>
                </p:endSync>
                <p:childTnLst>
                  <p:par>
                    <p:cTn id="37" fill="hold">
                      <p:stCondLst>
                        <p:cond delay="0"/>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250" fill="hold"/>
                                        <p:tgtEl>
                                          <p:spTgt spid="24"/>
                                        </p:tgtEl>
                                        <p:attrNameLst>
                                          <p:attrName>ppt_w</p:attrName>
                                        </p:attrNameLst>
                                      </p:cBhvr>
                                      <p:tavLst>
                                        <p:tav tm="0">
                                          <p:val>
                                            <p:fltVal val="0"/>
                                          </p:val>
                                        </p:tav>
                                        <p:tav tm="100000">
                                          <p:val>
                                            <p:strVal val="#ppt_w"/>
                                          </p:val>
                                        </p:tav>
                                      </p:tavLst>
                                    </p:anim>
                                    <p:anim calcmode="lin" valueType="num">
                                      <p:cBhvr>
                                        <p:cTn id="42" dur="250" fill="hold"/>
                                        <p:tgtEl>
                                          <p:spTgt spid="24"/>
                                        </p:tgtEl>
                                        <p:attrNameLst>
                                          <p:attrName>ppt_h</p:attrName>
                                        </p:attrNameLst>
                                      </p:cBhvr>
                                      <p:tavLst>
                                        <p:tav tm="0">
                                          <p:val>
                                            <p:fltVal val="0"/>
                                          </p:val>
                                        </p:tav>
                                        <p:tav tm="100000">
                                          <p:val>
                                            <p:strVal val="#ppt_h"/>
                                          </p:val>
                                        </p:tav>
                                      </p:tavLst>
                                    </p:anim>
                                  </p:childTnLst>
                                </p:cTn>
                              </p:par>
                              <p:par>
                                <p:cTn id="43" presetID="1" presetClass="mediacall" presetSubtype="0" fill="hold" nodeType="withEffect">
                                  <p:stCondLst>
                                    <p:cond delay="0"/>
                                  </p:stCondLst>
                                  <p:childTnLst>
                                    <p:cmd type="call" cmd="playFrom(0.0)">
                                      <p:cBhvr>
                                        <p:cTn id="44" dur="2808" fill="hold"/>
                                        <p:tgtEl>
                                          <p:spTgt spid="2"/>
                                        </p:tgtEl>
                                      </p:cBhvr>
                                    </p:cmd>
                                  </p:childTnLst>
                                </p:cTn>
                              </p:par>
                              <p:par>
                                <p:cTn id="45" presetID="1" presetClass="exit" presetSubtype="0" fill="hold" nodeType="withEffect">
                                  <p:stCondLst>
                                    <p:cond delay="0"/>
                                  </p:stCondLst>
                                  <p:childTnLst>
                                    <p:set>
                                      <p:cBhvr>
                                        <p:cTn id="46" dur="1" fill="hold">
                                          <p:stCondLst>
                                            <p:cond delay="0"/>
                                          </p:stCondLst>
                                        </p:cTn>
                                        <p:tgtEl>
                                          <p:spTgt spid="5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 presetClass="exit" presetSubtype="0" fill="hold" nodeType="withEffect">
                                  <p:stCondLst>
                                    <p:cond delay="800"/>
                                  </p:stCondLst>
                                  <p:childTnLst>
                                    <p:set>
                                      <p:cBhvr>
                                        <p:cTn id="51" dur="1" fill="hold">
                                          <p:stCondLst>
                                            <p:cond delay="0"/>
                                          </p:stCondLst>
                                        </p:cTn>
                                        <p:tgtEl>
                                          <p:spTgt spid="56"/>
                                        </p:tgtEl>
                                        <p:attrNameLst>
                                          <p:attrName>style.visibility</p:attrName>
                                        </p:attrNameLst>
                                      </p:cBhvr>
                                      <p:to>
                                        <p:strVal val="hidden"/>
                                      </p:to>
                                    </p:set>
                                  </p:childTnLst>
                                </p:cTn>
                              </p:par>
                              <p:par>
                                <p:cTn id="52" presetID="1" presetClass="exit" presetSubtype="0" fill="hold" nodeType="withEffect">
                                  <p:stCondLst>
                                    <p:cond delay="900"/>
                                  </p:stCondLst>
                                  <p:childTnLst>
                                    <p:set>
                                      <p:cBhvr>
                                        <p:cTn id="53" dur="1" fill="hold">
                                          <p:stCondLst>
                                            <p:cond delay="0"/>
                                          </p:stCondLst>
                                        </p:cTn>
                                        <p:tgtEl>
                                          <p:spTgt spid="52"/>
                                        </p:tgtEl>
                                        <p:attrNameLst>
                                          <p:attrName>style.visibility</p:attrName>
                                        </p:attrNameLst>
                                      </p:cBhvr>
                                      <p:to>
                                        <p:strVal val="hidden"/>
                                      </p:to>
                                    </p:set>
                                  </p:childTnLst>
                                </p:cTn>
                              </p:par>
                              <p:par>
                                <p:cTn id="54" presetID="10" presetClass="entr" presetSubtype="0" fill="hold" nodeType="withEffect">
                                  <p:stCondLst>
                                    <p:cond delay="100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250"/>
                                        <p:tgtEl>
                                          <p:spTgt spid="57"/>
                                        </p:tgtEl>
                                      </p:cBhvr>
                                    </p:animEffect>
                                  </p:childTnLst>
                                </p:cTn>
                              </p:par>
                              <p:par>
                                <p:cTn id="57" presetID="63" presetClass="path" presetSubtype="0" fill="hold" nodeType="withEffect">
                                  <p:stCondLst>
                                    <p:cond delay="1400"/>
                                  </p:stCondLst>
                                  <p:childTnLst>
                                    <p:animMotion origin="layout" path="M -0.00312 0.0088 L 0.68633 0.00162 " pathEditMode="relative" rAng="0" ptsTypes="AA">
                                      <p:cBhvr>
                                        <p:cTn id="58"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audio>
              <p:cMediaNode vol="80000">
                <p:cTn id="59" fill="hold" display="0">
                  <p:stCondLst>
                    <p:cond delay="indefinite"/>
                  </p:stCondLst>
                  <p:endCondLst>
                    <p:cond evt="onStopAudio" delay="0">
                      <p:tgtEl>
                        <p:sldTgt/>
                      </p:tgtEl>
                    </p:cond>
                  </p:endCondLst>
                </p:cTn>
                <p:tgtEl>
                  <p:spTgt spid="2"/>
                </p:tgtEl>
              </p:cMediaNode>
            </p:audio>
            <p:audio>
              <p:cMediaNode vol="80000">
                <p:cTn id="60" fill="hold" display="0">
                  <p:stCondLst>
                    <p:cond delay="indefinite"/>
                  </p:stCondLst>
                  <p:endCondLst>
                    <p:cond evt="onStopAudio" delay="0">
                      <p:tgtEl>
                        <p:sldTgt/>
                      </p:tgtEl>
                    </p:cond>
                  </p:endCondLst>
                </p:cTn>
                <p:tgtEl>
                  <p:spTgt spid="4"/>
                </p:tgtEl>
              </p:cMediaNode>
            </p:audio>
            <p:audio>
              <p:cMediaNode vol="80000">
                <p:cTn id="61" fill="hold" display="0">
                  <p:stCondLst>
                    <p:cond delay="indefinite"/>
                  </p:stCondLst>
                  <p:endCondLst>
                    <p:cond evt="onStopAudio" delay="0">
                      <p:tgtEl>
                        <p:sldTgt/>
                      </p:tgtEl>
                    </p:cond>
                  </p:endCondLst>
                </p:cTn>
                <p:tgtEl>
                  <p:spTgt spid="7"/>
                </p:tgtEl>
              </p:cMediaNode>
            </p:audio>
            <p:audio>
              <p:cMediaNode vol="80000">
                <p:cTn id="62" fill="hold" display="0">
                  <p:stCondLst>
                    <p:cond delay="indefinite"/>
                  </p:stCondLst>
                  <p:endCondLst>
                    <p:cond evt="onStopAudio" delay="0">
                      <p:tgtEl>
                        <p:sldTgt/>
                      </p:tgtEl>
                    </p:cond>
                  </p:endCondLst>
                </p:cTn>
                <p:tgtEl>
                  <p:spTgt spid="8"/>
                </p:tgtEl>
              </p:cMediaNode>
            </p:audio>
            <p:seq concurrent="1" nextAc="seek">
              <p:cTn id="63" restart="whenNotActive" fill="hold" evtFilter="cancelBubble" nodeType="interactiveSeq">
                <p:stCondLst>
                  <p:cond evt="onClick" delay="0">
                    <p:tgtEl>
                      <p:spTgt spid="47"/>
                    </p:tgtEl>
                  </p:cond>
                </p:stCondLst>
                <p:endSync evt="end" delay="0">
                  <p:rtn val="all"/>
                </p:endSync>
                <p:childTnLst>
                  <p:par>
                    <p:cTn id="64" fill="hold">
                      <p:stCondLst>
                        <p:cond delay="0"/>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p:cTn id="68" dur="250" fill="hold"/>
                                        <p:tgtEl>
                                          <p:spTgt spid="55"/>
                                        </p:tgtEl>
                                        <p:attrNameLst>
                                          <p:attrName>ppt_w</p:attrName>
                                        </p:attrNameLst>
                                      </p:cBhvr>
                                      <p:tavLst>
                                        <p:tav tm="0">
                                          <p:val>
                                            <p:fltVal val="0"/>
                                          </p:val>
                                        </p:tav>
                                        <p:tav tm="100000">
                                          <p:val>
                                            <p:strVal val="#ppt_w"/>
                                          </p:val>
                                        </p:tav>
                                      </p:tavLst>
                                    </p:anim>
                                    <p:anim calcmode="lin" valueType="num">
                                      <p:cBhvr>
                                        <p:cTn id="69" dur="250" fill="hold"/>
                                        <p:tgtEl>
                                          <p:spTgt spid="55"/>
                                        </p:tgtEl>
                                        <p:attrNameLst>
                                          <p:attrName>ppt_h</p:attrName>
                                        </p:attrNameLst>
                                      </p:cBhvr>
                                      <p:tavLst>
                                        <p:tav tm="0">
                                          <p:val>
                                            <p:fltVal val="0"/>
                                          </p:val>
                                        </p:tav>
                                        <p:tav tm="100000">
                                          <p:val>
                                            <p:strVal val="#ppt_h"/>
                                          </p:val>
                                        </p:tav>
                                      </p:tavLst>
                                    </p:anim>
                                  </p:childTnLst>
                                </p:cTn>
                              </p:par>
                              <p:par>
                                <p:cTn id="70" presetID="1" presetClass="mediacall" presetSubtype="0" fill="hold" nodeType="withEffect">
                                  <p:stCondLst>
                                    <p:cond delay="0"/>
                                  </p:stCondLst>
                                  <p:childTnLst>
                                    <p:cmd type="call" cmd="playFrom(0.0)">
                                      <p:cBhvr>
                                        <p:cTn id="71"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0"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0"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sp>
        <p:nvSpPr>
          <p:cNvPr id="14" name="TextBox 13">
            <a:extLst>
              <a:ext uri="{FF2B5EF4-FFF2-40B4-BE49-F238E27FC236}">
                <a16:creationId xmlns:a16="http://schemas.microsoft.com/office/drawing/2014/main" id="{DD9F1A86-A247-5531-F235-A0CBA3D34F76}"/>
              </a:ext>
            </a:extLst>
          </p:cNvPr>
          <p:cNvSpPr txBox="1"/>
          <p:nvPr/>
        </p:nvSpPr>
        <p:spPr>
          <a:xfrm>
            <a:off x="3245371" y="220403"/>
            <a:ext cx="6197600" cy="58477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10" name="Picture 9">
            <a:extLst>
              <a:ext uri="{FF2B5EF4-FFF2-40B4-BE49-F238E27FC236}">
                <a16:creationId xmlns:a16="http://schemas.microsoft.com/office/drawing/2014/main" id="{3D92D18E-B4C4-D008-0222-302D2D8D3BD9}"/>
              </a:ext>
            </a:extLst>
          </p:cNvPr>
          <p:cNvPicPr>
            <a:picLocks noChangeAspect="1"/>
          </p:cNvPicPr>
          <p:nvPr/>
        </p:nvPicPr>
        <p:blipFill>
          <a:blip r:embed="rId9"/>
          <a:stretch>
            <a:fillRect/>
          </a:stretch>
        </p:blipFill>
        <p:spPr>
          <a:xfrm>
            <a:off x="2570165" y="2432793"/>
            <a:ext cx="7254869" cy="2121592"/>
          </a:xfrm>
          <a:prstGeom prst="rect">
            <a:avLst/>
          </a:prstGeom>
        </p:spPr>
      </p:pic>
      <p:pic>
        <p:nvPicPr>
          <p:cNvPr id="11" name="Picture 10">
            <a:extLst>
              <a:ext uri="{FF2B5EF4-FFF2-40B4-BE49-F238E27FC236}">
                <a16:creationId xmlns:a16="http://schemas.microsoft.com/office/drawing/2014/main" id="{5FF0B541-D422-0033-41EC-F58D0B797D0D}"/>
              </a:ext>
            </a:extLst>
          </p:cNvPr>
          <p:cNvPicPr>
            <a:picLocks noChangeAspect="1"/>
          </p:cNvPicPr>
          <p:nvPr/>
        </p:nvPicPr>
        <p:blipFill>
          <a:blip r:embed="rId10"/>
          <a:stretch>
            <a:fillRect/>
          </a:stretch>
        </p:blipFill>
        <p:spPr>
          <a:xfrm>
            <a:off x="4869559" y="1280694"/>
            <a:ext cx="2981202" cy="1072989"/>
          </a:xfrm>
          <a:prstGeom prst="rect">
            <a:avLst/>
          </a:prstGeom>
        </p:spPr>
      </p:pic>
      <p:pic>
        <p:nvPicPr>
          <p:cNvPr id="16" name="Picture 15">
            <a:extLst>
              <a:ext uri="{FF2B5EF4-FFF2-40B4-BE49-F238E27FC236}">
                <a16:creationId xmlns:a16="http://schemas.microsoft.com/office/drawing/2014/main" id="{310237C0-7F13-4584-7BE7-29BF9E74C500}"/>
              </a:ext>
            </a:extLst>
          </p:cNvPr>
          <p:cNvPicPr>
            <a:picLocks noChangeAspect="1"/>
          </p:cNvPicPr>
          <p:nvPr/>
        </p:nvPicPr>
        <p:blipFill>
          <a:blip r:embed="rId11"/>
          <a:stretch>
            <a:fillRect/>
          </a:stretch>
        </p:blipFill>
        <p:spPr>
          <a:xfrm>
            <a:off x="5098777" y="4318974"/>
            <a:ext cx="2103302" cy="963251"/>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10"/>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8109" y="881743"/>
            <a:ext cx="7583764" cy="4193691"/>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684114" y="1373573"/>
            <a:ext cx="7012052" cy="2031325"/>
          </a:xfrm>
          <a:prstGeom prst="rect">
            <a:avLst/>
          </a:prstGeom>
          <a:noFill/>
        </p:spPr>
        <p:txBody>
          <a:bodyPr wrap="square" lIns="0" tIns="0" rIns="0" bIns="0"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Hoạt động 1: Xác định được những tình huống có nguy cơ dẫn đến bị xâm hại tình dục.</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742</Words>
  <Application>Microsoft Office PowerPoint</Application>
  <PresentationFormat>Widescreen</PresentationFormat>
  <Paragraphs>37</Paragraphs>
  <Slides>30</Slides>
  <Notes>3</Notes>
  <HiddenSlides>0</HiddenSlides>
  <MMClips>15</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30</vt:i4>
      </vt:variant>
    </vt:vector>
  </HeadingPairs>
  <TitlesOfParts>
    <vt:vector size="51" baseType="lpstr">
      <vt:lpstr>#9Slide02 Noi dung dai</vt:lpstr>
      <vt:lpstr>#9Slide02 Tieu de dai</vt:lpstr>
      <vt:lpstr>等线</vt:lpstr>
      <vt:lpstr>字魂59号-创粗黑</vt:lpstr>
      <vt:lpstr>思源黑体 CN Regular</vt:lpstr>
      <vt:lpstr>#9Slide07 IcielCrocante</vt:lpstr>
      <vt:lpstr>Arial</vt:lpstr>
      <vt:lpstr>Calibri</vt:lpstr>
      <vt:lpstr>Cambria</vt:lpstr>
      <vt:lpstr>SVN-Newton</vt:lpstr>
      <vt:lpstr>Times New Roman</vt:lpstr>
      <vt:lpstr>1_Office Theme</vt:lpstr>
      <vt:lpstr>3_Office Theme</vt:lpstr>
      <vt:lpstr>2_Office Theme</vt:lpstr>
      <vt:lpstr>第一PPT，www.1ppt.com</vt:lpstr>
      <vt:lpstr>2_Office 主题</vt:lpstr>
      <vt:lpstr>2_Office 主题​​</vt:lpstr>
      <vt:lpstr>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55</cp:revision>
  <dcterms:created xsi:type="dcterms:W3CDTF">2023-11-08T01:02:15Z</dcterms:created>
  <dcterms:modified xsi:type="dcterms:W3CDTF">2025-01-08T05:06:43Z</dcterms:modified>
</cp:coreProperties>
</file>