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varScale="1">
        <p:scale>
          <a:sx n="53" d="100"/>
          <a:sy n="53" d="100"/>
        </p:scale>
        <p:origin x="180" y="54"/>
      </p:cViewPr>
      <p:guideLst>
        <p:guide orient="horz" pos="2160"/>
        <p:guide pos="38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10.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9.mp3"/><Relationship Id="rId2" Type="http://schemas.openxmlformats.org/officeDocument/2006/relationships/audio" Target="../media/media9.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11.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0.mp3"/><Relationship Id="rId2" Type="http://schemas.openxmlformats.org/officeDocument/2006/relationships/audio" Target="../media/media10.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12.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1.mp3"/><Relationship Id="rId2" Type="http://schemas.openxmlformats.org/officeDocument/2006/relationships/audio" Target="../media/media11.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13.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2.mp3"/><Relationship Id="rId2" Type="http://schemas.openxmlformats.org/officeDocument/2006/relationships/audio" Target="../media/media12.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14.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3.mp3"/><Relationship Id="rId2" Type="http://schemas.openxmlformats.org/officeDocument/2006/relationships/audio" Target="../media/media13.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3.png"/><Relationship Id="rId7" Type="http://schemas.openxmlformats.org/officeDocument/2006/relationships/tags" Target="../tags/tag15.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4.mp3"/><Relationship Id="rId2" Type="http://schemas.openxmlformats.org/officeDocument/2006/relationships/audio" Target="../media/media14.mp3"/><Relationship Id="rId13" Type="http://schemas.openxmlformats.org/officeDocument/2006/relationships/slideLayout" Target="../slideLayouts/slideLayout1.xml"/><Relationship Id="rId12" Type="http://schemas.openxmlformats.org/officeDocument/2006/relationships/audio" Target="../media/audio1.wav"/><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19.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5.mp3"/><Relationship Id="rId2" Type="http://schemas.openxmlformats.org/officeDocument/2006/relationships/audio" Target="../media/media15.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3.png"/><Relationship Id="rId7" Type="http://schemas.openxmlformats.org/officeDocument/2006/relationships/tags" Target="../tags/tag20.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6.mp3"/><Relationship Id="rId2" Type="http://schemas.openxmlformats.org/officeDocument/2006/relationships/audio" Target="../media/media16.mp3"/><Relationship Id="rId12" Type="http://schemas.openxmlformats.org/officeDocument/2006/relationships/slideLayout" Target="../slideLayouts/slideLayout1.xml"/><Relationship Id="rId11" Type="http://schemas.openxmlformats.org/officeDocument/2006/relationships/audio" Target="../media/audio1.wav"/><Relationship Id="rId10" Type="http://schemas.openxmlformats.org/officeDocument/2006/relationships/tags" Target="../tags/tag2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23.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7.mp3"/><Relationship Id="rId2" Type="http://schemas.openxmlformats.org/officeDocument/2006/relationships/audio" Target="../media/media17.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24.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8.mp3"/><Relationship Id="rId2" Type="http://schemas.openxmlformats.org/officeDocument/2006/relationships/audio" Target="../media/media18.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25.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9.mp3"/><Relationship Id="rId2" Type="http://schemas.openxmlformats.org/officeDocument/2006/relationships/audio" Target="../media/media19.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26.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20.mp3"/><Relationship Id="rId2" Type="http://schemas.openxmlformats.org/officeDocument/2006/relationships/audio" Target="../media/media20.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27.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21.mp3"/><Relationship Id="rId2" Type="http://schemas.openxmlformats.org/officeDocument/2006/relationships/audio" Target="../media/media21.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media" Target="../media/media23.mp3"/><Relationship Id="rId5" Type="http://schemas.openxmlformats.org/officeDocument/2006/relationships/audio" Target="../media/media23.mp3"/><Relationship Id="rId4" Type="http://schemas.openxmlformats.org/officeDocument/2006/relationships/image" Target="../media/image2.png"/><Relationship Id="rId3" Type="http://schemas.microsoft.com/office/2007/relationships/media" Target="../media/media22.mp3"/><Relationship Id="rId2" Type="http://schemas.openxmlformats.org/officeDocument/2006/relationships/audio" Target="../media/media22.mp3"/><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24.mp3"/><Relationship Id="rId2" Type="http://schemas.openxmlformats.org/officeDocument/2006/relationships/audio" Target="../media/media24.mp3"/><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media" Target="../media/media23.mp3"/><Relationship Id="rId5" Type="http://schemas.openxmlformats.org/officeDocument/2006/relationships/audio" Target="../media/media23.mp3"/><Relationship Id="rId4" Type="http://schemas.openxmlformats.org/officeDocument/2006/relationships/image" Target="../media/image2.png"/><Relationship Id="rId3" Type="http://schemas.microsoft.com/office/2007/relationships/media" Target="../media/media25.mp3"/><Relationship Id="rId2" Type="http://schemas.openxmlformats.org/officeDocument/2006/relationships/audio" Target="../media/media25.mp3"/><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26.mp3"/><Relationship Id="rId2" Type="http://schemas.openxmlformats.org/officeDocument/2006/relationships/audio" Target="../media/media26.mp3"/><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media" Target="../media/media23.mp3"/><Relationship Id="rId5" Type="http://schemas.openxmlformats.org/officeDocument/2006/relationships/audio" Target="../media/media23.mp3"/><Relationship Id="rId4" Type="http://schemas.openxmlformats.org/officeDocument/2006/relationships/image" Target="../media/image2.png"/><Relationship Id="rId3" Type="http://schemas.microsoft.com/office/2007/relationships/media" Target="../media/media27.mp3"/><Relationship Id="rId2" Type="http://schemas.openxmlformats.org/officeDocument/2006/relationships/audio" Target="../media/media27.mp3"/><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28.mp3"/><Relationship Id="rId2" Type="http://schemas.openxmlformats.org/officeDocument/2006/relationships/audio" Target="../media/media28.mp3"/><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1.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media" Target="../media/media23.mp3"/><Relationship Id="rId5" Type="http://schemas.openxmlformats.org/officeDocument/2006/relationships/audio" Target="../media/media23.mp3"/><Relationship Id="rId4" Type="http://schemas.openxmlformats.org/officeDocument/2006/relationships/image" Target="../media/image2.png"/><Relationship Id="rId3" Type="http://schemas.microsoft.com/office/2007/relationships/media" Target="../media/media29.mp3"/><Relationship Id="rId2" Type="http://schemas.openxmlformats.org/officeDocument/2006/relationships/audio" Target="../media/media29.mp3"/><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30.mp3"/><Relationship Id="rId2" Type="http://schemas.openxmlformats.org/officeDocument/2006/relationships/audio" Target="../media/media30.mp3"/><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media" Target="../media/media23.mp3"/><Relationship Id="rId5" Type="http://schemas.openxmlformats.org/officeDocument/2006/relationships/audio" Target="../media/media23.mp3"/><Relationship Id="rId4" Type="http://schemas.openxmlformats.org/officeDocument/2006/relationships/image" Target="../media/image2.png"/><Relationship Id="rId3" Type="http://schemas.microsoft.com/office/2007/relationships/media" Target="../media/media31.mp3"/><Relationship Id="rId2" Type="http://schemas.openxmlformats.org/officeDocument/2006/relationships/audio" Target="../media/media31.mp3"/><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32.mp3"/><Relationship Id="rId2" Type="http://schemas.openxmlformats.org/officeDocument/2006/relationships/audio" Target="../media/media32.mp3"/><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2.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3.mp3"/><Relationship Id="rId2" Type="http://schemas.openxmlformats.org/officeDocument/2006/relationships/audio" Target="../media/media3.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3.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4.mp3"/><Relationship Id="rId2" Type="http://schemas.openxmlformats.org/officeDocument/2006/relationships/audio" Target="../media/media4.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4.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5.mp3"/><Relationship Id="rId2" Type="http://schemas.openxmlformats.org/officeDocument/2006/relationships/audio" Target="../media/media5.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5.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6.mp3"/><Relationship Id="rId2" Type="http://schemas.openxmlformats.org/officeDocument/2006/relationships/audio" Target="../media/media6.mp3"/><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3.png"/><Relationship Id="rId7" Type="http://schemas.openxmlformats.org/officeDocument/2006/relationships/tags" Target="../tags/tag6.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7.mp3"/><Relationship Id="rId2" Type="http://schemas.openxmlformats.org/officeDocument/2006/relationships/audio" Target="../media/media7.mp3"/><Relationship Id="rId12" Type="http://schemas.openxmlformats.org/officeDocument/2006/relationships/slideLayout" Target="../slideLayouts/slideLayout1.xml"/><Relationship Id="rId11" Type="http://schemas.openxmlformats.org/officeDocument/2006/relationships/audio" Target="../media/audio1.wav"/><Relationship Id="rId10" Type="http://schemas.openxmlformats.org/officeDocument/2006/relationships/tags" Target="../tags/tag8.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png"/><Relationship Id="rId7" Type="http://schemas.openxmlformats.org/officeDocument/2006/relationships/tags" Target="../tags/tag9.xml"/><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2.png"/><Relationship Id="rId3" Type="http://schemas.microsoft.com/office/2007/relationships/media" Target="../media/media8.mp3"/><Relationship Id="rId2" Type="http://schemas.openxmlformats.org/officeDocument/2006/relationships/audio" Target="../media/media8.mp3"/><Relationship Id="rId10"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7" name="Text Box 6"/>
          <p:cNvSpPr txBox="1"/>
          <p:nvPr/>
        </p:nvSpPr>
        <p:spPr>
          <a:xfrm>
            <a:off x="3216275" y="1684655"/>
            <a:ext cx="5812155" cy="3235325"/>
          </a:xfrm>
          <a:prstGeom prst="rect">
            <a:avLst/>
          </a:prstGeom>
          <a:noFill/>
        </p:spPr>
        <p:txBody>
          <a:bodyPr wrap="square" rtlCol="0">
            <a:noAutofit/>
          </a:bodyPr>
          <a:p>
            <a:pPr algn="ctr">
              <a:lnSpc>
                <a:spcPct val="140000"/>
              </a:lnSpc>
            </a:pPr>
            <a:r>
              <a:rPr lang="en-US" sz="3000" b="1">
                <a:latin typeface="Times New Roman" panose="02020603050405020304" charset="0"/>
                <a:cs typeface="Times New Roman" panose="02020603050405020304" charset="0"/>
              </a:rPr>
              <a:t>NỘI DUNG ÔNG TẬP GỒM:</a:t>
            </a:r>
            <a:endParaRPr lang="en-US" sz="3000" b="1">
              <a:latin typeface="Times New Roman" panose="02020603050405020304" charset="0"/>
              <a:cs typeface="Times New Roman" panose="02020603050405020304" charset="0"/>
            </a:endParaRPr>
          </a:p>
          <a:p>
            <a:pPr algn="ctr">
              <a:lnSpc>
                <a:spcPct val="140000"/>
              </a:lnSpc>
            </a:pPr>
            <a:r>
              <a:rPr lang="en-US" sz="3000" b="1">
                <a:solidFill>
                  <a:srgbClr val="0070C0"/>
                </a:solidFill>
                <a:latin typeface="Times New Roman" panose="02020603050405020304" charset="0"/>
                <a:cs typeface="Times New Roman" panose="02020603050405020304" charset="0"/>
              </a:rPr>
              <a:t>20 CÂU HỎI TRẮC NGHIỆM </a:t>
            </a:r>
            <a:endParaRPr lang="en-US" sz="3000" b="1">
              <a:solidFill>
                <a:srgbClr val="0070C0"/>
              </a:solidFill>
              <a:latin typeface="Times New Roman" panose="02020603050405020304" charset="0"/>
              <a:cs typeface="Times New Roman" panose="02020603050405020304" charset="0"/>
            </a:endParaRPr>
          </a:p>
          <a:p>
            <a:pPr algn="ctr">
              <a:lnSpc>
                <a:spcPct val="140000"/>
              </a:lnSpc>
            </a:pPr>
            <a:r>
              <a:rPr lang="en-US" sz="3000" b="1">
                <a:latin typeface="Times New Roman" panose="02020603050405020304" charset="0"/>
                <a:cs typeface="Times New Roman" panose="02020603050405020304" charset="0"/>
              </a:rPr>
              <a:t>VÀ </a:t>
            </a:r>
            <a:endParaRPr lang="en-US" sz="3000" b="1">
              <a:latin typeface="Times New Roman" panose="02020603050405020304" charset="0"/>
              <a:cs typeface="Times New Roman" panose="02020603050405020304" charset="0"/>
            </a:endParaRPr>
          </a:p>
          <a:p>
            <a:pPr algn="ctr">
              <a:lnSpc>
                <a:spcPct val="140000"/>
              </a:lnSpc>
            </a:pPr>
            <a:r>
              <a:rPr lang="en-US" sz="3000" b="1">
                <a:solidFill>
                  <a:srgbClr val="FF0000"/>
                </a:solidFill>
                <a:latin typeface="Times New Roman" panose="02020603050405020304" charset="0"/>
                <a:cs typeface="Times New Roman" panose="02020603050405020304" charset="0"/>
              </a:rPr>
              <a:t>5 CÂU HỎI TỰ LUẬN</a:t>
            </a:r>
            <a:endParaRPr lang="en-US" sz="3000" b="1">
              <a:solidFill>
                <a:srgbClr val="FF0000"/>
              </a:solidFill>
              <a:latin typeface="Times New Roman" panose="02020603050405020304" charset="0"/>
              <a:cs typeface="Times New Roman" panose="02020603050405020304" charset="0"/>
            </a:endParaRPr>
          </a:p>
          <a:p>
            <a:pPr algn="ctr">
              <a:lnSpc>
                <a:spcPct val="140000"/>
              </a:lnSpc>
            </a:pPr>
            <a:endParaRPr lang="en-US" sz="3000" b="1">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61335" y="1405890"/>
            <a:ext cx="6165215" cy="3702685"/>
          </a:xfrm>
          <a:prstGeom prst="rect">
            <a:avLst/>
          </a:prstGeom>
        </p:spPr>
        <p:txBody>
          <a:bodyPr>
            <a:noAutofit/>
          </a:bodyPr>
          <a:p>
            <a:pPr marL="0" indent="0" algn="just" defTabSz="266700">
              <a:lnSpc>
                <a:spcPct val="115000"/>
              </a:lnSpc>
              <a:spcBef>
                <a:spcPct val="0"/>
              </a:spcBef>
              <a:spcAft>
                <a:spcPct val="0"/>
              </a:spcAft>
            </a:pPr>
            <a:r>
              <a:rPr sz="2600" b="1">
                <a:solidFill>
                  <a:srgbClr val="000000"/>
                </a:solidFill>
                <a:latin typeface="Times New Roman" panose="02020603050405020304"/>
                <a:ea typeface="sans-serif"/>
              </a:rPr>
              <a:t>Câu 8: Nếu người xấu có được số điện thoại và địa chỉ của em, họ có thể làm gì?</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indent="0" algn="just" defTabSz="266700">
              <a:lnSpc>
                <a:spcPct val="11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Đe dọa, bắt nạt em. </a:t>
            </a:r>
            <a:endParaRPr sz="2600">
              <a:solidFill>
                <a:srgbClr val="000000"/>
              </a:solidFill>
              <a:latin typeface="Times New Roman" panose="02020603050405020304"/>
              <a:ea typeface="sans-serif"/>
            </a:endParaRPr>
          </a:p>
          <a:p>
            <a:pPr marL="0" indent="0" algn="just" defTabSz="266700">
              <a:lnSpc>
                <a:spcPct val="11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Gửi thông tin của em lên các trang web xấu. </a:t>
            </a:r>
            <a:endParaRPr sz="2600">
              <a:solidFill>
                <a:srgbClr val="000000"/>
              </a:solidFill>
              <a:latin typeface="Times New Roman" panose="02020603050405020304"/>
              <a:ea typeface="sans-serif"/>
            </a:endParaRPr>
          </a:p>
          <a:p>
            <a:pPr marL="0" indent="0" algn="just" defTabSz="266700">
              <a:lnSpc>
                <a:spcPct val="11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Lừa đảo, tống tiền gia đình em. </a:t>
            </a:r>
            <a:endParaRPr sz="2600">
              <a:solidFill>
                <a:srgbClr val="000000"/>
              </a:solidFill>
              <a:latin typeface="Times New Roman" panose="02020603050405020304"/>
              <a:ea typeface="sans-serif"/>
            </a:endParaRPr>
          </a:p>
          <a:p>
            <a:pPr marL="0" indent="0" algn="just" defTabSz="266700">
              <a:lnSpc>
                <a:spcPct val="115000"/>
              </a:lnSpc>
              <a:spcBef>
                <a:spcPct val="0"/>
              </a:spcBef>
              <a:spcAft>
                <a:spcPct val="0"/>
              </a:spcAft>
            </a:pPr>
            <a:r>
              <a:rPr sz="2600">
                <a:solidFill>
                  <a:srgbClr val="000000"/>
                </a:solidFill>
                <a:latin typeface="Times New Roman" panose="02020603050405020304"/>
                <a:ea typeface="sans-serif"/>
              </a:rPr>
              <a:t>D. Cả A, B và C đều đúng.</a:t>
            </a:r>
            <a:r>
              <a:rPr lang="en-US" sz="2600">
                <a:solidFill>
                  <a:srgbClr val="000000"/>
                </a:solidFill>
                <a:latin typeface="Times New Roman" panose="02020603050405020304"/>
                <a:ea typeface="sans-serif"/>
              </a:rPr>
              <a:t> </a:t>
            </a:r>
            <a:endParaRPr lang="en-US" sz="2600">
              <a:solidFill>
                <a:srgbClr val="000000"/>
              </a:solidFill>
              <a:latin typeface="Times New Roman" panose="02020603050405020304"/>
              <a:ea typeface="sans-serif"/>
            </a:endParaRPr>
          </a:p>
        </p:txBody>
      </p:sp>
      <p:pic>
        <p:nvPicPr>
          <p:cNvPr id="3" name="cau_8_neu_nguoi_xau_co_duoc_so_dien_thoai_va_dia_a254bc2a-7936-48fa-b68c-847544dcea1c">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00775"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789390" y="407632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6640" fill="hold"/>
                                        <p:tgtEl>
                                          <p:spTgt spid="3"/>
                                        </p:tgtEl>
                                      </p:cBhvr>
                                    </p:cmd>
                                  </p:childTnLst>
                                </p:cTn>
                              </p:par>
                            </p:childTnLst>
                          </p:cTn>
                        </p:par>
                        <p:par>
                          <p:cTn id="7" fill="hold">
                            <p:stCondLst>
                              <p:cond delay="17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70860" y="1415415"/>
            <a:ext cx="6117590" cy="3703320"/>
          </a:xfrm>
          <a:prstGeom prst="rect">
            <a:avLst/>
          </a:prstGeom>
        </p:spPr>
        <p:txBody>
          <a:bodyPr>
            <a:noAutofit/>
          </a:bodyPr>
          <a:p>
            <a:pPr marL="0" indent="0" algn="just" defTabSz="266700">
              <a:lnSpc>
                <a:spcPct val="125000"/>
              </a:lnSpc>
              <a:spcBef>
                <a:spcPct val="0"/>
              </a:spcBef>
              <a:spcAft>
                <a:spcPct val="0"/>
              </a:spcAft>
            </a:pPr>
            <a:r>
              <a:rPr sz="2600" b="1">
                <a:solidFill>
                  <a:srgbClr val="000000"/>
                </a:solidFill>
                <a:latin typeface="Times New Roman" panose="02020603050405020304"/>
                <a:ea typeface="sans-serif"/>
              </a:rPr>
              <a:t>Câu 9: Biểu tượng của phần mềm trình chiếu (Microsoft PowerPoint) thường có chữ gì?</a:t>
            </a:r>
            <a:endParaRPr sz="2600" b="1">
              <a:solidFill>
                <a:srgbClr val="000000"/>
              </a:solidFill>
              <a:latin typeface="Times New Roman" panose="02020603050405020304"/>
              <a:ea typeface="sans-serif"/>
            </a:endParaRPr>
          </a:p>
          <a:p>
            <a:pPr marL="5461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Chữ W. </a:t>
            </a:r>
            <a:endParaRPr sz="2600">
              <a:solidFill>
                <a:srgbClr val="000000"/>
              </a:solidFill>
              <a:latin typeface="Times New Roman" panose="02020603050405020304"/>
              <a:ea typeface="sans-serif"/>
            </a:endParaRPr>
          </a:p>
          <a:p>
            <a:pPr marL="5461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Chữ P. </a:t>
            </a:r>
            <a:endParaRPr sz="2600">
              <a:solidFill>
                <a:srgbClr val="000000"/>
              </a:solidFill>
              <a:latin typeface="Times New Roman" panose="02020603050405020304"/>
              <a:ea typeface="sans-serif"/>
            </a:endParaRPr>
          </a:p>
          <a:p>
            <a:pPr marL="5461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Chữ X. </a:t>
            </a:r>
            <a:endParaRPr sz="2600">
              <a:solidFill>
                <a:srgbClr val="000000"/>
              </a:solidFill>
              <a:latin typeface="Times New Roman" panose="02020603050405020304"/>
              <a:ea typeface="sans-serif"/>
            </a:endParaRPr>
          </a:p>
          <a:p>
            <a:pPr marL="501650" lvl="1" indent="0" algn="just" defTabSz="266700">
              <a:lnSpc>
                <a:spcPct val="125000"/>
              </a:lnSpc>
              <a:spcBef>
                <a:spcPct val="0"/>
              </a:spcBef>
              <a:spcAft>
                <a:spcPct val="0"/>
              </a:spcAft>
            </a:pPr>
            <a:r>
              <a:rPr sz="2600">
                <a:solidFill>
                  <a:srgbClr val="000000"/>
                </a:solidFill>
                <a:latin typeface="Times New Roman" panose="02020603050405020304"/>
                <a:ea typeface="sans-serif"/>
              </a:rPr>
              <a:t>D. Chữ E.</a:t>
            </a:r>
            <a:endParaRPr sz="2600">
              <a:solidFill>
                <a:srgbClr val="000000"/>
              </a:solidFill>
              <a:latin typeface="Times New Roman" panose="02020603050405020304"/>
              <a:ea typeface="sans-serif"/>
            </a:endParaRPr>
          </a:p>
        </p:txBody>
      </p:sp>
      <p:pic>
        <p:nvPicPr>
          <p:cNvPr id="3" name="cau_9_bieu_tuong_cua_phan_mem_trinh_chieu_27c088fd-bbc4-4edd-bd4a-45af99930edf">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72200"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062825" y="330924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251" fill="hold"/>
                                        <p:tgtEl>
                                          <p:spTgt spid="3"/>
                                        </p:tgtEl>
                                      </p:cBhvr>
                                    </p:cmd>
                                  </p:childTnLst>
                                </p:cTn>
                              </p:par>
                            </p:childTnLst>
                          </p:cTn>
                        </p:par>
                        <p:par>
                          <p:cTn id="7" fill="hold">
                            <p:stCondLst>
                              <p:cond delay="125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41650" y="1310640"/>
            <a:ext cx="6137275" cy="3750310"/>
          </a:xfrm>
          <a:prstGeom prst="rect">
            <a:avLst/>
          </a:prstGeom>
        </p:spPr>
        <p:txBody>
          <a:bodyPr>
            <a:noAutofit/>
          </a:bodyPr>
          <a:p>
            <a:pPr marL="0" indent="0" algn="just" defTabSz="266700">
              <a:lnSpc>
                <a:spcPct val="125000"/>
              </a:lnSpc>
              <a:spcBef>
                <a:spcPct val="0"/>
              </a:spcBef>
              <a:spcAft>
                <a:spcPct val="0"/>
              </a:spcAft>
            </a:pPr>
            <a:r>
              <a:rPr sz="2600" b="1">
                <a:solidFill>
                  <a:srgbClr val="000000"/>
                </a:solidFill>
                <a:latin typeface="Times New Roman" panose="02020603050405020304"/>
                <a:ea typeface="sans-serif"/>
              </a:rPr>
              <a:t>Câu 10: Thành phần nào trong cửa sổ trình chiếu dùng để chứa nội dung văn bản?</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Dải lệnh.</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Trang chiếu thu nhỏ. </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Khung văn bản. </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pPr>
            <a:r>
              <a:rPr sz="2600">
                <a:solidFill>
                  <a:srgbClr val="000000"/>
                </a:solidFill>
                <a:latin typeface="Times New Roman" panose="02020603050405020304"/>
                <a:ea typeface="sans-serif"/>
              </a:rPr>
              <a:t>D. Vùng soạn thảo.</a:t>
            </a:r>
            <a:endParaRPr sz="2600">
              <a:solidFill>
                <a:srgbClr val="000000"/>
              </a:solidFill>
              <a:latin typeface="Times New Roman" panose="02020603050405020304"/>
              <a:ea typeface="sans-serif"/>
            </a:endParaRPr>
          </a:p>
        </p:txBody>
      </p:sp>
      <p:pic>
        <p:nvPicPr>
          <p:cNvPr id="3" name="cau_10_thanh_phan_nao_trong_cua_so_trinh_chieu_4245d4ee-66c9-407c-9a72-36a59725d18f">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86500"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286470" y="380771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728" fill="hold"/>
                                        <p:tgtEl>
                                          <p:spTgt spid="3"/>
                                        </p:tgtEl>
                                      </p:cBhvr>
                                    </p:cmd>
                                  </p:childTnLst>
                                </p:cTn>
                              </p:par>
                            </p:childTnLst>
                          </p:cTn>
                        </p:par>
                        <p:par>
                          <p:cTn id="7" fill="hold">
                            <p:stCondLst>
                              <p:cond delay="12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18485" y="1311910"/>
            <a:ext cx="6041390" cy="3759200"/>
          </a:xfrm>
          <a:prstGeom prst="rect">
            <a:avLst/>
          </a:prstGeom>
        </p:spPr>
        <p:txBody>
          <a:bodyPr>
            <a:noAutofit/>
          </a:bodyPr>
          <a:p>
            <a:pPr marL="0" indent="0" algn="just" defTabSz="266700">
              <a:lnSpc>
                <a:spcPct val="125000"/>
              </a:lnSpc>
              <a:spcBef>
                <a:spcPct val="0"/>
              </a:spcBef>
              <a:spcAft>
                <a:spcPct val="0"/>
              </a:spcAft>
            </a:pPr>
            <a:r>
              <a:rPr sz="2600" b="1">
                <a:solidFill>
                  <a:srgbClr val="000000"/>
                </a:solidFill>
                <a:latin typeface="Times New Roman" panose="02020603050405020304"/>
                <a:ea typeface="sans-serif"/>
              </a:rPr>
              <a:t>Câu 11: Để thêm một trang chiếu mới, em chọn nút lệnh nào trong dải lệnh Home?</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Save. </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New folder. </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New Slide.</a:t>
            </a:r>
            <a:endParaRPr sz="2600">
              <a:solidFill>
                <a:srgbClr val="000000"/>
              </a:solidFill>
              <a:latin typeface="Times New Roman" panose="02020603050405020304"/>
              <a:ea typeface="sans-serif"/>
            </a:endParaRPr>
          </a:p>
          <a:p>
            <a:pPr marL="457200" lvl="1" indent="0" algn="just" defTabSz="266700">
              <a:lnSpc>
                <a:spcPct val="125000"/>
              </a:lnSpc>
              <a:spcBef>
                <a:spcPct val="0"/>
              </a:spcBef>
              <a:spcAft>
                <a:spcPct val="0"/>
              </a:spcAft>
            </a:pPr>
            <a:r>
              <a:rPr sz="2600">
                <a:solidFill>
                  <a:srgbClr val="000000"/>
                </a:solidFill>
                <a:latin typeface="Times New Roman" panose="02020603050405020304"/>
                <a:ea typeface="sans-serif"/>
              </a:rPr>
              <a:t>D. Picture.</a:t>
            </a:r>
            <a:endParaRPr sz="2600">
              <a:solidFill>
                <a:srgbClr val="000000"/>
              </a:solidFill>
              <a:latin typeface="Times New Roman" panose="02020603050405020304"/>
              <a:ea typeface="sans-serif"/>
            </a:endParaRPr>
          </a:p>
        </p:txBody>
      </p:sp>
      <p:pic>
        <p:nvPicPr>
          <p:cNvPr id="3" name="cau_11_de_them_mot_trang_chieu_moi_em_chon_nut_ff155010-b61b-4c52-bb7c-78663cb34ff3">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72200" y="816610"/>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681950" y="370230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848" fill="hold"/>
                                        <p:tgtEl>
                                          <p:spTgt spid="3"/>
                                        </p:tgtEl>
                                      </p:cBhvr>
                                    </p:cmd>
                                  </p:childTnLst>
                                </p:cTn>
                              </p:par>
                            </p:childTnLst>
                          </p:cTn>
                        </p:par>
                        <p:par>
                          <p:cTn id="7" fill="hold">
                            <p:stCondLst>
                              <p:cond delay="10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70860" y="1271905"/>
            <a:ext cx="6116955" cy="3884930"/>
          </a:xfrm>
          <a:prstGeom prst="rect">
            <a:avLst/>
          </a:prstGeom>
        </p:spPr>
        <p:txBody>
          <a:bodyPr>
            <a:noAutofit/>
          </a:bodyPr>
          <a:p>
            <a:pPr marL="0" indent="0" algn="just" defTabSz="266700">
              <a:lnSpc>
                <a:spcPct val="135000"/>
              </a:lnSpc>
              <a:spcBef>
                <a:spcPct val="0"/>
              </a:spcBef>
              <a:spcAft>
                <a:spcPct val="0"/>
              </a:spcAft>
            </a:pPr>
            <a:r>
              <a:rPr sz="2600" b="1">
                <a:solidFill>
                  <a:srgbClr val="000000"/>
                </a:solidFill>
                <a:latin typeface="Times New Roman" panose="02020603050405020304"/>
                <a:ea typeface="sans-serif"/>
              </a:rPr>
              <a:t>Câu 12: Để trình chiếu toàn màn hình từ trang đầu tiên, em nhấn phím nào trên bàn phím?</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914400" lvl="2" indent="0" algn="just" defTabSz="266700">
              <a:lnSpc>
                <a:spcPct val="13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Phím F1. </a:t>
            </a:r>
            <a:endParaRPr sz="2600">
              <a:solidFill>
                <a:srgbClr val="000000"/>
              </a:solidFill>
              <a:latin typeface="Times New Roman" panose="02020603050405020304"/>
              <a:ea typeface="sans-serif"/>
            </a:endParaRPr>
          </a:p>
          <a:p>
            <a:pPr marL="914400" lvl="2" indent="0" algn="just" defTabSz="266700">
              <a:lnSpc>
                <a:spcPct val="13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Phím F5. </a:t>
            </a:r>
            <a:endParaRPr sz="2600">
              <a:solidFill>
                <a:srgbClr val="000000"/>
              </a:solidFill>
              <a:latin typeface="Times New Roman" panose="02020603050405020304"/>
              <a:ea typeface="sans-serif"/>
            </a:endParaRPr>
          </a:p>
          <a:p>
            <a:pPr marL="914400" lvl="2" indent="0" algn="just" defTabSz="266700">
              <a:lnSpc>
                <a:spcPct val="13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Phím Enter. </a:t>
            </a:r>
            <a:endParaRPr sz="2600">
              <a:solidFill>
                <a:srgbClr val="000000"/>
              </a:solidFill>
              <a:latin typeface="Times New Roman" panose="02020603050405020304"/>
              <a:ea typeface="sans-serif"/>
            </a:endParaRPr>
          </a:p>
          <a:p>
            <a:pPr marL="914400" lvl="2" indent="0" algn="just" defTabSz="266700">
              <a:lnSpc>
                <a:spcPct val="135000"/>
              </a:lnSpc>
              <a:spcBef>
                <a:spcPct val="0"/>
              </a:spcBef>
              <a:spcAft>
                <a:spcPct val="0"/>
              </a:spcAft>
            </a:pPr>
            <a:r>
              <a:rPr sz="2600">
                <a:solidFill>
                  <a:srgbClr val="000000"/>
                </a:solidFill>
                <a:latin typeface="Times New Roman" panose="02020603050405020304"/>
                <a:ea typeface="sans-serif"/>
              </a:rPr>
              <a:t>D. Phím Esc.</a:t>
            </a:r>
            <a:endParaRPr sz="2600">
              <a:solidFill>
                <a:srgbClr val="000000"/>
              </a:solidFill>
              <a:latin typeface="Times New Roman" panose="02020603050405020304"/>
              <a:ea typeface="sans-serif"/>
            </a:endParaRPr>
          </a:p>
        </p:txBody>
      </p:sp>
      <p:pic>
        <p:nvPicPr>
          <p:cNvPr id="3" name="cau_12_de_trinh_chieu_toan_man_hinh_tu_trang_dau_1c8fb405-2d4e-40eb-acb8-e24cc5beba53">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19825"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752435" y="331876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669" fill="hold"/>
                                        <p:tgtEl>
                                          <p:spTgt spid="3"/>
                                        </p:tgtEl>
                                      </p:cBhvr>
                                    </p:cmd>
                                  </p:childTnLst>
                                </p:cTn>
                              </p:par>
                            </p:childTnLst>
                          </p:cTn>
                        </p:par>
                        <p:par>
                          <p:cTn id="7" fill="hold">
                            <p:stCondLst>
                              <p:cond delay="13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70860" y="1245235"/>
            <a:ext cx="6135370" cy="3892550"/>
          </a:xfrm>
          <a:prstGeom prst="rect">
            <a:avLst/>
          </a:prstGeom>
        </p:spPr>
        <p:txBody>
          <a:bodyPr>
            <a:noAutofit/>
          </a:bodyPr>
          <a:p>
            <a:pPr marL="0" indent="0" algn="just" defTabSz="266700">
              <a:lnSpc>
                <a:spcPct val="145000"/>
              </a:lnSpc>
              <a:spcBef>
                <a:spcPct val="0"/>
              </a:spcBef>
              <a:spcAft>
                <a:spcPct val="0"/>
              </a:spcAft>
            </a:pPr>
            <a:r>
              <a:rPr sz="2600" b="1">
                <a:solidFill>
                  <a:srgbClr val="000000"/>
                </a:solidFill>
                <a:latin typeface="Times New Roman" panose="02020603050405020304"/>
                <a:ea typeface="sans-serif"/>
              </a:rPr>
              <a:t>Câu 13: Các thao tác cơ bản với chuột máy tính bao gồm:</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Di chuyển chuột, nháy chuột.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Kéo thả chuột.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Nháy đúp chuột, nháy nút phải chuột.</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pPr>
            <a:r>
              <a:rPr sz="2600">
                <a:solidFill>
                  <a:srgbClr val="000000"/>
                </a:solidFill>
                <a:latin typeface="Times New Roman" panose="02020603050405020304"/>
                <a:ea typeface="sans-serif"/>
              </a:rPr>
              <a:t> D. Sử dụng nút cuộn.</a:t>
            </a:r>
            <a:endParaRPr sz="2600">
              <a:solidFill>
                <a:srgbClr val="000000"/>
              </a:solidFill>
              <a:latin typeface="Times New Roman" panose="02020603050405020304"/>
              <a:ea typeface="sans-serif"/>
            </a:endParaRPr>
          </a:p>
        </p:txBody>
      </p:sp>
      <p:pic>
        <p:nvPicPr>
          <p:cNvPr id="3" name="cau_13_cac_thao_tac_co_ban_voi_chuot_may_tinh_f9be4420-6757-42ae-8d27-017a840e82e7">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48400" y="69786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507575" y="235039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áº¿t quáº£ hÃ¬nh áº£nh cho right icon"/>
          <p:cNvPicPr>
            <a:picLocks noChangeAspect="1" noChangeArrowheads="1"/>
          </p:cNvPicPr>
          <p:nvPr>
            <p:custDataLst>
              <p:tags r:id="rId9"/>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474305" y="292570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áº¿t quáº£ hÃ¬nh áº£nh cho right icon"/>
          <p:cNvPicPr>
            <a:picLocks noChangeAspect="1" noChangeArrowheads="1"/>
          </p:cNvPicPr>
          <p:nvPr>
            <p:custDataLst>
              <p:tags r:id="rId10"/>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519130" y="3548639"/>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áº¿t quáº£ hÃ¬nh áº£nh cho right icon"/>
          <p:cNvPicPr>
            <a:picLocks noChangeAspect="1" noChangeArrowheads="1"/>
          </p:cNvPicPr>
          <p:nvPr>
            <p:custDataLst>
              <p:tags r:id="rId1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161375" y="413347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695" fill="hold"/>
                                        <p:tgtEl>
                                          <p:spTgt spid="3"/>
                                        </p:tgtEl>
                                      </p:cBhvr>
                                    </p:cmd>
                                  </p:childTnLst>
                                </p:cTn>
                              </p:par>
                            </p:childTnLst>
                          </p:cTn>
                        </p:par>
                        <p:par>
                          <p:cTn id="7" fill="hold">
                            <p:stCondLst>
                              <p:cond delay="13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12" name="Am-thanh-tra-loi-dung-www_nhacchuongvui_com.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12"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12" name="Am-thanh-tra-loi-dung-www_nhacchuongvui_com.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1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1">
                  <p:stCondLst>
                    <p:cond delay="indefinite"/>
                  </p:stCondLst>
                  <p:endCondLst>
                    <p:cond evt="onStopAudio">
                      <p:tgtEl>
                        <p:sldTgt/>
                      </p:tgtEl>
                    </p:cond>
                  </p:endCondLst>
                </p:cTn>
                <p:tgtEl>
                  <p:spTgt spid="3"/>
                </p:tgtEl>
              </p:cMediaNode>
            </p:audio>
            <p:audio>
              <p:cMediaNode>
                <p:cTn id="27" fill="hold" display="1">
                  <p:stCondLst>
                    <p:cond delay="indefinite"/>
                  </p:stCondLst>
                  <p:endCondLst>
                    <p:cond evt="onStopAudio">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2985135" y="1228725"/>
            <a:ext cx="6078855" cy="3848100"/>
          </a:xfrm>
          <a:prstGeom prst="rect">
            <a:avLst/>
          </a:prstGeom>
        </p:spPr>
        <p:txBody>
          <a:bodyPr>
            <a:noAutofit/>
          </a:bodyPr>
          <a:p>
            <a:pPr marL="0" indent="0" algn="just" defTabSz="266700">
              <a:lnSpc>
                <a:spcPct val="135000"/>
              </a:lnSpc>
              <a:spcBef>
                <a:spcPct val="0"/>
              </a:spcBef>
              <a:spcAft>
                <a:spcPct val="0"/>
              </a:spcAft>
            </a:pPr>
            <a:r>
              <a:rPr sz="2600" b="1">
                <a:solidFill>
                  <a:srgbClr val="000000"/>
                </a:solidFill>
                <a:latin typeface="Times New Roman" panose="02020603050405020304"/>
                <a:ea typeface="sans-serif"/>
              </a:rPr>
              <a:t>Câu 14: Khi thực hiện một công việc phức tạp, chúng ta nên làm gì để dễ thực hiện hơn?</a:t>
            </a:r>
            <a:endParaRPr sz="2600" b="1">
              <a:solidFill>
                <a:srgbClr val="000000"/>
              </a:solidFill>
              <a:latin typeface="Times New Roman" panose="02020603050405020304"/>
              <a:ea typeface="sans-serif"/>
            </a:endParaRPr>
          </a:p>
          <a:p>
            <a:pPr marL="88900" indent="0" algn="just" defTabSz="266700">
              <a:lnSpc>
                <a:spcPct val="13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Nhờ người khác làm hộ hoàn toàn. </a:t>
            </a:r>
            <a:endParaRPr sz="2600">
              <a:solidFill>
                <a:srgbClr val="000000"/>
              </a:solidFill>
              <a:latin typeface="Times New Roman" panose="02020603050405020304"/>
              <a:ea typeface="sans-serif"/>
            </a:endParaRPr>
          </a:p>
          <a:p>
            <a:pPr marL="88900" indent="0" algn="just" defTabSz="266700">
              <a:lnSpc>
                <a:spcPct val="13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Bỏ qua các bước khó. </a:t>
            </a:r>
            <a:endParaRPr sz="2600">
              <a:solidFill>
                <a:srgbClr val="000000"/>
              </a:solidFill>
              <a:latin typeface="Times New Roman" panose="02020603050405020304"/>
              <a:ea typeface="sans-serif"/>
            </a:endParaRPr>
          </a:p>
          <a:p>
            <a:pPr marL="88900" indent="0" algn="just" defTabSz="266700">
              <a:lnSpc>
                <a:spcPct val="13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Chia việc đó thành những việc nhỏ hơn. </a:t>
            </a:r>
            <a:endParaRPr sz="2600">
              <a:solidFill>
                <a:srgbClr val="000000"/>
              </a:solidFill>
              <a:latin typeface="Times New Roman" panose="02020603050405020304"/>
              <a:ea typeface="sans-serif"/>
            </a:endParaRPr>
          </a:p>
          <a:p>
            <a:pPr marL="88900" indent="0" algn="just" defTabSz="266700">
              <a:lnSpc>
                <a:spcPct val="135000"/>
              </a:lnSpc>
              <a:spcBef>
                <a:spcPct val="0"/>
              </a:spcBef>
              <a:spcAft>
                <a:spcPct val="0"/>
              </a:spcAft>
              <a:buFont typeface="Times New Roman" panose="02020603050405020304"/>
              <a:buNone/>
            </a:pPr>
            <a:r>
              <a:rPr lang="en-US" sz="2600">
                <a:solidFill>
                  <a:srgbClr val="000000"/>
                </a:solidFill>
                <a:latin typeface="Times New Roman" panose="02020603050405020304"/>
                <a:ea typeface="sans-serif"/>
              </a:rPr>
              <a:t>D. Ai giỏi thì làm hết hộ.</a:t>
            </a:r>
            <a:endParaRPr lang="en-US" sz="2600">
              <a:solidFill>
                <a:srgbClr val="000000"/>
              </a:solidFill>
              <a:latin typeface="Times New Roman" panose="02020603050405020304"/>
              <a:ea typeface="sans-serif"/>
            </a:endParaRPr>
          </a:p>
        </p:txBody>
      </p:sp>
      <p:pic>
        <p:nvPicPr>
          <p:cNvPr id="3" name="cau_14_khi_thuc_hien_mot_cong_viec_phuc_tap_1c0bdcac-28bc-43a7-885f-c5a38b1b0c35">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72200" y="73342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861395" y="383692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5333" fill="hold"/>
                                        <p:tgtEl>
                                          <p:spTgt spid="3"/>
                                        </p:tgtEl>
                                      </p:cBhvr>
                                    </p:cmd>
                                  </p:childTnLst>
                                </p:cTn>
                              </p:par>
                            </p:childTnLst>
                          </p:cTn>
                        </p:par>
                        <p:par>
                          <p:cTn id="7" fill="hold">
                            <p:stCondLst>
                              <p:cond delay="155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79750" y="1377950"/>
            <a:ext cx="6032500" cy="3769360"/>
          </a:xfrm>
          <a:prstGeom prst="rect">
            <a:avLst/>
          </a:prstGeom>
        </p:spPr>
        <p:txBody>
          <a:bodyPr>
            <a:noAutofit/>
          </a:bodyPr>
          <a:p>
            <a:pPr marL="0" indent="0" algn="just" defTabSz="266700">
              <a:lnSpc>
                <a:spcPct val="125000"/>
              </a:lnSpc>
              <a:spcBef>
                <a:spcPct val="0"/>
              </a:spcBef>
              <a:spcAft>
                <a:spcPct val="0"/>
              </a:spcAft>
            </a:pPr>
            <a:r>
              <a:rPr sz="2600" b="1">
                <a:solidFill>
                  <a:srgbClr val="000000"/>
                </a:solidFill>
                <a:latin typeface="Times New Roman" panose="02020603050405020304"/>
                <a:ea typeface="sans-serif"/>
              </a:rPr>
              <a:t>Câu 15: Lợi ích của việc chia một việc thành các việc nhỏ là gì?</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lv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Giúp công việc trở nên dễ hiểu hơn. </a:t>
            </a:r>
            <a:endParaRPr sz="2600">
              <a:solidFill>
                <a:srgbClr val="000000"/>
              </a:solidFill>
              <a:latin typeface="Times New Roman" panose="02020603050405020304"/>
              <a:ea typeface="sans-serif"/>
            </a:endParaRPr>
          </a:p>
          <a:p>
            <a:pPr marL="0" lv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Giúp dễ thực hiện hơn. </a:t>
            </a:r>
            <a:endParaRPr sz="2600">
              <a:solidFill>
                <a:srgbClr val="000000"/>
              </a:solidFill>
              <a:latin typeface="Times New Roman" panose="02020603050405020304"/>
              <a:ea typeface="sans-serif"/>
            </a:endParaRPr>
          </a:p>
          <a:p>
            <a:pPr marL="0" lv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Giúp hoàn thành công việc nhanh chóng và chính xác. </a:t>
            </a:r>
            <a:endParaRPr sz="2600">
              <a:solidFill>
                <a:srgbClr val="000000"/>
              </a:solidFill>
              <a:latin typeface="Times New Roman" panose="02020603050405020304"/>
              <a:ea typeface="sans-serif"/>
            </a:endParaRPr>
          </a:p>
          <a:p>
            <a:pPr marL="0" lvl="0" indent="0" algn="just" defTabSz="266700">
              <a:lnSpc>
                <a:spcPct val="125000"/>
              </a:lnSpc>
              <a:spcBef>
                <a:spcPct val="0"/>
              </a:spcBef>
              <a:spcAft>
                <a:spcPct val="0"/>
              </a:spcAft>
            </a:pPr>
            <a:r>
              <a:rPr sz="2600">
                <a:solidFill>
                  <a:srgbClr val="000000"/>
                </a:solidFill>
                <a:latin typeface="Times New Roman" panose="02020603050405020304"/>
                <a:ea typeface="sans-serif"/>
              </a:rPr>
              <a:t>D. Để tốn nhiều thời gian hơn.</a:t>
            </a:r>
            <a:endParaRPr sz="2600">
              <a:solidFill>
                <a:srgbClr val="000000"/>
              </a:solidFill>
              <a:latin typeface="Times New Roman" panose="02020603050405020304"/>
              <a:ea typeface="sans-serif"/>
            </a:endParaRPr>
          </a:p>
        </p:txBody>
      </p:sp>
      <p:pic>
        <p:nvPicPr>
          <p:cNvPr id="3" name="cau_15_loi_ich_cua_viec_chia_mot_viec_thanh_cac_f8d387d1-25f4-4a8d-8ba7-aeeaf3a86880">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10300"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005675" y="3836929"/>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áº¿t quáº£ hÃ¬nh áº£nh cho right icon"/>
          <p:cNvPicPr>
            <a:picLocks noChangeAspect="1" noChangeArrowheads="1"/>
          </p:cNvPicPr>
          <p:nvPr>
            <p:custDataLst>
              <p:tags r:id="rId9"/>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645245" y="2742189"/>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áº¿t quáº£ hÃ¬nh áº£nh cho right icon"/>
          <p:cNvPicPr>
            <a:picLocks noChangeAspect="1" noChangeArrowheads="1"/>
          </p:cNvPicPr>
          <p:nvPr>
            <p:custDataLst>
              <p:tags r:id="rId10"/>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366095" y="224498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602" fill="hold"/>
                                        <p:tgtEl>
                                          <p:spTgt spid="3"/>
                                        </p:tgtEl>
                                      </p:cBhvr>
                                    </p:cmd>
                                  </p:childTnLst>
                                </p:cTn>
                              </p:par>
                            </p:childTnLst>
                          </p:cTn>
                        </p:par>
                        <p:par>
                          <p:cTn id="7" fill="hold">
                            <p:stCondLst>
                              <p:cond delay="15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11" name="Am-thanh-tra-loi-dung-www_nhacchuongvui_com.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11"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11"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p:tgtEl>
                        <p:sldTgt/>
                      </p:tgtEl>
                    </p:cond>
                  </p:endCondLst>
                </p:cTn>
                <p:tgtEl>
                  <p:spTgt spid="3"/>
                </p:tgtEl>
              </p:cMediaNode>
            </p:audio>
            <p:audio>
              <p:cMediaNode>
                <p:cTn id="23" fill="hold" display="1">
                  <p:stCondLst>
                    <p:cond delay="indefinite"/>
                  </p:stCondLst>
                  <p:endCondLst>
                    <p:cond evt="onStopAudio">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47060" y="1316990"/>
            <a:ext cx="6050280" cy="3881755"/>
          </a:xfrm>
          <a:prstGeom prst="rect">
            <a:avLst/>
          </a:prstGeom>
        </p:spPr>
        <p:txBody>
          <a:bodyPr>
            <a:noAutofit/>
          </a:bodyPr>
          <a:p>
            <a:pPr marL="0" indent="0" algn="just" defTabSz="266700">
              <a:lnSpc>
                <a:spcPct val="125000"/>
              </a:lnSpc>
              <a:spcBef>
                <a:spcPct val="0"/>
              </a:spcBef>
              <a:spcAft>
                <a:spcPct val="0"/>
              </a:spcAft>
            </a:pPr>
            <a:r>
              <a:rPr sz="2600" b="1">
                <a:solidFill>
                  <a:srgbClr val="000000"/>
                </a:solidFill>
                <a:latin typeface="Times New Roman" panose="02020603050405020304"/>
                <a:ea typeface="sans-serif"/>
              </a:rPr>
              <a:t>Câu 16: Cấu trúc "Nếu... thì..." dùng để diễn đạt điều gì?</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Một việc luôn luôn xảy ra.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Một việc được thực hiện hay không tùy thuộc vào một điều kiện.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Một việc đã xảy ra trong quá khứ.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pPr>
            <a:r>
              <a:rPr sz="2600">
                <a:solidFill>
                  <a:srgbClr val="000000"/>
                </a:solidFill>
                <a:latin typeface="Times New Roman" panose="02020603050405020304"/>
                <a:ea typeface="sans-serif"/>
              </a:rPr>
              <a:t>D. Một lời hứa.</a:t>
            </a:r>
            <a:endParaRPr sz="2600">
              <a:solidFill>
                <a:srgbClr val="000000"/>
              </a:solidFill>
              <a:latin typeface="Times New Roman" panose="02020603050405020304"/>
              <a:ea typeface="sans-serif"/>
            </a:endParaRPr>
          </a:p>
        </p:txBody>
      </p:sp>
      <p:pic>
        <p:nvPicPr>
          <p:cNvPr id="6" name="cau_16_cau_truc_neu_thi_dung_de_dien_dat_9838529a-cd41-44ab-9502-66a3edff140c">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72200" y="645795"/>
            <a:ext cx="495300" cy="495300"/>
          </a:xfrm>
          <a:prstGeom prst="rect">
            <a:avLst/>
          </a:prstGeom>
        </p:spPr>
      </p:pic>
      <p:pic>
        <p:nvPicPr>
          <p:cNvPr id="7"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667470" y="329908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837" fill="hold"/>
                                        <p:tgtEl>
                                          <p:spTgt spid="6"/>
                                        </p:tgtEl>
                                      </p:cBhvr>
                                    </p:cmd>
                                  </p:childTnLst>
                                </p:cTn>
                              </p:par>
                            </p:childTnLst>
                          </p:cTn>
                        </p:par>
                        <p:par>
                          <p:cTn id="7" fill="hold">
                            <p:stCondLst>
                              <p:cond delay="15000"/>
                            </p:stCondLst>
                            <p:childTnLst>
                              <p:par>
                                <p:cTn id="8" presetID="1" presetClass="mediacall" presetSubtype="0" fill="hold" nodeType="afterEffect">
                                  <p:stCondLst>
                                    <p:cond delay="0"/>
                                  </p:stCondLst>
                                  <p:childTnLst>
                                    <p:cmd type="call" cmd="playFrom(0.0)">
                                      <p:cBhvr additive="base">
                                        <p:cTn id="9" dur="15333"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6"/>
                </p:tgtEl>
              </p:cMediaNode>
            </p:audio>
            <p:audio>
              <p:cMediaNode>
                <p:cTn id="15" fill="hold" display="1">
                  <p:stCondLst>
                    <p:cond delay="indefinite"/>
                  </p:stCondLst>
                  <p:endCondLst>
                    <p:cond evt="onStopAudio">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08960" y="1358265"/>
            <a:ext cx="6050280" cy="3798570"/>
          </a:xfrm>
          <a:prstGeom prst="rect">
            <a:avLst/>
          </a:prstGeom>
        </p:spPr>
        <p:txBody>
          <a:bodyPr>
            <a:noAutofit/>
          </a:bodyPr>
          <a:p>
            <a:pPr marL="0" indent="0" algn="just" defTabSz="266700">
              <a:lnSpc>
                <a:spcPct val="145000"/>
              </a:lnSpc>
              <a:spcBef>
                <a:spcPct val="0"/>
              </a:spcBef>
              <a:spcAft>
                <a:spcPct val="0"/>
              </a:spcAft>
            </a:pPr>
            <a:r>
              <a:rPr sz="2600" b="1">
                <a:solidFill>
                  <a:srgbClr val="000000"/>
                </a:solidFill>
                <a:latin typeface="Times New Roman" panose="02020603050405020304"/>
                <a:ea typeface="sans-serif"/>
              </a:rPr>
              <a:t>Câu 17: Trong câu: "Nếu trời mưa thì em mang áo mưa", đâu là điều kiện?</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457200" lvl="1"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Em mang áo mưa. </a:t>
            </a:r>
            <a:endParaRPr sz="2600">
              <a:solidFill>
                <a:srgbClr val="000000"/>
              </a:solidFill>
              <a:latin typeface="Times New Roman" panose="02020603050405020304"/>
              <a:ea typeface="sans-serif"/>
            </a:endParaRPr>
          </a:p>
          <a:p>
            <a:pPr marL="457200" lvl="1"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Trời mưa. </a:t>
            </a:r>
            <a:endParaRPr sz="2600">
              <a:solidFill>
                <a:srgbClr val="000000"/>
              </a:solidFill>
              <a:latin typeface="Times New Roman" panose="02020603050405020304"/>
              <a:ea typeface="sans-serif"/>
            </a:endParaRPr>
          </a:p>
          <a:p>
            <a:pPr marL="457200" lvl="1"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Em đi học. </a:t>
            </a:r>
            <a:endParaRPr sz="2600">
              <a:solidFill>
                <a:srgbClr val="000000"/>
              </a:solidFill>
              <a:latin typeface="Times New Roman" panose="02020603050405020304"/>
              <a:ea typeface="sans-serif"/>
            </a:endParaRPr>
          </a:p>
          <a:p>
            <a:pPr marL="457200" lvl="1" indent="0" algn="just" defTabSz="266700">
              <a:lnSpc>
                <a:spcPct val="145000"/>
              </a:lnSpc>
              <a:spcBef>
                <a:spcPct val="0"/>
              </a:spcBef>
              <a:spcAft>
                <a:spcPct val="0"/>
              </a:spcAft>
            </a:pPr>
            <a:r>
              <a:rPr sz="2600">
                <a:solidFill>
                  <a:srgbClr val="000000"/>
                </a:solidFill>
                <a:latin typeface="Times New Roman" panose="02020603050405020304"/>
                <a:ea typeface="sans-serif"/>
              </a:rPr>
              <a:t>D. Mang áo mưa.</a:t>
            </a:r>
            <a:endParaRPr sz="2600">
              <a:solidFill>
                <a:srgbClr val="000000"/>
              </a:solidFill>
              <a:latin typeface="Times New Roman" panose="02020603050405020304"/>
              <a:ea typeface="sans-serif"/>
            </a:endParaRPr>
          </a:p>
        </p:txBody>
      </p:sp>
      <p:pic>
        <p:nvPicPr>
          <p:cNvPr id="3" name="cau_17_trong_cau_neu_troi_mua_thi_em_mang_ao_be8213e6-b9a1-4a47-904b-9810e2a336db">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29350" y="645795"/>
            <a:ext cx="495300" cy="495300"/>
          </a:xfrm>
          <a:prstGeom prst="rect">
            <a:avLst/>
          </a:prstGeom>
        </p:spPr>
      </p:pic>
      <p:pic>
        <p:nvPicPr>
          <p:cNvPr id="7"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42250" y="308572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990" fill="hold"/>
                                        <p:tgtEl>
                                          <p:spTgt spid="3"/>
                                        </p:tgtEl>
                                      </p:cBhvr>
                                    </p:cmd>
                                  </p:childTnLst>
                                </p:cTn>
                              </p:par>
                            </p:childTnLst>
                          </p:cTn>
                        </p:par>
                        <p:par>
                          <p:cTn id="7" fill="hold">
                            <p:stCondLst>
                              <p:cond delay="12000"/>
                            </p:stCondLst>
                            <p:childTnLst>
                              <p:par>
                                <p:cTn id="8" presetID="1" presetClass="mediacall" presetSubtype="0" fill="hold" nodeType="afterEffect">
                                  <p:stCondLst>
                                    <p:cond delay="0"/>
                                  </p:stCondLst>
                                  <p:childTnLst>
                                    <p:cmd type="call" cmd="playFrom(0.0)">
                                      <p:cBhvr additive="base">
                                        <p:cTn id="9" dur="15333"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2999105" y="2006600"/>
            <a:ext cx="6297930" cy="2153920"/>
          </a:xfrm>
          <a:prstGeom prst="rect">
            <a:avLst/>
          </a:prstGeom>
          <a:noFill/>
        </p:spPr>
        <p:txBody>
          <a:bodyPr wrap="square" rtlCol="0">
            <a:noAutofit/>
          </a:bodyPr>
          <a:p>
            <a:pPr algn="ctr">
              <a:lnSpc>
                <a:spcPct val="150000"/>
              </a:lnSpc>
            </a:pPr>
            <a:r>
              <a:rPr lang="en-US" sz="4000" b="1">
                <a:solidFill>
                  <a:srgbClr val="0070C0"/>
                </a:solidFill>
                <a:latin typeface="Times New Roman" panose="02020603050405020304" charset="0"/>
                <a:cs typeface="Times New Roman" panose="02020603050405020304" charset="0"/>
                <a:sym typeface="+mn-ea"/>
              </a:rPr>
              <a:t>20 CÂU HỎI </a:t>
            </a:r>
            <a:endParaRPr lang="en-US" sz="4000" b="1">
              <a:solidFill>
                <a:srgbClr val="0070C0"/>
              </a:solidFill>
              <a:latin typeface="Times New Roman" panose="02020603050405020304" charset="0"/>
              <a:cs typeface="Times New Roman" panose="02020603050405020304" charset="0"/>
              <a:sym typeface="+mn-ea"/>
            </a:endParaRPr>
          </a:p>
          <a:p>
            <a:pPr algn="ctr">
              <a:lnSpc>
                <a:spcPct val="150000"/>
              </a:lnSpc>
            </a:pPr>
            <a:r>
              <a:rPr lang="en-US" sz="4000" b="1">
                <a:solidFill>
                  <a:srgbClr val="0070C0"/>
                </a:solidFill>
                <a:latin typeface="Times New Roman" panose="02020603050405020304" charset="0"/>
                <a:cs typeface="Times New Roman" panose="02020603050405020304" charset="0"/>
                <a:sym typeface="+mn-ea"/>
              </a:rPr>
              <a:t>TRẮC NGHIỆM </a:t>
            </a:r>
            <a:endParaRPr lang="en-US" sz="4000" b="1">
              <a:solidFill>
                <a:srgbClr val="0070C0"/>
              </a:solidFill>
              <a:latin typeface="Times New Roman" panose="02020603050405020304" charset="0"/>
              <a:cs typeface="Times New Roman" panose="02020603050405020304" charset="0"/>
            </a:endParaRPr>
          </a:p>
          <a:p>
            <a:pPr algn="ctr">
              <a:lnSpc>
                <a:spcPct val="150000"/>
              </a:lnSpc>
            </a:pPr>
            <a:endParaRPr lang="en-US" sz="4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13710" y="1273175"/>
            <a:ext cx="6174105" cy="3883660"/>
          </a:xfrm>
          <a:prstGeom prst="rect">
            <a:avLst/>
          </a:prstGeom>
        </p:spPr>
        <p:txBody>
          <a:bodyPr>
            <a:noAutofit/>
          </a:bodyPr>
          <a:p>
            <a:pPr marL="0" indent="0" algn="just" defTabSz="266700">
              <a:lnSpc>
                <a:spcPct val="145000"/>
              </a:lnSpc>
              <a:spcBef>
                <a:spcPct val="0"/>
              </a:spcBef>
              <a:spcAft>
                <a:spcPct val="0"/>
              </a:spcAft>
            </a:pPr>
            <a:r>
              <a:rPr sz="2600" b="1">
                <a:solidFill>
                  <a:srgbClr val="000000"/>
                </a:solidFill>
                <a:latin typeface="Times New Roman" panose="02020603050405020304"/>
                <a:ea typeface="sans-serif"/>
              </a:rPr>
              <a:t>Câu 18: Phần mềm Kids Games Learning Science giúp em tìm hiểu về điều gì?</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Soạn thảo văn bản.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Vẽ tranh.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Hệ Mặt Trời và vòng đời của động vật.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pPr>
            <a:r>
              <a:rPr sz="2600">
                <a:solidFill>
                  <a:srgbClr val="000000"/>
                </a:solidFill>
                <a:latin typeface="Times New Roman" panose="02020603050405020304"/>
                <a:ea typeface="sans-serif"/>
              </a:rPr>
              <a:t>D. Luyện gõ bàn phím.</a:t>
            </a:r>
            <a:endParaRPr sz="2600">
              <a:solidFill>
                <a:srgbClr val="000000"/>
              </a:solidFill>
              <a:latin typeface="Times New Roman" panose="02020603050405020304"/>
              <a:ea typeface="sans-serif"/>
            </a:endParaRPr>
          </a:p>
        </p:txBody>
      </p:sp>
      <p:pic>
        <p:nvPicPr>
          <p:cNvPr id="3" name="cau_18_phan_mem_kids_games_learning_science_giup_48a171c3-5a76-48ec-b8e3-af2466f1611b">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19825" y="645795"/>
            <a:ext cx="495300" cy="495300"/>
          </a:xfrm>
          <a:prstGeom prst="rect">
            <a:avLst/>
          </a:prstGeom>
        </p:spPr>
      </p:pic>
      <p:pic>
        <p:nvPicPr>
          <p:cNvPr id="7"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697565" y="356514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3348" fill="hold"/>
                                        <p:tgtEl>
                                          <p:spTgt spid="3"/>
                                        </p:tgtEl>
                                      </p:cBhvr>
                                    </p:cmd>
                                  </p:childTnLst>
                                </p:cTn>
                              </p:par>
                            </p:childTnLst>
                          </p:cTn>
                        </p:par>
                        <p:par>
                          <p:cTn id="7" fill="hold">
                            <p:stCondLst>
                              <p:cond delay="13500"/>
                            </p:stCondLst>
                            <p:childTnLst>
                              <p:par>
                                <p:cTn id="8" presetID="1" presetClass="mediacall" presetSubtype="0" fill="hold" nodeType="afterEffect">
                                  <p:stCondLst>
                                    <p:cond delay="0"/>
                                  </p:stCondLst>
                                  <p:childTnLst>
                                    <p:cmd type="call" cmd="playFrom(0.0)">
                                      <p:cBhvr additive="base">
                                        <p:cTn id="9" dur="15333"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70860" y="1226185"/>
            <a:ext cx="6108065" cy="3940175"/>
          </a:xfrm>
          <a:prstGeom prst="rect">
            <a:avLst/>
          </a:prstGeom>
        </p:spPr>
        <p:txBody>
          <a:bodyPr>
            <a:noAutofit/>
          </a:bodyPr>
          <a:p>
            <a:pPr marL="0" indent="0" algn="just" defTabSz="266700">
              <a:lnSpc>
                <a:spcPct val="155000"/>
              </a:lnSpc>
              <a:spcBef>
                <a:spcPct val="0"/>
              </a:spcBef>
              <a:spcAft>
                <a:spcPct val="0"/>
              </a:spcAft>
            </a:pPr>
            <a:r>
              <a:rPr sz="2600" b="1">
                <a:solidFill>
                  <a:srgbClr val="000000"/>
                </a:solidFill>
                <a:latin typeface="Times New Roman" panose="02020603050405020304"/>
                <a:ea typeface="sans-serif"/>
              </a:rPr>
              <a:t>Câu 19: Để lưu bài trình chiếu, em chọn lệnh nào trong bảng chọn File?</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Open.</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New.</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Save. </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pPr>
            <a:r>
              <a:rPr sz="2600">
                <a:solidFill>
                  <a:srgbClr val="000000"/>
                </a:solidFill>
                <a:latin typeface="Times New Roman" panose="02020603050405020304"/>
                <a:ea typeface="sans-serif"/>
              </a:rPr>
              <a:t>D. Close.</a:t>
            </a:r>
            <a:endParaRPr sz="2600">
              <a:solidFill>
                <a:srgbClr val="000000"/>
              </a:solidFill>
              <a:latin typeface="Times New Roman" panose="02020603050405020304"/>
              <a:ea typeface="sans-serif"/>
            </a:endParaRPr>
          </a:p>
        </p:txBody>
      </p:sp>
      <p:pic>
        <p:nvPicPr>
          <p:cNvPr id="3" name="cau_19_de_luu_bai_trinh_chieu_em_chon_lenh_nao_3300b4f1-9403-46c9-89f1-c6f16977c0b0">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38875" y="688340"/>
            <a:ext cx="495300" cy="495300"/>
          </a:xfrm>
          <a:prstGeom prst="rect">
            <a:avLst/>
          </a:prstGeom>
        </p:spPr>
      </p:pic>
      <p:pic>
        <p:nvPicPr>
          <p:cNvPr id="7"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202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263485" y="368960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8594" fill="hold"/>
                                        <p:tgtEl>
                                          <p:spTgt spid="3"/>
                                        </p:tgtEl>
                                      </p:cBhvr>
                                    </p:cmd>
                                  </p:childTnLst>
                                </p:cTn>
                              </p:par>
                            </p:childTnLst>
                          </p:cTn>
                        </p:par>
                        <p:par>
                          <p:cTn id="7" fill="hold">
                            <p:stCondLst>
                              <p:cond delay="9000"/>
                            </p:stCondLst>
                            <p:childTnLst>
                              <p:par>
                                <p:cTn id="8" presetID="1" presetClass="mediacall" presetSubtype="0" fill="hold" nodeType="afterEffect">
                                  <p:stCondLst>
                                    <p:cond delay="0"/>
                                  </p:stCondLst>
                                  <p:childTnLst>
                                    <p:cmd type="call" cmd="playFrom(0.0)">
                                      <p:cBhvr additive="base">
                                        <p:cTn id="9" dur="15333"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23235" y="1291590"/>
            <a:ext cx="6136640" cy="3884295"/>
          </a:xfrm>
          <a:prstGeom prst="rect">
            <a:avLst/>
          </a:prstGeom>
        </p:spPr>
        <p:txBody>
          <a:bodyPr>
            <a:noAutofit/>
          </a:bodyPr>
          <a:p>
            <a:pPr marL="0" indent="0" algn="just" defTabSz="266700">
              <a:lnSpc>
                <a:spcPct val="145000"/>
              </a:lnSpc>
              <a:spcBef>
                <a:spcPct val="0"/>
              </a:spcBef>
              <a:spcAft>
                <a:spcPct val="0"/>
              </a:spcAft>
            </a:pPr>
            <a:r>
              <a:rPr sz="2600" b="1">
                <a:solidFill>
                  <a:srgbClr val="000000"/>
                </a:solidFill>
                <a:latin typeface="Times New Roman" panose="02020603050405020304"/>
                <a:ea typeface="sans-serif"/>
              </a:rPr>
              <a:t>Câu 20: Khi phát hiện mùi khét từ dây điện máy tính, hành động đúng nhất là:</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Tiếp tục sử dụng.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pPr>
            <a:r>
              <a:rPr sz="2600">
                <a:solidFill>
                  <a:srgbClr val="000000"/>
                </a:solidFill>
                <a:latin typeface="Times New Roman" panose="02020603050405020304"/>
                <a:ea typeface="sans-serif"/>
              </a:rPr>
              <a:t>B. </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Đổ nước vào để hạ nhiệt. </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pPr>
            <a:r>
              <a:rPr sz="2600">
                <a:solidFill>
                  <a:srgbClr val="000000"/>
                </a:solidFill>
                <a:latin typeface="Times New Roman" panose="02020603050405020304"/>
                <a:ea typeface="sans-serif"/>
              </a:rPr>
              <a:t>C. Chạy ra ngoài báo ngay với người lớn.</a:t>
            </a:r>
            <a:endParaRPr sz="2600">
              <a:solidFill>
                <a:srgbClr val="000000"/>
              </a:solidFill>
              <a:latin typeface="Times New Roman" panose="02020603050405020304"/>
              <a:ea typeface="sans-serif"/>
            </a:endParaRPr>
          </a:p>
          <a:p>
            <a:pPr marL="0" lvl="0" indent="0" algn="just" defTabSz="266700">
              <a:lnSpc>
                <a:spcPct val="145000"/>
              </a:lnSpc>
              <a:spcBef>
                <a:spcPct val="0"/>
              </a:spcBef>
              <a:spcAft>
                <a:spcPct val="0"/>
              </a:spcAft>
            </a:pPr>
            <a:r>
              <a:rPr sz="2600">
                <a:solidFill>
                  <a:srgbClr val="000000"/>
                </a:solidFill>
                <a:latin typeface="Times New Roman" panose="02020603050405020304"/>
                <a:ea typeface="sans-serif"/>
              </a:rPr>
              <a:t>D. Tự mình cắt dây điện.</a:t>
            </a:r>
            <a:endParaRPr sz="2600">
              <a:solidFill>
                <a:srgbClr val="000000"/>
              </a:solidFill>
              <a:latin typeface="Times New Roman" panose="02020603050405020304"/>
              <a:ea typeface="sans-serif"/>
            </a:endParaRPr>
          </a:p>
        </p:txBody>
      </p:sp>
      <p:pic>
        <p:nvPicPr>
          <p:cNvPr id="3" name="cau_20_khi_phat_hien_mui_khet_tu_day_dien_may_cb012866-9d12-4f68-82c2-fcd7ee328082">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72200" y="721360"/>
            <a:ext cx="495300" cy="495300"/>
          </a:xfrm>
          <a:prstGeom prst="rect">
            <a:avLst/>
          </a:prstGeom>
        </p:spPr>
      </p:pic>
      <p:pic>
        <p:nvPicPr>
          <p:cNvPr id="7"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89648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637875" y="361277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3635" fill="hold"/>
                                        <p:tgtEl>
                                          <p:spTgt spid="3"/>
                                        </p:tgtEl>
                                      </p:cBhvr>
                                    </p:cmd>
                                  </p:childTnLst>
                                </p:cTn>
                              </p:par>
                            </p:childTnLst>
                          </p:cTn>
                        </p:par>
                        <p:par>
                          <p:cTn id="7" fill="hold">
                            <p:stCondLst>
                              <p:cond delay="14000"/>
                            </p:stCondLst>
                            <p:childTnLst>
                              <p:par>
                                <p:cTn id="8" presetID="1" presetClass="mediacall" presetSubtype="0" fill="hold" nodeType="afterEffect">
                                  <p:stCondLst>
                                    <p:cond delay="0"/>
                                  </p:stCondLst>
                                  <p:childTnLst>
                                    <p:cmd type="call" cmd="playFrom(0.0)">
                                      <p:cBhvr additive="base">
                                        <p:cTn id="9" dur="15333"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48000" y="2650490"/>
            <a:ext cx="6096000" cy="1146810"/>
          </a:xfrm>
          <a:prstGeom prst="rect">
            <a:avLst/>
          </a:prstGeom>
          <a:noFill/>
        </p:spPr>
        <p:txBody>
          <a:bodyPr wrap="square" rtlCol="0" anchor="t">
            <a:noAutofit/>
          </a:bodyPr>
          <a:p>
            <a:pPr algn="ctr">
              <a:lnSpc>
                <a:spcPct val="140000"/>
              </a:lnSpc>
            </a:pPr>
            <a:r>
              <a:rPr lang="en-US" sz="4000" b="1">
                <a:solidFill>
                  <a:srgbClr val="FF0000"/>
                </a:solidFill>
                <a:latin typeface="Times New Roman" panose="02020603050405020304" charset="0"/>
                <a:cs typeface="Times New Roman" panose="02020603050405020304" charset="0"/>
                <a:sym typeface="+mn-ea"/>
              </a:rPr>
              <a:t>5 CÂU HỎI TỰ LUẬN</a:t>
            </a:r>
            <a:endParaRPr lang="en-US" sz="4000" b="1">
              <a:solidFill>
                <a:srgbClr val="FF0000"/>
              </a:solidFill>
              <a:latin typeface="Times New Roman" panose="02020603050405020304" charset="0"/>
              <a:cs typeface="Times New Roman" panose="02020603050405020304" charset="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32760" y="1438275"/>
            <a:ext cx="6155055" cy="3725545"/>
          </a:xfrm>
          <a:prstGeom prst="rect">
            <a:avLst/>
          </a:prstGeom>
        </p:spPr>
        <p:txBody>
          <a:bodyPr>
            <a:noAutofit/>
          </a:bodyPr>
          <a:p>
            <a:pPr marL="0" indent="0" algn="just" defTabSz="266700">
              <a:lnSpc>
                <a:spcPct val="155000"/>
              </a:lnSpc>
              <a:spcBef>
                <a:spcPct val="0"/>
              </a:spcBef>
              <a:spcAft>
                <a:spcPct val="0"/>
              </a:spcAft>
            </a:pPr>
            <a:r>
              <a:rPr sz="2600" b="1">
                <a:solidFill>
                  <a:srgbClr val="000000"/>
                </a:solidFill>
                <a:latin typeface="Times New Roman" panose="02020603050405020304"/>
                <a:ea typeface="sans-serif"/>
              </a:rPr>
              <a:t>Câu 1:</a:t>
            </a:r>
            <a:r>
              <a:rPr sz="2600">
                <a:solidFill>
                  <a:srgbClr val="000000"/>
                </a:solidFill>
                <a:latin typeface="Times New Roman" panose="02020603050405020304"/>
                <a:ea typeface="sans-serif"/>
              </a:rPr>
              <a:t> Em hãy nêu ví dụ về một công việc hằng ngày của em được thực hiện theo từng bước. Hãy liệt kê các bước đó theo đúng thứ tự. </a:t>
            </a:r>
            <a:endParaRPr sz="2600">
              <a:solidFill>
                <a:srgbClr val="000000"/>
              </a:solidFill>
              <a:latin typeface="Times New Roman" panose="02020603050405020304"/>
              <a:ea typeface="sans-serif"/>
            </a:endParaRPr>
          </a:p>
        </p:txBody>
      </p:sp>
      <p:pic>
        <p:nvPicPr>
          <p:cNvPr id="3" name="cau_1em_hay_neu_vi_du_ve_mot_cong_viec_hang_8a04defa-76ad-4a48-a928-0cab74c388b2">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12510" y="645795"/>
            <a:ext cx="495300" cy="495300"/>
          </a:xfrm>
          <a:prstGeom prst="rect">
            <a:avLst/>
          </a:prstGeom>
        </p:spPr>
      </p:pic>
      <p:pic>
        <p:nvPicPr>
          <p:cNvPr id="4" name="Đồng hồ đếm ngược 2 phút - YouTube">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8275" y="466852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235" fill="hold"/>
                                        <p:tgtEl>
                                          <p:spTgt spid="3"/>
                                        </p:tgtEl>
                                      </p:cBhvr>
                                    </p:cmd>
                                  </p:childTnLst>
                                </p:cTn>
                              </p:par>
                            </p:childTnLst>
                          </p:cTn>
                        </p:par>
                        <p:par>
                          <p:cTn id="7" fill="hold">
                            <p:stCondLst>
                              <p:cond delay="7500"/>
                            </p:stCondLst>
                            <p:childTnLst>
                              <p:par>
                                <p:cTn id="8" presetID="1" presetClass="mediacall" presetSubtype="0" fill="hold" nodeType="afterEffect">
                                  <p:stCondLst>
                                    <p:cond delay="0"/>
                                  </p:stCondLst>
                                  <p:childTnLst>
                                    <p:cmd type="call" cmd="playFrom(0.0)">
                                      <p:cBhvr additive="base">
                                        <p:cTn id="9" dur="1313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1">
                  <p:stCondLst>
                    <p:cond delay="indefinite"/>
                  </p:stCondLst>
                  <p:endCondLst>
                    <p:cond evt="onStopAudio">
                      <p:tgtEl>
                        <p:sldTgt/>
                      </p:tgtEl>
                    </p:cond>
                  </p:endCondLst>
                </p:cTn>
                <p:tgtEl>
                  <p:spTgt spid="3"/>
                </p:tgtEl>
              </p:cMediaNode>
            </p:audio>
            <p:audio>
              <p:cMediaNode>
                <p:cTn id="11" fill="hold" display="1">
                  <p:stCondLst>
                    <p:cond delay="indefinite"/>
                  </p:stCondLst>
                  <p:endCondLst>
                    <p:cond evt="onStopAudio">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56585" y="1390015"/>
            <a:ext cx="6002655" cy="3773805"/>
          </a:xfrm>
          <a:prstGeom prst="rect">
            <a:avLst/>
          </a:prstGeom>
        </p:spPr>
        <p:txBody>
          <a:bodyPr>
            <a:noAutofit/>
          </a:bodyPr>
          <a:p>
            <a:pPr marL="0" indent="0" algn="just" defTabSz="266700">
              <a:lnSpc>
                <a:spcPct val="145000"/>
              </a:lnSpc>
              <a:spcBef>
                <a:spcPct val="0"/>
              </a:spcBef>
              <a:spcAft>
                <a:spcPct val="0"/>
              </a:spcAft>
            </a:pPr>
            <a:r>
              <a:rPr sz="2600" b="1">
                <a:solidFill>
                  <a:srgbClr val="000000"/>
                </a:solidFill>
                <a:latin typeface="Times New Roman" panose="02020603050405020304"/>
                <a:ea typeface="sans-serif"/>
              </a:rPr>
              <a:t>Câu 1:</a:t>
            </a:r>
            <a:r>
              <a:rPr sz="2600">
                <a:solidFill>
                  <a:srgbClr val="000000"/>
                </a:solidFill>
                <a:latin typeface="Times New Roman" panose="02020603050405020304"/>
                <a:ea typeface="sans-serif"/>
              </a:rPr>
              <a:t> Ví dụ việc Đánh răng: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pPr>
            <a:r>
              <a:rPr sz="2600">
                <a:solidFill>
                  <a:srgbClr val="000000"/>
                </a:solidFill>
                <a:latin typeface="Times New Roman" panose="02020603050405020304"/>
                <a:ea typeface="sans-serif"/>
              </a:rPr>
              <a:t>Bước 1</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Chuẩn bị bàn chải, cốc nước; Bước 2</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Lấy kem;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pPr>
            <a:r>
              <a:rPr sz="2600">
                <a:solidFill>
                  <a:srgbClr val="000000"/>
                </a:solidFill>
                <a:latin typeface="Times New Roman" panose="02020603050405020304"/>
                <a:ea typeface="sans-serif"/>
              </a:rPr>
              <a:t>Bước 3</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Chải răng;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pPr>
            <a:r>
              <a:rPr sz="2600">
                <a:solidFill>
                  <a:srgbClr val="000000"/>
                </a:solidFill>
                <a:latin typeface="Times New Roman" panose="02020603050405020304"/>
                <a:ea typeface="sans-serif"/>
              </a:rPr>
              <a:t>Bước 4</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Súc miệng;</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pPr>
            <a:r>
              <a:rPr sz="2600">
                <a:solidFill>
                  <a:srgbClr val="000000"/>
                </a:solidFill>
                <a:latin typeface="Times New Roman" panose="02020603050405020304"/>
                <a:ea typeface="sans-serif"/>
              </a:rPr>
              <a:t> Bước 5</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a:t>
            </a: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Rửa sạch bàn chải. </a:t>
            </a:r>
            <a:endParaRPr sz="2600">
              <a:solidFill>
                <a:srgbClr val="000000"/>
              </a:solidFill>
              <a:latin typeface="Times New Roman" panose="02020603050405020304"/>
              <a:ea typeface="sans-serif"/>
            </a:endParaRPr>
          </a:p>
        </p:txBody>
      </p:sp>
      <p:pic>
        <p:nvPicPr>
          <p:cNvPr id="3" name="chung_ta_co_the_lay_vi_du_cho_cau_1ve_viec_3453811a-340f-4762-96c9-1646ea1b8655">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57925" y="645795"/>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56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89275" y="1419225"/>
            <a:ext cx="6118225" cy="3696335"/>
          </a:xfrm>
          <a:prstGeom prst="rect">
            <a:avLst/>
          </a:prstGeom>
        </p:spPr>
        <p:txBody>
          <a:bodyPr>
            <a:noAutofit/>
          </a:bodyPr>
          <a:p>
            <a:pPr marL="0" indent="0" algn="just" defTabSz="266700">
              <a:lnSpc>
                <a:spcPct val="155000"/>
              </a:lnSpc>
              <a:spcBef>
                <a:spcPct val="0"/>
              </a:spcBef>
              <a:spcAft>
                <a:spcPct val="0"/>
              </a:spcAft>
            </a:pPr>
            <a:r>
              <a:rPr sz="2600" b="1">
                <a:solidFill>
                  <a:srgbClr val="000000"/>
                </a:solidFill>
                <a:latin typeface="Times New Roman" panose="02020603050405020304"/>
                <a:ea typeface="sans-serif"/>
              </a:rPr>
              <a:t>Câu 2:</a:t>
            </a:r>
            <a:r>
              <a:rPr sz="2600">
                <a:solidFill>
                  <a:srgbClr val="000000"/>
                </a:solidFill>
                <a:latin typeface="Times New Roman" panose="02020603050405020304"/>
                <a:ea typeface="sans-serif"/>
              </a:rPr>
              <a:t> Em hãy kể tên ít nhất 3 thông tin cá nhân của em hoặc gia đình mà em không nên chia sẻ rộng rãi trên Internet. Vì sao? </a:t>
            </a:r>
            <a:endParaRPr sz="2600">
              <a:solidFill>
                <a:srgbClr val="000000"/>
              </a:solidFill>
              <a:latin typeface="Times New Roman" panose="02020603050405020304"/>
              <a:ea typeface="sans-serif"/>
            </a:endParaRPr>
          </a:p>
        </p:txBody>
      </p:sp>
      <p:pic>
        <p:nvPicPr>
          <p:cNvPr id="3" name="cau_2em_hay_ke_ten_it_nhat_3_thong_tin_ca_nhan_c6c89f37-75ce-4e4f-adad-7c7d85f8202b (1)">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00775" y="645795"/>
            <a:ext cx="495300" cy="495300"/>
          </a:xfrm>
          <a:prstGeom prst="rect">
            <a:avLst/>
          </a:prstGeom>
        </p:spPr>
      </p:pic>
      <p:pic>
        <p:nvPicPr>
          <p:cNvPr id="4" name="Đồng hồ đếm ngược 2 phút - YouTube">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8275" y="466852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497" fill="hold"/>
                                        <p:tgtEl>
                                          <p:spTgt spid="3"/>
                                        </p:tgtEl>
                                      </p:cBhvr>
                                    </p:cmd>
                                  </p:childTnLst>
                                </p:cTn>
                              </p:par>
                            </p:childTnLst>
                          </p:cTn>
                        </p:par>
                        <p:par>
                          <p:cTn id="7" fill="hold">
                            <p:stCondLst>
                              <p:cond delay="7500"/>
                            </p:stCondLst>
                            <p:childTnLst>
                              <p:par>
                                <p:cTn id="8" presetID="1" presetClass="mediacall" presetSubtype="0" fill="hold" nodeType="afterEffect">
                                  <p:stCondLst>
                                    <p:cond delay="0"/>
                                  </p:stCondLst>
                                  <p:childTnLst>
                                    <p:cmd type="call" cmd="playFrom(0.0)">
                                      <p:cBhvr additive="base">
                                        <p:cTn id="9" dur="1313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1">
                  <p:stCondLst>
                    <p:cond delay="indefinite"/>
                  </p:stCondLst>
                  <p:endCondLst>
                    <p:cond evt="onStopAudio">
                      <p:tgtEl>
                        <p:sldTgt/>
                      </p:tgtEl>
                    </p:cond>
                  </p:endCondLst>
                </p:cTn>
                <p:tgtEl>
                  <p:spTgt spid="3"/>
                </p:tgtEl>
              </p:cMediaNode>
            </p:audio>
            <p:audio>
              <p:cMediaNode>
                <p:cTn id="11" fill="hold" display="1">
                  <p:stCondLst>
                    <p:cond delay="indefinite"/>
                  </p:stCondLst>
                  <p:endCondLst>
                    <p:cond evt="onStopAudio">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18485" y="1276350"/>
            <a:ext cx="6041390" cy="3887470"/>
          </a:xfrm>
          <a:prstGeom prst="rect">
            <a:avLst/>
          </a:prstGeom>
        </p:spPr>
        <p:txBody>
          <a:bodyPr>
            <a:noAutofit/>
          </a:bodyPr>
          <a:p>
            <a:pPr marL="0" indent="0" algn="just" defTabSz="266700">
              <a:lnSpc>
                <a:spcPct val="155000"/>
              </a:lnSpc>
              <a:spcBef>
                <a:spcPct val="0"/>
              </a:spcBef>
              <a:spcAft>
                <a:spcPct val="0"/>
              </a:spcAft>
            </a:pPr>
            <a:r>
              <a:rPr sz="2600" b="1">
                <a:solidFill>
                  <a:srgbClr val="000000"/>
                </a:solidFill>
                <a:latin typeface="Times New Roman" panose="02020603050405020304"/>
                <a:ea typeface="sans-serif"/>
              </a:rPr>
              <a:t>Câu 2:</a:t>
            </a:r>
            <a:r>
              <a:rPr sz="2600">
                <a:solidFill>
                  <a:srgbClr val="000000"/>
                </a:solidFill>
                <a:latin typeface="Times New Roman" panose="02020603050405020304"/>
                <a:ea typeface="sans-serif"/>
              </a:rPr>
              <a:t> Họ tên, địa chỉ nhà, số điện thoại người thân, mật khẩu máy tính. Vì người xấu có thể lợi dụng để đe dọa, lừa đảo hoặc làm hại em và gia đình. </a:t>
            </a:r>
            <a:endParaRPr sz="2600">
              <a:solidFill>
                <a:srgbClr val="000000"/>
              </a:solidFill>
              <a:latin typeface="Times New Roman" panose="02020603050405020304"/>
              <a:ea typeface="sans-serif"/>
            </a:endParaRPr>
          </a:p>
        </p:txBody>
      </p:sp>
      <p:pic>
        <p:nvPicPr>
          <p:cNvPr id="4" name="chung_ta_co_the_ke_den_3_thong_tin_ca_nhan_quan_37afe82e-71f0-43bc-a6b4-048f4ac1df5d">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38875" y="78105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7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61335" y="1422400"/>
            <a:ext cx="6078855" cy="3717925"/>
          </a:xfrm>
          <a:prstGeom prst="rect">
            <a:avLst/>
          </a:prstGeom>
        </p:spPr>
        <p:txBody>
          <a:bodyPr>
            <a:noAutofit/>
          </a:bodyPr>
          <a:p>
            <a:pPr marL="0" indent="0" algn="just" defTabSz="266700">
              <a:lnSpc>
                <a:spcPct val="165000"/>
              </a:lnSpc>
              <a:spcBef>
                <a:spcPct val="0"/>
              </a:spcBef>
              <a:spcAft>
                <a:spcPct val="0"/>
              </a:spcAft>
            </a:pPr>
            <a:r>
              <a:rPr sz="2600" b="1">
                <a:solidFill>
                  <a:srgbClr val="000000"/>
                </a:solidFill>
                <a:latin typeface="Times New Roman" panose="02020603050405020304"/>
                <a:ea typeface="sans-serif"/>
              </a:rPr>
              <a:t>Câu 3:</a:t>
            </a:r>
            <a:r>
              <a:rPr sz="2600">
                <a:solidFill>
                  <a:srgbClr val="000000"/>
                </a:solidFill>
                <a:latin typeface="Times New Roman" panose="02020603050405020304"/>
                <a:ea typeface="sans-serif"/>
              </a:rPr>
              <a:t> Theo em, tại sao chúng ta nên sử dụng sơ đồ hình cây để biểu diễn cách sắp xếp sách trên giá sách? </a:t>
            </a:r>
            <a:endParaRPr sz="2600">
              <a:solidFill>
                <a:srgbClr val="000000"/>
              </a:solidFill>
              <a:latin typeface="Times New Roman" panose="02020603050405020304"/>
              <a:ea typeface="sans-serif"/>
            </a:endParaRPr>
          </a:p>
        </p:txBody>
      </p:sp>
      <p:pic>
        <p:nvPicPr>
          <p:cNvPr id="3" name="cau_3_theo_em_tai_sao_chung_ta_nen_su_dung_so_8bbdaeb9-4302-43e7-a708-59730ac47781">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72200" y="581025"/>
            <a:ext cx="495300" cy="495300"/>
          </a:xfrm>
          <a:prstGeom prst="rect">
            <a:avLst/>
          </a:prstGeom>
        </p:spPr>
      </p:pic>
      <p:pic>
        <p:nvPicPr>
          <p:cNvPr id="4" name="Đồng hồ đếm ngược 2 phút - YouTube">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8275" y="466852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138" fill="hold"/>
                                        <p:tgtEl>
                                          <p:spTgt spid="3"/>
                                        </p:tgtEl>
                                      </p:cBhvr>
                                    </p:cmd>
                                  </p:childTnLst>
                                </p:cTn>
                              </p:par>
                            </p:childTnLst>
                          </p:cTn>
                        </p:par>
                        <p:par>
                          <p:cTn id="7" fill="hold">
                            <p:stCondLst>
                              <p:cond delay="6500"/>
                            </p:stCondLst>
                            <p:childTnLst>
                              <p:par>
                                <p:cTn id="8" presetID="1" presetClass="mediacall" presetSubtype="0" fill="hold" nodeType="afterEffect">
                                  <p:stCondLst>
                                    <p:cond delay="0"/>
                                  </p:stCondLst>
                                  <p:childTnLst>
                                    <p:cmd type="call" cmd="playFrom(0.0)">
                                      <p:cBhvr additive="base">
                                        <p:cTn id="9" dur="1313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1">
                  <p:stCondLst>
                    <p:cond delay="indefinite"/>
                  </p:stCondLst>
                  <p:endCondLst>
                    <p:cond evt="onStopAudio">
                      <p:tgtEl>
                        <p:sldTgt/>
                      </p:tgtEl>
                    </p:cond>
                  </p:endCondLst>
                </p:cTn>
                <p:tgtEl>
                  <p:spTgt spid="3"/>
                </p:tgtEl>
              </p:cMediaNode>
            </p:audio>
            <p:audio>
              <p:cMediaNode>
                <p:cTn id="11" fill="hold" display="1">
                  <p:stCondLst>
                    <p:cond delay="indefinite"/>
                  </p:stCondLst>
                  <p:endCondLst>
                    <p:cond evt="onStopAudio">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79750" y="1447800"/>
            <a:ext cx="6108700" cy="3696335"/>
          </a:xfrm>
          <a:prstGeom prst="rect">
            <a:avLst/>
          </a:prstGeom>
        </p:spPr>
        <p:txBody>
          <a:bodyPr>
            <a:noAutofit/>
          </a:bodyPr>
          <a:p>
            <a:pPr marL="0" indent="0" algn="just" defTabSz="266700">
              <a:lnSpc>
                <a:spcPct val="155000"/>
              </a:lnSpc>
              <a:spcBef>
                <a:spcPct val="0"/>
              </a:spcBef>
              <a:spcAft>
                <a:spcPct val="0"/>
              </a:spcAft>
            </a:pPr>
            <a:r>
              <a:rPr sz="2600" b="1">
                <a:solidFill>
                  <a:srgbClr val="000000"/>
                </a:solidFill>
                <a:latin typeface="Times New Roman" panose="02020603050405020304"/>
                <a:ea typeface="sans-serif"/>
              </a:rPr>
              <a:t>Câu 3:</a:t>
            </a:r>
            <a:r>
              <a:rPr sz="2600">
                <a:solidFill>
                  <a:srgbClr val="000000"/>
                </a:solidFill>
                <a:latin typeface="Times New Roman" panose="02020603050405020304"/>
                <a:ea typeface="sans-serif"/>
              </a:rPr>
              <a:t> Vì sơ đồ hình cây đơn giản, dễ sử dụng, giúp chúng ta dễ hình dung việc phân loại (ví dụ: Sách giáo khoa, truyện, vở viết) và tìm kiếm nhanh hơn. </a:t>
            </a:r>
            <a:endParaRPr sz="2600">
              <a:solidFill>
                <a:srgbClr val="000000"/>
              </a:solidFill>
              <a:latin typeface="Times New Roman" panose="02020603050405020304"/>
              <a:ea typeface="sans-serif"/>
            </a:endParaRPr>
          </a:p>
        </p:txBody>
      </p:sp>
      <p:pic>
        <p:nvPicPr>
          <p:cNvPr id="3" name="chung_ta_nen_su_dung_so_do_hinh_cay_de_bieu_dien_d04a7138-e2fa-4e8c-8327-0026d57a97e3">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91250" y="714375"/>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7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36900" y="1326515"/>
            <a:ext cx="6188710" cy="3750945"/>
          </a:xfrm>
          <a:prstGeom prst="rect">
            <a:avLst/>
          </a:prstGeom>
        </p:spPr>
        <p:txBody>
          <a:bodyPr>
            <a:noAutofit/>
          </a:bodyPr>
          <a:p>
            <a:pPr marL="0" indent="0" algn="just" defTabSz="266700">
              <a:lnSpc>
                <a:spcPct val="135000"/>
              </a:lnSpc>
              <a:spcBef>
                <a:spcPct val="0"/>
              </a:spcBef>
              <a:spcAft>
                <a:spcPct val="0"/>
              </a:spcAft>
            </a:pPr>
            <a:r>
              <a:rPr sz="2600" b="1">
                <a:solidFill>
                  <a:srgbClr val="000000"/>
                </a:solidFill>
                <a:latin typeface="Times New Roman" panose="02020603050405020304"/>
                <a:ea typeface="sans-serif"/>
              </a:rPr>
              <a:t>Câu 1: Việc sắp xếp đồ vật hay dữ liệu một cách hợp lý sẽ giúp chúng ta điều gì?</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lvl="0"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Để cho đẹp mắt. </a:t>
            </a:r>
            <a:endParaRPr sz="2600">
              <a:solidFill>
                <a:srgbClr val="000000"/>
              </a:solidFill>
              <a:latin typeface="Times New Roman" panose="02020603050405020304"/>
              <a:ea typeface="sans-serif"/>
            </a:endParaRPr>
          </a:p>
          <a:p>
            <a:pPr marL="0" lvl="0"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Để người khác không tìm thấy.</a:t>
            </a:r>
            <a:endParaRPr sz="2600">
              <a:solidFill>
                <a:srgbClr val="000000"/>
              </a:solidFill>
              <a:latin typeface="Times New Roman" panose="02020603050405020304"/>
              <a:ea typeface="sans-serif"/>
            </a:endParaRPr>
          </a:p>
          <a:p>
            <a:pPr marL="0" lvl="0"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Quản lý dễ dàng và tìm kiếm nhanh hơn. </a:t>
            </a:r>
            <a:endParaRPr sz="2600">
              <a:solidFill>
                <a:srgbClr val="000000"/>
              </a:solidFill>
              <a:latin typeface="Times New Roman" panose="02020603050405020304"/>
              <a:ea typeface="sans-serif"/>
            </a:endParaRPr>
          </a:p>
          <a:p>
            <a:pPr marL="0" lvl="0" indent="0" algn="just" defTabSz="266700">
              <a:lnSpc>
                <a:spcPct val="155000"/>
              </a:lnSpc>
              <a:spcBef>
                <a:spcPct val="0"/>
              </a:spcBef>
              <a:spcAft>
                <a:spcPct val="0"/>
              </a:spcAft>
            </a:pPr>
            <a:r>
              <a:rPr sz="2600">
                <a:solidFill>
                  <a:srgbClr val="000000"/>
                </a:solidFill>
                <a:latin typeface="Times New Roman" panose="02020603050405020304"/>
                <a:ea typeface="sans-serif"/>
              </a:rPr>
              <a:t>D. Để không bao giờ bị mất đồ.</a:t>
            </a:r>
            <a:endParaRPr sz="2600">
              <a:solidFill>
                <a:srgbClr val="000000"/>
              </a:solidFill>
              <a:latin typeface="Times New Roman" panose="02020603050405020304"/>
              <a:ea typeface="sans-serif"/>
            </a:endParaRPr>
          </a:p>
        </p:txBody>
      </p:sp>
      <p:pic>
        <p:nvPicPr>
          <p:cNvPr id="3" name="cau_1_viec_sap_xep_do_vat_hay_du_lieu_mot_cach_b6532ee4-d5c7-4688-9566-2fcb3bdc7162">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12510" y="645795"/>
            <a:ext cx="495300" cy="495300"/>
          </a:xfrm>
          <a:prstGeom prst="rect">
            <a:avLst/>
          </a:prstGeom>
        </p:spPr>
      </p:pic>
      <p:pic>
        <p:nvPicPr>
          <p:cNvPr id="12"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7"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957280" y="368897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654" fill="hold"/>
                                        <p:tgtEl>
                                          <p:spTgt spid="3"/>
                                        </p:tgtEl>
                                      </p:cBhvr>
                                    </p:cmd>
                                  </p:childTnLst>
                                </p:cTn>
                              </p:par>
                            </p:childTnLst>
                          </p:cTn>
                        </p:par>
                        <p:par>
                          <p:cTn id="7" fill="hold">
                            <p:stCondLst>
                              <p:cond delay="15000"/>
                            </p:stCondLst>
                            <p:childTnLst>
                              <p:par>
                                <p:cTn id="8" presetID="1" presetClass="mediacall" presetSubtype="0" fill="hold" nodeType="afterEffect">
                                  <p:stCondLst>
                                    <p:cond delay="0"/>
                                  </p:stCondLst>
                                  <p:childTnLst>
                                    <p:cmd type="call" cmd="playFrom(0.0)">
                                      <p:cBhvr additive="base">
                                        <p:cTn id="9" dur="15333" fill="hold"/>
                                        <p:tgtEl>
                                          <p:spTgt spid="12"/>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1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51175" y="1413510"/>
            <a:ext cx="6089650" cy="3717290"/>
          </a:xfrm>
          <a:prstGeom prst="rect">
            <a:avLst/>
          </a:prstGeom>
        </p:spPr>
        <p:txBody>
          <a:bodyPr>
            <a:noAutofit/>
          </a:bodyPr>
          <a:p>
            <a:pPr marL="0" indent="0" algn="just" defTabSz="266700">
              <a:lnSpc>
                <a:spcPct val="155000"/>
              </a:lnSpc>
              <a:spcBef>
                <a:spcPct val="0"/>
              </a:spcBef>
              <a:spcAft>
                <a:spcPct val="0"/>
              </a:spcAft>
            </a:pPr>
            <a:r>
              <a:rPr sz="2600" b="1">
                <a:solidFill>
                  <a:srgbClr val="000000"/>
                </a:solidFill>
                <a:latin typeface="Times New Roman" panose="02020603050405020304"/>
                <a:ea typeface="sans-serif"/>
              </a:rPr>
              <a:t>Câu 4:</a:t>
            </a:r>
            <a:r>
              <a:rPr sz="2600">
                <a:solidFill>
                  <a:srgbClr val="000000"/>
                </a:solidFill>
                <a:latin typeface="Times New Roman" panose="02020603050405020304"/>
                <a:ea typeface="sans-serif"/>
              </a:rPr>
              <a:t> Em hãy sử dụng cách nói "Nếu... thì..." để diễn đạt 2 tình huống trong học tập hoặc sinh hoạt hằng ngày. </a:t>
            </a:r>
            <a:endParaRPr sz="2600">
              <a:solidFill>
                <a:srgbClr val="000000"/>
              </a:solidFill>
              <a:latin typeface="Times New Roman" panose="02020603050405020304"/>
              <a:ea typeface="sans-serif"/>
            </a:endParaRPr>
          </a:p>
        </p:txBody>
      </p:sp>
      <p:pic>
        <p:nvPicPr>
          <p:cNvPr id="3" name="cau_4_em_hay_su_dung_cach_noi_neu_thi_de_df7e6a80-8d69-4d44-b5bf-de90543f5402">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29350" y="645795"/>
            <a:ext cx="495300" cy="495300"/>
          </a:xfrm>
          <a:prstGeom prst="rect">
            <a:avLst/>
          </a:prstGeom>
        </p:spPr>
      </p:pic>
      <p:pic>
        <p:nvPicPr>
          <p:cNvPr id="4" name="Đồng hồ đếm ngược 2 phút - YouTube">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8275" y="466852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295" fill="hold"/>
                                        <p:tgtEl>
                                          <p:spTgt spid="3"/>
                                        </p:tgtEl>
                                      </p:cBhvr>
                                    </p:cmd>
                                  </p:childTnLst>
                                </p:cTn>
                              </p:par>
                            </p:childTnLst>
                          </p:cTn>
                        </p:par>
                        <p:par>
                          <p:cTn id="7" fill="hold">
                            <p:stCondLst>
                              <p:cond delay="6500"/>
                            </p:stCondLst>
                            <p:childTnLst>
                              <p:par>
                                <p:cTn id="8" presetID="1" presetClass="mediacall" presetSubtype="0" fill="hold" nodeType="afterEffect">
                                  <p:stCondLst>
                                    <p:cond delay="0"/>
                                  </p:stCondLst>
                                  <p:childTnLst>
                                    <p:cmd type="call" cmd="playFrom(0.0)">
                                      <p:cBhvr additive="base">
                                        <p:cTn id="9" dur="1313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1">
                  <p:stCondLst>
                    <p:cond delay="indefinite"/>
                  </p:stCondLst>
                  <p:endCondLst>
                    <p:cond evt="onStopAudio">
                      <p:tgtEl>
                        <p:sldTgt/>
                      </p:tgtEl>
                    </p:cond>
                  </p:endCondLst>
                </p:cTn>
                <p:tgtEl>
                  <p:spTgt spid="3"/>
                </p:tgtEl>
              </p:cMediaNode>
            </p:audio>
            <p:audio>
              <p:cMediaNode>
                <p:cTn id="11" fill="hold" display="1">
                  <p:stCondLst>
                    <p:cond delay="indefinite"/>
                  </p:stCondLst>
                  <p:endCondLst>
                    <p:cond evt="onStopAudio">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70860" y="1400175"/>
            <a:ext cx="6127115" cy="3715385"/>
          </a:xfrm>
          <a:prstGeom prst="rect">
            <a:avLst/>
          </a:prstGeom>
        </p:spPr>
        <p:txBody>
          <a:bodyPr>
            <a:noAutofit/>
          </a:bodyPr>
          <a:p>
            <a:pPr marL="0" indent="0" algn="just" defTabSz="266700">
              <a:lnSpc>
                <a:spcPct val="165000"/>
              </a:lnSpc>
              <a:spcBef>
                <a:spcPct val="0"/>
              </a:spcBef>
              <a:spcAft>
                <a:spcPct val="0"/>
              </a:spcAft>
            </a:pPr>
            <a:r>
              <a:rPr sz="2600" b="1">
                <a:solidFill>
                  <a:srgbClr val="000000"/>
                </a:solidFill>
                <a:latin typeface="Times New Roman" panose="02020603050405020304"/>
                <a:ea typeface="sans-serif"/>
              </a:rPr>
              <a:t>Câu 4:</a:t>
            </a:r>
            <a:r>
              <a:rPr sz="2600">
                <a:solidFill>
                  <a:srgbClr val="000000"/>
                </a:solidFill>
                <a:latin typeface="Times New Roman" panose="02020603050405020304"/>
                <a:ea typeface="sans-serif"/>
              </a:rPr>
              <a:t> Ví dụ: "Nếu em học bài chăm chỉ thì em sẽ đạt điểm cao"; "Nếu đèn giao thông chuyển sang màu đỏ thì em phải dừng lại".</a:t>
            </a:r>
            <a:endParaRPr sz="2600">
              <a:solidFill>
                <a:srgbClr val="000000"/>
              </a:solidFill>
              <a:latin typeface="Times New Roman" panose="02020603050405020304"/>
              <a:ea typeface="sans-serif"/>
            </a:endParaRPr>
          </a:p>
        </p:txBody>
      </p:sp>
      <p:pic>
        <p:nvPicPr>
          <p:cNvPr id="3" name="vi_du_1_neu_em_hoc_bai_cham_chi_thi_em_se_dat_9fe54094-88e1-4f4d-850e-7a98d8e6749d">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12510" y="645795"/>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80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41650" y="1478915"/>
            <a:ext cx="6108700" cy="3660775"/>
          </a:xfrm>
          <a:prstGeom prst="rect">
            <a:avLst/>
          </a:prstGeom>
        </p:spPr>
        <p:txBody>
          <a:bodyPr>
            <a:noAutofit/>
          </a:bodyPr>
          <a:p>
            <a:pPr marL="0" indent="0" algn="just" defTabSz="266700">
              <a:lnSpc>
                <a:spcPct val="185000"/>
              </a:lnSpc>
              <a:spcBef>
                <a:spcPct val="0"/>
              </a:spcBef>
              <a:spcAft>
                <a:spcPct val="0"/>
              </a:spcAft>
            </a:pPr>
            <a:r>
              <a:rPr sz="2600" b="1">
                <a:solidFill>
                  <a:srgbClr val="000000"/>
                </a:solidFill>
                <a:latin typeface="Times New Roman" panose="02020603050405020304"/>
                <a:ea typeface="sans-serif"/>
              </a:rPr>
              <a:t>Câu 5:</a:t>
            </a:r>
            <a:r>
              <a:rPr sz="2600">
                <a:solidFill>
                  <a:srgbClr val="000000"/>
                </a:solidFill>
                <a:latin typeface="Times New Roman" panose="02020603050405020304"/>
                <a:ea typeface="sans-serif"/>
              </a:rPr>
              <a:t> Khi xây dựng một bài trình chiếu giới thiệu về một loài hoa, em cần thực hiện những việc nhỏ nào? </a:t>
            </a:r>
            <a:endParaRPr sz="2600">
              <a:solidFill>
                <a:srgbClr val="000000"/>
              </a:solidFill>
              <a:latin typeface="Times New Roman" panose="02020603050405020304"/>
              <a:ea typeface="sans-serif"/>
            </a:endParaRPr>
          </a:p>
        </p:txBody>
      </p:sp>
      <p:pic>
        <p:nvPicPr>
          <p:cNvPr id="3" name="cau_5khi_xay_dung_mot_bai_trinh_chieu_gioi_809c441a-f0ad-4319-b594-53c20b9a7730">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12510" y="645795"/>
            <a:ext cx="495300" cy="495300"/>
          </a:xfrm>
          <a:prstGeom prst="rect">
            <a:avLst/>
          </a:prstGeom>
        </p:spPr>
      </p:pic>
      <p:pic>
        <p:nvPicPr>
          <p:cNvPr id="4" name="Đồng hồ đếm ngược 2 phút - YouTube">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8275" y="466852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5668" fill="hold"/>
                                        <p:tgtEl>
                                          <p:spTgt spid="3"/>
                                        </p:tgtEl>
                                      </p:cBhvr>
                                    </p:cmd>
                                  </p:childTnLst>
                                </p:cTn>
                              </p:par>
                            </p:childTnLst>
                          </p:cTn>
                        </p:par>
                        <p:par>
                          <p:cTn id="7" fill="hold">
                            <p:stCondLst>
                              <p:cond delay="6000"/>
                            </p:stCondLst>
                            <p:childTnLst>
                              <p:par>
                                <p:cTn id="8" presetID="1" presetClass="mediacall" presetSubtype="0" fill="hold" nodeType="afterEffect">
                                  <p:stCondLst>
                                    <p:cond delay="0"/>
                                  </p:stCondLst>
                                  <p:childTnLst>
                                    <p:cmd type="call" cmd="playFrom(0.0)">
                                      <p:cBhvr additive="base">
                                        <p:cTn id="9" dur="1313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1">
                  <p:stCondLst>
                    <p:cond delay="indefinite"/>
                  </p:stCondLst>
                  <p:endCondLst>
                    <p:cond evt="onStopAudio">
                      <p:tgtEl>
                        <p:sldTgt/>
                      </p:tgtEl>
                    </p:cond>
                  </p:endCondLst>
                </p:cTn>
                <p:tgtEl>
                  <p:spTgt spid="3"/>
                </p:tgtEl>
              </p:cMediaNode>
            </p:audio>
            <p:audio>
              <p:cMediaNode>
                <p:cTn id="11" fill="hold" display="1">
                  <p:stCondLst>
                    <p:cond delay="indefinite"/>
                  </p:stCondLst>
                  <p:endCondLst>
                    <p:cond evt="onStopAudio">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27375" y="1438275"/>
            <a:ext cx="6032500" cy="3734435"/>
          </a:xfrm>
          <a:prstGeom prst="rect">
            <a:avLst/>
          </a:prstGeom>
        </p:spPr>
        <p:txBody>
          <a:bodyPr>
            <a:noAutofit/>
          </a:bodyPr>
          <a:p>
            <a:pPr marL="0" indent="0" algn="just" defTabSz="266700">
              <a:lnSpc>
                <a:spcPct val="165000"/>
              </a:lnSpc>
              <a:spcBef>
                <a:spcPct val="0"/>
              </a:spcBef>
              <a:spcAft>
                <a:spcPct val="0"/>
              </a:spcAft>
            </a:pPr>
            <a:r>
              <a:rPr sz="2600" b="1">
                <a:solidFill>
                  <a:srgbClr val="000000"/>
                </a:solidFill>
                <a:latin typeface="Times New Roman" panose="02020603050405020304"/>
                <a:ea typeface="sans-serif"/>
              </a:rPr>
              <a:t>Câu 5:</a:t>
            </a:r>
            <a:r>
              <a:rPr sz="2600">
                <a:solidFill>
                  <a:srgbClr val="000000"/>
                </a:solidFill>
                <a:latin typeface="Times New Roman" panose="02020603050405020304"/>
                <a:ea typeface="sans-serif"/>
              </a:rPr>
              <a:t> Gồm 4 việc nhỏ: </a:t>
            </a:r>
            <a:endParaRPr sz="2600">
              <a:solidFill>
                <a:srgbClr val="000000"/>
              </a:solidFill>
              <a:latin typeface="Times New Roman" panose="02020603050405020304"/>
              <a:ea typeface="sans-serif"/>
            </a:endParaRPr>
          </a:p>
          <a:p>
            <a:pPr marL="0" indent="0" algn="just" defTabSz="266700">
              <a:lnSpc>
                <a:spcPct val="165000"/>
              </a:lnSpc>
              <a:spcBef>
                <a:spcPct val="0"/>
              </a:spcBef>
              <a:spcAft>
                <a:spcPct val="0"/>
              </a:spcAft>
            </a:pPr>
            <a:r>
              <a:rPr sz="2600">
                <a:solidFill>
                  <a:srgbClr val="000000"/>
                </a:solidFill>
                <a:latin typeface="Times New Roman" panose="02020603050405020304"/>
                <a:ea typeface="sans-serif"/>
              </a:rPr>
              <a:t>1. Lên ý tưởng; </a:t>
            </a:r>
            <a:endParaRPr sz="2600">
              <a:solidFill>
                <a:srgbClr val="000000"/>
              </a:solidFill>
              <a:latin typeface="Times New Roman" panose="02020603050405020304"/>
              <a:ea typeface="sans-serif"/>
            </a:endParaRPr>
          </a:p>
          <a:p>
            <a:pPr marL="0" indent="0" algn="just" defTabSz="266700">
              <a:lnSpc>
                <a:spcPct val="165000"/>
              </a:lnSpc>
              <a:spcBef>
                <a:spcPct val="0"/>
              </a:spcBef>
              <a:spcAft>
                <a:spcPct val="0"/>
              </a:spcAft>
            </a:pPr>
            <a:r>
              <a:rPr sz="2600">
                <a:solidFill>
                  <a:srgbClr val="000000"/>
                </a:solidFill>
                <a:latin typeface="Times New Roman" panose="02020603050405020304"/>
                <a:ea typeface="sans-serif"/>
              </a:rPr>
              <a:t>2. Chuẩn bị nội dung (văn bản, hình ảnh);</a:t>
            </a:r>
            <a:endParaRPr sz="2600">
              <a:solidFill>
                <a:srgbClr val="000000"/>
              </a:solidFill>
              <a:latin typeface="Times New Roman" panose="02020603050405020304"/>
              <a:ea typeface="sans-serif"/>
            </a:endParaRPr>
          </a:p>
          <a:p>
            <a:pPr marL="0" indent="0" algn="just" defTabSz="266700">
              <a:lnSpc>
                <a:spcPct val="165000"/>
              </a:lnSpc>
              <a:spcBef>
                <a:spcPct val="0"/>
              </a:spcBef>
              <a:spcAft>
                <a:spcPct val="0"/>
              </a:spcAft>
            </a:pPr>
            <a:r>
              <a:rPr sz="2600">
                <a:solidFill>
                  <a:srgbClr val="000000"/>
                </a:solidFill>
                <a:latin typeface="Times New Roman" panose="02020603050405020304"/>
                <a:ea typeface="sans-serif"/>
              </a:rPr>
              <a:t> 3. Tạo bài trình chiếu bằng phần mềm;</a:t>
            </a:r>
            <a:endParaRPr sz="2600">
              <a:solidFill>
                <a:srgbClr val="000000"/>
              </a:solidFill>
              <a:latin typeface="Times New Roman" panose="02020603050405020304"/>
              <a:ea typeface="sans-serif"/>
            </a:endParaRPr>
          </a:p>
          <a:p>
            <a:pPr marL="0" indent="0" algn="just" defTabSz="266700">
              <a:lnSpc>
                <a:spcPct val="165000"/>
              </a:lnSpc>
              <a:spcBef>
                <a:spcPct val="0"/>
              </a:spcBef>
              <a:spcAft>
                <a:spcPct val="0"/>
              </a:spcAft>
            </a:pPr>
            <a:r>
              <a:rPr sz="2600">
                <a:solidFill>
                  <a:srgbClr val="000000"/>
                </a:solidFill>
                <a:latin typeface="Times New Roman" panose="02020603050405020304"/>
                <a:ea typeface="sans-serif"/>
              </a:rPr>
              <a:t> 4. Hoàn thiện sản phẩm và lưu tệp.</a:t>
            </a:r>
            <a:endParaRPr sz="2600">
              <a:solidFill>
                <a:srgbClr val="000000"/>
              </a:solidFill>
              <a:latin typeface="Times New Roman" panose="02020603050405020304"/>
              <a:ea typeface="sans-serif"/>
            </a:endParaRPr>
          </a:p>
        </p:txBody>
      </p:sp>
      <p:pic>
        <p:nvPicPr>
          <p:cNvPr id="3" name="cau_5gom_4_viec_nho_1_len_y_tuong_2_chuan_542e16d7-6dd8-4da9-92c9-6d830d76d0d5">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12510" y="645795"/>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0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2841625" y="1229360"/>
            <a:ext cx="6564630" cy="3891915"/>
          </a:xfrm>
          <a:prstGeom prst="rect">
            <a:avLst/>
          </a:prstGeom>
          <a:noFill/>
        </p:spPr>
        <p:txBody>
          <a:bodyPr wrap="square" rtlCol="0">
            <a:noAutofit/>
          </a:bodyPr>
          <a:p>
            <a:pPr algn="ctr">
              <a:lnSpc>
                <a:spcPct val="230000"/>
              </a:lnSpc>
            </a:pPr>
            <a:r>
              <a:rPr lang="en-US" sz="2600" b="1">
                <a:solidFill>
                  <a:srgbClr val="FF0000"/>
                </a:solidFill>
                <a:latin typeface="Times New Roman" panose="02020603050405020304" charset="0"/>
                <a:cs typeface="Times New Roman" panose="02020603050405020304" charset="0"/>
              </a:rPr>
              <a:t>CHÚC MỪNG </a:t>
            </a:r>
            <a:endParaRPr lang="en-US" sz="2600" b="1">
              <a:solidFill>
                <a:srgbClr val="FF0000"/>
              </a:solidFill>
              <a:latin typeface="Times New Roman" panose="02020603050405020304" charset="0"/>
              <a:cs typeface="Times New Roman" panose="02020603050405020304" charset="0"/>
            </a:endParaRPr>
          </a:p>
          <a:p>
            <a:pPr algn="ctr">
              <a:lnSpc>
                <a:spcPct val="230000"/>
              </a:lnSpc>
            </a:pPr>
            <a:r>
              <a:rPr lang="en-US" sz="2600" b="1">
                <a:solidFill>
                  <a:srgbClr val="FF0000"/>
                </a:solidFill>
                <a:latin typeface="Times New Roman" panose="02020603050405020304" charset="0"/>
                <a:cs typeface="Times New Roman" panose="02020603050405020304" charset="0"/>
              </a:rPr>
              <a:t>CÁC EM ĐÃ HOÀN THÀNH NỘI DUNG ÔN TẬP</a:t>
            </a:r>
            <a:endParaRPr lang="en-US" sz="2600" b="1">
              <a:solidFill>
                <a:srgbClr val="FF0000"/>
              </a:solidFill>
              <a:latin typeface="Times New Roman" panose="02020603050405020304" charset="0"/>
              <a:cs typeface="Times New Roman" panose="02020603050405020304" charset="0"/>
            </a:endParaRPr>
          </a:p>
          <a:p>
            <a:pPr algn="ctr">
              <a:lnSpc>
                <a:spcPct val="230000"/>
              </a:lnSpc>
            </a:pPr>
            <a:r>
              <a:rPr lang="en-US" sz="2600" b="1">
                <a:solidFill>
                  <a:srgbClr val="FF0000"/>
                </a:solidFill>
                <a:latin typeface="Times New Roman" panose="02020603050405020304" charset="0"/>
                <a:cs typeface="Times New Roman" panose="02020603050405020304" charset="0"/>
              </a:rPr>
              <a:t>CHÚC CÁC EM THI TỐT!</a:t>
            </a:r>
            <a:endParaRPr lang="en-US" sz="26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89910" y="1442720"/>
            <a:ext cx="6093460" cy="3646170"/>
          </a:xfrm>
          <a:prstGeom prst="rect">
            <a:avLst/>
          </a:prstGeom>
        </p:spPr>
        <p:txBody>
          <a:bodyPr>
            <a:noAutofit/>
          </a:bodyPr>
          <a:p>
            <a:pPr marL="0" indent="0" algn="just" defTabSz="266700">
              <a:lnSpc>
                <a:spcPct val="135000"/>
              </a:lnSpc>
              <a:spcBef>
                <a:spcPct val="0"/>
              </a:spcBef>
              <a:spcAft>
                <a:spcPct val="0"/>
              </a:spcAft>
            </a:pPr>
            <a:r>
              <a:rPr sz="2600" b="1">
                <a:solidFill>
                  <a:srgbClr val="000000"/>
                </a:solidFill>
                <a:latin typeface="Times New Roman" panose="02020603050405020304"/>
                <a:ea typeface="sans-serif"/>
              </a:rPr>
              <a:t>Câu 2: Sơ đồ hình cây bắt đầu bằng một bộ phận gọi là gì?</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Nhánh. </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Gốc. </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Lá. </a:t>
            </a:r>
            <a:endParaRPr sz="2600">
              <a:solidFill>
                <a:srgbClr val="000000"/>
              </a:solidFill>
              <a:latin typeface="Times New Roman" panose="02020603050405020304"/>
              <a:ea typeface="sans-serif"/>
            </a:endParaRPr>
          </a:p>
          <a:p>
            <a:pPr marL="914400" lvl="2" indent="0" algn="just" defTabSz="266700">
              <a:lnSpc>
                <a:spcPct val="155000"/>
              </a:lnSpc>
              <a:spcBef>
                <a:spcPct val="0"/>
              </a:spcBef>
              <a:spcAft>
                <a:spcPct val="0"/>
              </a:spcAft>
            </a:pPr>
            <a:r>
              <a:rPr sz="2600">
                <a:solidFill>
                  <a:srgbClr val="000000"/>
                </a:solidFill>
                <a:latin typeface="Times New Roman" panose="02020603050405020304"/>
                <a:ea typeface="sans-serif"/>
              </a:rPr>
              <a:t>D. Cành.</a:t>
            </a:r>
            <a:endParaRPr sz="2600">
              <a:solidFill>
                <a:srgbClr val="000000"/>
              </a:solidFill>
              <a:latin typeface="Times New Roman" panose="02020603050405020304"/>
              <a:ea typeface="sans-serif"/>
            </a:endParaRPr>
          </a:p>
        </p:txBody>
      </p:sp>
      <p:pic>
        <p:nvPicPr>
          <p:cNvPr id="4" name="cau_2_so_do_hinh_cay_bat_dau_bang_mot_bo_phan_8e2da490-a084-475b-a0b6-5cb9e7eb3051">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83630"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255230" y="315176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497" fill="hold"/>
                                        <p:tgtEl>
                                          <p:spTgt spid="4"/>
                                        </p:tgtEl>
                                      </p:cBhvr>
                                    </p:cmd>
                                  </p:childTnLst>
                                </p:cTn>
                              </p:par>
                            </p:childTnLst>
                          </p:cTn>
                        </p:par>
                        <p:par>
                          <p:cTn id="7" fill="hold">
                            <p:stCondLst>
                              <p:cond delay="75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4"/>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18485" y="1301750"/>
            <a:ext cx="6003290" cy="3768725"/>
          </a:xfrm>
          <a:prstGeom prst="rect">
            <a:avLst/>
          </a:prstGeom>
        </p:spPr>
        <p:txBody>
          <a:bodyPr>
            <a:noAutofit/>
          </a:bodyPr>
          <a:p>
            <a:pPr marL="0" indent="0" algn="just" defTabSz="266700">
              <a:lnSpc>
                <a:spcPct val="155000"/>
              </a:lnSpc>
              <a:spcBef>
                <a:spcPct val="0"/>
              </a:spcBef>
              <a:spcAft>
                <a:spcPct val="0"/>
              </a:spcAft>
            </a:pPr>
            <a:r>
              <a:rPr sz="2600" b="1">
                <a:solidFill>
                  <a:srgbClr val="000000"/>
                </a:solidFill>
                <a:latin typeface="Times New Roman" panose="02020603050405020304"/>
                <a:ea typeface="sans-serif"/>
              </a:rPr>
              <a:t>Câu 3: Trong máy tính, thông tin được lưu trữ thành các:</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indent="0" algn="just" defTabSz="266700">
              <a:lnSpc>
                <a:spcPct val="155000"/>
              </a:lnSpc>
              <a:spcBef>
                <a:spcPct val="0"/>
              </a:spcBef>
              <a:spcAft>
                <a:spcPct val="0"/>
              </a:spcAft>
              <a:buFont typeface="Times New Roman" panose="02020603050405020304"/>
              <a:buAutoNum type="alphaUcPeriod"/>
            </a:pPr>
            <a:r>
              <a:rPr sz="2600">
                <a:solidFill>
                  <a:srgbClr val="000000"/>
                </a:solidFill>
                <a:latin typeface="Times New Roman" panose="02020603050405020304"/>
                <a:ea typeface="sans-serif"/>
              </a:rPr>
              <a:t>Thư mục. </a:t>
            </a:r>
            <a:endParaRPr sz="2600">
              <a:solidFill>
                <a:srgbClr val="000000"/>
              </a:solidFill>
              <a:latin typeface="Times New Roman" panose="02020603050405020304"/>
              <a:ea typeface="sans-serif"/>
            </a:endParaRPr>
          </a:p>
          <a:p>
            <a:pPr marL="0" indent="0" algn="just" defTabSz="266700">
              <a:lnSpc>
                <a:spcPct val="155000"/>
              </a:lnSpc>
              <a:spcBef>
                <a:spcPct val="0"/>
              </a:spcBef>
              <a:spcAft>
                <a:spcPct val="0"/>
              </a:spcAft>
            </a:pPr>
            <a:r>
              <a:rPr sz="2600">
                <a:solidFill>
                  <a:srgbClr val="000000"/>
                </a:solidFill>
                <a:latin typeface="Times New Roman" panose="02020603050405020304"/>
                <a:ea typeface="sans-serif"/>
              </a:rPr>
              <a:t>B. Tệp. </a:t>
            </a:r>
            <a:endParaRPr sz="2600">
              <a:solidFill>
                <a:srgbClr val="000000"/>
              </a:solidFill>
              <a:latin typeface="Times New Roman" panose="02020603050405020304"/>
              <a:ea typeface="sans-serif"/>
            </a:endParaRPr>
          </a:p>
          <a:p>
            <a:pPr marL="0" indent="0" algn="just" defTabSz="266700">
              <a:lnSpc>
                <a:spcPct val="155000"/>
              </a:lnSpc>
              <a:spcBef>
                <a:spcPct val="0"/>
              </a:spcBef>
              <a:spcAft>
                <a:spcPct val="0"/>
              </a:spcAft>
            </a:pPr>
            <a:r>
              <a:rPr sz="2600">
                <a:solidFill>
                  <a:srgbClr val="000000"/>
                </a:solidFill>
                <a:latin typeface="Times New Roman" panose="02020603050405020304"/>
                <a:ea typeface="sans-serif"/>
              </a:rPr>
              <a:t>C. Ổ đĩa. </a:t>
            </a:r>
            <a:endParaRPr sz="2600">
              <a:solidFill>
                <a:srgbClr val="000000"/>
              </a:solidFill>
              <a:latin typeface="Times New Roman" panose="02020603050405020304"/>
              <a:ea typeface="sans-serif"/>
            </a:endParaRPr>
          </a:p>
          <a:p>
            <a:pPr marL="0" indent="0" algn="just" defTabSz="266700">
              <a:lnSpc>
                <a:spcPct val="155000"/>
              </a:lnSpc>
              <a:spcBef>
                <a:spcPct val="0"/>
              </a:spcBef>
              <a:spcAft>
                <a:spcPct val="0"/>
              </a:spcAft>
            </a:pPr>
            <a:r>
              <a:rPr sz="2600">
                <a:solidFill>
                  <a:srgbClr val="000000"/>
                </a:solidFill>
                <a:latin typeface="Times New Roman" panose="02020603050405020304"/>
                <a:ea typeface="sans-serif"/>
              </a:rPr>
              <a:t>D. Biểu tượng.</a:t>
            </a:r>
            <a:endParaRPr sz="2600">
              <a:solidFill>
                <a:srgbClr val="000000"/>
              </a:solidFill>
              <a:latin typeface="Times New Roman" panose="02020603050405020304"/>
              <a:ea typeface="sans-serif"/>
            </a:endParaRPr>
          </a:p>
        </p:txBody>
      </p:sp>
      <p:pic>
        <p:nvPicPr>
          <p:cNvPr id="3" name="cau_3_trong_may_tinh_thong_tin_duoc_luu_tru_4a537107-a0db-4286-86a7-dfbefdce1591">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81725"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248120" y="315176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8385" fill="hold"/>
                                        <p:tgtEl>
                                          <p:spTgt spid="3"/>
                                        </p:tgtEl>
                                      </p:cBhvr>
                                    </p:cmd>
                                  </p:childTnLst>
                                </p:cTn>
                              </p:par>
                            </p:childTnLst>
                          </p:cTn>
                        </p:par>
                        <p:par>
                          <p:cTn id="7" fill="hold">
                            <p:stCondLst>
                              <p:cond delay="85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108960" y="1358265"/>
            <a:ext cx="6022340" cy="3693160"/>
          </a:xfrm>
          <a:prstGeom prst="rect">
            <a:avLst/>
          </a:prstGeom>
        </p:spPr>
        <p:txBody>
          <a:bodyPr>
            <a:noAutofit/>
          </a:bodyPr>
          <a:p>
            <a:pPr marL="0" indent="0" algn="just" defTabSz="266700">
              <a:lnSpc>
                <a:spcPct val="145000"/>
              </a:lnSpc>
              <a:spcBef>
                <a:spcPct val="0"/>
              </a:spcBef>
              <a:spcAft>
                <a:spcPct val="0"/>
              </a:spcAft>
            </a:pPr>
            <a:r>
              <a:rPr sz="2600" b="1">
                <a:solidFill>
                  <a:srgbClr val="000000"/>
                </a:solidFill>
                <a:latin typeface="Times New Roman" panose="02020603050405020304"/>
                <a:ea typeface="sans-serif"/>
              </a:rPr>
              <a:t>Câu 4: Biểu tượng của thư mục thường có hình dạng là:</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buFont typeface="Times New Roman" panose="02020603050405020304"/>
              <a:buAutoNum type="alphaUcPeriod"/>
            </a:pPr>
            <a:r>
              <a:rPr sz="2600">
                <a:solidFill>
                  <a:srgbClr val="000000"/>
                </a:solidFill>
                <a:latin typeface="Times New Roman" panose="02020603050405020304"/>
                <a:ea typeface="sans-serif"/>
              </a:rPr>
              <a:t>Một tờ giấy.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buFont typeface="Times New Roman" panose="02020603050405020304"/>
              <a:buAutoNum type="alphaUcPeriod"/>
            </a:pPr>
            <a:r>
              <a:rPr sz="2600">
                <a:solidFill>
                  <a:srgbClr val="000000"/>
                </a:solidFill>
                <a:latin typeface="Times New Roman" panose="02020603050405020304"/>
                <a:ea typeface="sans-serif"/>
              </a:rPr>
              <a:t>Một chiếc bút.</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buFont typeface="Times New Roman" panose="02020603050405020304"/>
              <a:buAutoNum type="alphaUcPeriod"/>
            </a:pPr>
            <a:r>
              <a:rPr sz="2600">
                <a:solidFill>
                  <a:srgbClr val="000000"/>
                </a:solidFill>
                <a:latin typeface="Times New Roman" panose="02020603050405020304"/>
                <a:ea typeface="sans-serif"/>
              </a:rPr>
              <a:t>Một kẹp giấy (màu vàng).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pPr>
            <a:r>
              <a:rPr sz="2600">
                <a:solidFill>
                  <a:srgbClr val="000000"/>
                </a:solidFill>
                <a:latin typeface="Times New Roman" panose="02020603050405020304"/>
                <a:ea typeface="sans-serif"/>
              </a:rPr>
              <a:t>D. Một hình tròn.</a:t>
            </a:r>
            <a:endParaRPr sz="2600">
              <a:solidFill>
                <a:srgbClr val="000000"/>
              </a:solidFill>
              <a:latin typeface="Times New Roman" panose="02020603050405020304"/>
              <a:ea typeface="sans-serif"/>
            </a:endParaRPr>
          </a:p>
        </p:txBody>
      </p:sp>
      <p:pic>
        <p:nvPicPr>
          <p:cNvPr id="3" name="cau_4_bieu_tuong_cua_thu_muc_thuong_co_hinh_dang_b72f4035-12a7-4707-b2e8-d88b628727c6">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38875"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991320" y="366039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971" fill="hold"/>
                                        <p:tgtEl>
                                          <p:spTgt spid="3"/>
                                        </p:tgtEl>
                                      </p:cBhvr>
                                    </p:cmd>
                                  </p:childTnLst>
                                </p:cTn>
                              </p:par>
                            </p:childTnLst>
                          </p:cTn>
                        </p:par>
                        <p:par>
                          <p:cTn id="7" fill="hold">
                            <p:stCondLst>
                              <p:cond delay="11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98800" y="1425575"/>
            <a:ext cx="6108065" cy="3655060"/>
          </a:xfrm>
          <a:prstGeom prst="rect">
            <a:avLst/>
          </a:prstGeom>
        </p:spPr>
        <p:txBody>
          <a:bodyPr>
            <a:noAutofit/>
          </a:bodyPr>
          <a:p>
            <a:pPr marL="0" indent="0" algn="just" defTabSz="266700">
              <a:lnSpc>
                <a:spcPct val="145000"/>
              </a:lnSpc>
              <a:spcBef>
                <a:spcPct val="0"/>
              </a:spcBef>
              <a:spcAft>
                <a:spcPct val="0"/>
              </a:spcAft>
            </a:pPr>
            <a:r>
              <a:rPr sz="2600" b="1">
                <a:solidFill>
                  <a:srgbClr val="000000"/>
                </a:solidFill>
                <a:latin typeface="Times New Roman" panose="02020603050405020304"/>
                <a:ea typeface="sans-serif"/>
              </a:rPr>
              <a:t>Câu 5: Thứ tự sắp xếp từ lớn đến nhỏ trong lưu trữ thông tin máy tính là:</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Tệp -&gt; Thư mục -&gt; Ổ đĩa.</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Thư mục -&gt; Ổ đĩa -&gt; Tệp. </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Ổ đĩa -&gt; Thư mục -&gt; Tệp.</a:t>
            </a:r>
            <a:endParaRPr sz="2600">
              <a:solidFill>
                <a:srgbClr val="000000"/>
              </a:solidFill>
              <a:latin typeface="Times New Roman" panose="02020603050405020304"/>
              <a:ea typeface="sans-serif"/>
            </a:endParaRPr>
          </a:p>
          <a:p>
            <a:pPr marL="0" indent="0" algn="just" defTabSz="266700">
              <a:lnSpc>
                <a:spcPct val="145000"/>
              </a:lnSpc>
              <a:spcBef>
                <a:spcPct val="0"/>
              </a:spcBef>
              <a:spcAft>
                <a:spcPct val="0"/>
              </a:spcAft>
            </a:pPr>
            <a:r>
              <a:rPr sz="2600">
                <a:solidFill>
                  <a:srgbClr val="000000"/>
                </a:solidFill>
                <a:latin typeface="Times New Roman" panose="02020603050405020304"/>
                <a:ea typeface="sans-serif"/>
              </a:rPr>
              <a:t> D. Ổ đĩa -&gt; Tệp -&gt; Thư mục.</a:t>
            </a:r>
            <a:endParaRPr sz="2600">
              <a:solidFill>
                <a:srgbClr val="000000"/>
              </a:solidFill>
              <a:latin typeface="Times New Roman" panose="02020603050405020304"/>
              <a:ea typeface="sans-serif"/>
            </a:endParaRPr>
          </a:p>
        </p:txBody>
      </p:sp>
      <p:pic>
        <p:nvPicPr>
          <p:cNvPr id="3" name="cau_5_thu_tu_sap_xep_tu_lon_den_nho_trong_luu_9371e6da-64b2-49e3-8e9a-53863a93fed1">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00775"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991320" y="3660399"/>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8181" fill="hold"/>
                                        <p:tgtEl>
                                          <p:spTgt spid="3"/>
                                        </p:tgtEl>
                                      </p:cBhvr>
                                    </p:cmd>
                                  </p:childTnLst>
                                </p:cTn>
                              </p:par>
                            </p:childTnLst>
                          </p:cTn>
                        </p:par>
                        <p:par>
                          <p:cTn id="7" fill="hold">
                            <p:stCondLst>
                              <p:cond delay="185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3041650" y="1386840"/>
            <a:ext cx="6089650" cy="3674745"/>
          </a:xfrm>
          <a:prstGeom prst="rect">
            <a:avLst/>
          </a:prstGeom>
        </p:spPr>
        <p:txBody>
          <a:bodyPr>
            <a:noAutofit/>
          </a:bodyPr>
          <a:p>
            <a:pPr marL="0" indent="0" algn="just" defTabSz="266700">
              <a:lnSpc>
                <a:spcPct val="125000"/>
              </a:lnSpc>
              <a:spcBef>
                <a:spcPct val="0"/>
              </a:spcBef>
              <a:spcAft>
                <a:spcPct val="0"/>
              </a:spcAft>
            </a:pPr>
            <a:r>
              <a:rPr sz="2600" b="1">
                <a:solidFill>
                  <a:srgbClr val="000000"/>
                </a:solidFill>
                <a:latin typeface="Times New Roman" panose="02020603050405020304"/>
                <a:ea typeface="sans-serif"/>
              </a:rPr>
              <a:t>Câu 6: Những thông tin nào sau đây của gia đình có thể lưu trữ trong máy tính?</a:t>
            </a:r>
            <a:r>
              <a:rPr sz="2600">
                <a:solidFill>
                  <a:srgbClr val="000000"/>
                </a:solidFill>
                <a:latin typeface="Times New Roman" panose="02020603050405020304"/>
                <a:ea typeface="sans-serif"/>
              </a:rPr>
              <a:t>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Hình ảnh, video của các thành viên.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buFont typeface="Times New Roman" panose="02020603050405020304"/>
              <a:buAutoNum type="alphaUcPeriod"/>
            </a:pPr>
            <a:r>
              <a:rPr lang="en-US" sz="2600">
                <a:solidFill>
                  <a:srgbClr val="000000"/>
                </a:solidFill>
                <a:latin typeface="Times New Roman" panose="02020603050405020304"/>
                <a:ea typeface="sans-serif"/>
              </a:rPr>
              <a:t> </a:t>
            </a:r>
            <a:r>
              <a:rPr sz="2600">
                <a:solidFill>
                  <a:srgbClr val="000000"/>
                </a:solidFill>
                <a:latin typeface="Times New Roman" panose="02020603050405020304"/>
                <a:ea typeface="sans-serif"/>
              </a:rPr>
              <a:t>Giọng nói, giọng hát.</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pPr>
            <a:r>
              <a:rPr sz="2600">
                <a:solidFill>
                  <a:srgbClr val="000000"/>
                </a:solidFill>
                <a:latin typeface="Times New Roman" panose="02020603050405020304"/>
                <a:ea typeface="sans-serif"/>
              </a:rPr>
              <a:t>C. Địa chỉ nhà, số điện thoại.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pPr>
            <a:r>
              <a:rPr sz="2600">
                <a:solidFill>
                  <a:srgbClr val="000000"/>
                </a:solidFill>
                <a:latin typeface="Times New Roman" panose="02020603050405020304"/>
                <a:ea typeface="sans-serif"/>
              </a:rPr>
              <a:t>D. Mùi hương của món ăn mẹ nấu.</a:t>
            </a:r>
            <a:endParaRPr sz="2600">
              <a:solidFill>
                <a:srgbClr val="000000"/>
              </a:solidFill>
              <a:latin typeface="Times New Roman" panose="02020603050405020304"/>
              <a:ea typeface="sans-serif"/>
            </a:endParaRPr>
          </a:p>
        </p:txBody>
      </p:sp>
      <p:pic>
        <p:nvPicPr>
          <p:cNvPr id="3" name="cau_6_nhung_thong_tin_nao_sau_day_cua_gia_dinh_dfa67fcd-bc4a-450d-ade5-ed62584fc926">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229350"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362920" y="2742189"/>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áº¿t quáº£ hÃ¬nh áº£nh cho right icon"/>
          <p:cNvPicPr>
            <a:picLocks noChangeAspect="1" noChangeArrowheads="1"/>
          </p:cNvPicPr>
          <p:nvPr>
            <p:custDataLst>
              <p:tags r:id="rId9"/>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473795" y="3295909"/>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áº¿t quáº£ hÃ¬nh áº£nh cho right icon"/>
          <p:cNvPicPr>
            <a:picLocks noChangeAspect="1" noChangeArrowheads="1"/>
          </p:cNvPicPr>
          <p:nvPr>
            <p:custDataLst>
              <p:tags r:id="rId10"/>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132290" y="374612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5229" fill="hold"/>
                                        <p:tgtEl>
                                          <p:spTgt spid="3"/>
                                        </p:tgtEl>
                                      </p:cBhvr>
                                    </p:cmd>
                                  </p:childTnLst>
                                </p:cTn>
                              </p:par>
                            </p:childTnLst>
                          </p:cTn>
                        </p:par>
                        <p:par>
                          <p:cTn id="7" fill="hold">
                            <p:stCondLst>
                              <p:cond delay="155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11" name="Am-thanh-tra-loi-dung-www_nhacchuongvui_com.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11"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11"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p:tgtEl>
                        <p:sldTgt/>
                      </p:tgtEl>
                    </p:cond>
                  </p:endCondLst>
                </p:cTn>
                <p:tgtEl>
                  <p:spTgt spid="3"/>
                </p:tgtEl>
              </p:cMediaNode>
            </p:audio>
            <p:audio>
              <p:cMediaNode>
                <p:cTn id="23" fill="hold" display="1">
                  <p:stCondLst>
                    <p:cond delay="indefinite"/>
                  </p:stCondLst>
                  <p:endCondLst>
                    <p:cond evt="onStopAudio">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394710" y="200660"/>
            <a:ext cx="5930265" cy="445135"/>
          </a:xfrm>
          <a:prstGeom prst="rect">
            <a:avLst/>
          </a:prstGeom>
          <a:noFill/>
        </p:spPr>
        <p:txBody>
          <a:bodyPr wrap="square" rtlCol="0">
            <a:spAutoFit/>
          </a:bodyPr>
          <a:p>
            <a:r>
              <a:rPr lang="en-US" sz="2300" b="1">
                <a:solidFill>
                  <a:srgbClr val="00B0F0"/>
                </a:solidFill>
                <a:latin typeface="Times New Roman" panose="02020603050405020304" charset="0"/>
                <a:cs typeface="Times New Roman" panose="02020603050405020304" charset="0"/>
              </a:rPr>
              <a:t>ÔN TẬP HẾT HỌC KÌ II - TIN HỌC LỚP 3</a:t>
            </a:r>
            <a:endParaRPr lang="en-US" sz="2300" b="1">
              <a:solidFill>
                <a:srgbClr val="00B0F0"/>
              </a:solidFill>
              <a:latin typeface="Times New Roman" panose="02020603050405020304" charset="0"/>
              <a:cs typeface="Times New Roman" panose="02020603050405020304" charset="0"/>
            </a:endParaRPr>
          </a:p>
        </p:txBody>
      </p:sp>
      <p:sp>
        <p:nvSpPr>
          <p:cNvPr id="2" name="Text Box 1"/>
          <p:cNvSpPr txBox="1"/>
          <p:nvPr/>
        </p:nvSpPr>
        <p:spPr>
          <a:xfrm>
            <a:off x="2965450" y="1415415"/>
            <a:ext cx="6270625" cy="3617595"/>
          </a:xfrm>
          <a:prstGeom prst="rect">
            <a:avLst/>
          </a:prstGeom>
        </p:spPr>
        <p:txBody>
          <a:bodyPr>
            <a:noAutofit/>
          </a:bodyPr>
          <a:p>
            <a:pPr marL="0" indent="0" algn="just" defTabSz="266700">
              <a:lnSpc>
                <a:spcPct val="125000"/>
              </a:lnSpc>
              <a:spcBef>
                <a:spcPct val="0"/>
              </a:spcBef>
              <a:spcAft>
                <a:spcPct val="0"/>
              </a:spcAft>
            </a:pPr>
            <a:r>
              <a:rPr sz="2600" b="1">
                <a:solidFill>
                  <a:srgbClr val="000000"/>
                </a:solidFill>
                <a:latin typeface="Times New Roman" panose="02020603050405020304"/>
                <a:ea typeface="sans-serif"/>
              </a:rPr>
              <a:t>Câu 7: Để bảo vệ thông tin cá nhân khi dùng máy tính, em nên làm gì?</a:t>
            </a:r>
            <a:endParaRPr sz="2600" b="1">
              <a:solidFill>
                <a:srgbClr val="000000"/>
              </a:solidFill>
              <a:latin typeface="Times New Roman" panose="02020603050405020304"/>
              <a:ea typeface="sans-serif"/>
            </a:endParaRPr>
          </a:p>
          <a:p>
            <a:pPr marL="0" indent="0" algn="just" defTabSz="266700">
              <a:lnSpc>
                <a:spcPct val="125000"/>
              </a:lnSpc>
              <a:spcBef>
                <a:spcPct val="0"/>
              </a:spcBef>
              <a:spcAft>
                <a:spcPct val="0"/>
              </a:spcAft>
            </a:pPr>
            <a:r>
              <a:rPr sz="2600">
                <a:solidFill>
                  <a:srgbClr val="000000"/>
                </a:solidFill>
                <a:latin typeface="Times New Roman" panose="02020603050405020304"/>
                <a:ea typeface="sans-serif"/>
              </a:rPr>
              <a:t> A. Cung cấp địa chỉ nhà cho người lạ trên Internet.</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pPr>
            <a:r>
              <a:rPr lang="en-US" sz="2600">
                <a:solidFill>
                  <a:srgbClr val="000000"/>
                </a:solidFill>
                <a:latin typeface="Times New Roman" panose="02020603050405020304"/>
                <a:ea typeface="sans-serif"/>
              </a:rPr>
              <a:t>B. </a:t>
            </a:r>
            <a:r>
              <a:rPr sz="2600">
                <a:solidFill>
                  <a:srgbClr val="000000"/>
                </a:solidFill>
                <a:latin typeface="Times New Roman" panose="02020603050405020304"/>
                <a:ea typeface="sans-serif"/>
              </a:rPr>
              <a:t>Đặt mật khẩu cho máy tính và giữ bí mật.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buFont typeface="Times New Roman" panose="02020603050405020304"/>
              <a:buNone/>
            </a:pPr>
            <a:r>
              <a:rPr lang="en-US" sz="2600">
                <a:solidFill>
                  <a:srgbClr val="000000"/>
                </a:solidFill>
                <a:latin typeface="Times New Roman" panose="02020603050405020304"/>
                <a:ea typeface="sans-serif"/>
              </a:rPr>
              <a:t>C. </a:t>
            </a:r>
            <a:r>
              <a:rPr sz="2600">
                <a:solidFill>
                  <a:srgbClr val="000000"/>
                </a:solidFill>
                <a:latin typeface="Times New Roman" panose="02020603050405020304"/>
                <a:ea typeface="sans-serif"/>
              </a:rPr>
              <a:t>Gửi ảnh cá nhân cho bất kỳ ai yêu cầu. </a:t>
            </a:r>
            <a:endParaRPr sz="2600">
              <a:solidFill>
                <a:srgbClr val="000000"/>
              </a:solidFill>
              <a:latin typeface="Times New Roman" panose="02020603050405020304"/>
              <a:ea typeface="sans-serif"/>
            </a:endParaRPr>
          </a:p>
          <a:p>
            <a:pPr marL="0" indent="0" algn="just" defTabSz="266700">
              <a:lnSpc>
                <a:spcPct val="125000"/>
              </a:lnSpc>
              <a:spcBef>
                <a:spcPct val="0"/>
              </a:spcBef>
              <a:spcAft>
                <a:spcPct val="0"/>
              </a:spcAft>
            </a:pPr>
            <a:r>
              <a:rPr sz="2600">
                <a:solidFill>
                  <a:srgbClr val="000000"/>
                </a:solidFill>
                <a:latin typeface="Times New Roman" panose="02020603050405020304"/>
                <a:ea typeface="sans-serif"/>
              </a:rPr>
              <a:t>D. Nhận tệp từ người không quen biết.</a:t>
            </a:r>
            <a:endParaRPr sz="2600">
              <a:solidFill>
                <a:srgbClr val="000000"/>
              </a:solidFill>
              <a:latin typeface="Times New Roman" panose="02020603050405020304"/>
              <a:ea typeface="sans-serif"/>
            </a:endParaRPr>
          </a:p>
        </p:txBody>
      </p:sp>
      <p:pic>
        <p:nvPicPr>
          <p:cNvPr id="3" name="cau_7_de_bao_ve_thong_tin_ca_nhan_khi_dung_may_cb664e55-c31d-4aa1-814d-fe87096c93aa">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181725" y="645795"/>
            <a:ext cx="495300" cy="495300"/>
          </a:xfrm>
          <a:prstGeom prst="rect">
            <a:avLst/>
          </a:prstGeom>
        </p:spPr>
      </p:pic>
      <p:pic>
        <p:nvPicPr>
          <p:cNvPr id="6" name="Nhac-tinh-gio-rung-chuong-vang-www_tiengdong_com">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9053195" y="4763135"/>
            <a:ext cx="495300" cy="495300"/>
          </a:xfrm>
          <a:prstGeom prst="rect">
            <a:avLst/>
          </a:prstGeom>
        </p:spPr>
      </p:pic>
      <p:pic>
        <p:nvPicPr>
          <p:cNvPr id="8" name="Picture 4" descr="Káº¿t quáº£ hÃ¬nh áº£nh cho right icon"/>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957280" y="336893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6692" fill="hold"/>
                                        <p:tgtEl>
                                          <p:spTgt spid="3"/>
                                        </p:tgtEl>
                                      </p:cBhvr>
                                    </p:cmd>
                                  </p:childTnLst>
                                </p:cTn>
                              </p:par>
                            </p:childTnLst>
                          </p:cTn>
                        </p:par>
                        <p:par>
                          <p:cTn id="7" fill="hold">
                            <p:stCondLst>
                              <p:cond delay="17000"/>
                            </p:stCondLst>
                            <p:childTnLst>
                              <p:par>
                                <p:cTn id="8" presetID="1" presetClass="mediacall" presetSubtype="0" fill="hold" nodeType="afterEffect">
                                  <p:stCondLst>
                                    <p:cond delay="0"/>
                                  </p:stCondLst>
                                  <p:childTnLst>
                                    <p:cmd type="call" cmd="playFrom(0.0)">
                                      <p:cBhvr additive="base">
                                        <p:cTn id="9" dur="15333"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9"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1">
                  <p:stCondLst>
                    <p:cond delay="indefinite"/>
                  </p:stCondLst>
                  <p:endCondLst>
                    <p:cond evt="onStopAudio">
                      <p:tgtEl>
                        <p:sldTgt/>
                      </p:tgtEl>
                    </p:cond>
                  </p:endCondLst>
                </p:cTn>
                <p:tgtEl>
                  <p:spTgt spid="3"/>
                </p:tgtEl>
              </p:cMediaNode>
            </p:audio>
            <p:audio>
              <p:cMediaNode>
                <p:cTn id="15" fill="hold" display="1">
                  <p:stCondLst>
                    <p:cond delay="indefinite"/>
                  </p:stCondLst>
                  <p:endCondLst>
                    <p:cond evt="onStopAudio">
                      <p:tgtEl>
                        <p:sldTgt/>
                      </p:tgtEl>
                    </p:cond>
                  </p:endCondLst>
                </p:cTn>
                <p:tgtEl>
                  <p:spTgt spid="6"/>
                </p:tgtEl>
              </p:cMediaNode>
            </p:audio>
          </p:childTnLst>
        </p:cTn>
      </p:par>
    </p:tnLst>
  </p:timing>
</p:sld>
</file>

<file path=ppt/tags/tag1.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0.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1.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2.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3.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4.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5.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6.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7.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8.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19.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0.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1.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2.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3.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4.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5.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6.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27.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3.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4.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5.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6.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7.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8.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ags/tag9.xml><?xml version="1.0" encoding="utf-8"?>
<p:tagLst xmlns:p="http://schemas.openxmlformats.org/presentationml/2006/main">
  <p:tag name="KSO_WM_DIAGRAM_VIRTUALLY_FRAME" val="{&quot;height&quot;:89.34425196850393,&quot;left&quot;:177.09811023622046,&quot;top&quot;:394.7703937007874,&quot;width&quot;:704.28708661417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5911</Words>
  <Application>WPS Presentation</Application>
  <PresentationFormat>Widescreen</PresentationFormat>
  <Paragraphs>232</Paragraphs>
  <Slides>34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Arial</vt:lpstr>
      <vt:lpstr>SimSun</vt:lpstr>
      <vt:lpstr>Wingdings</vt:lpstr>
      <vt:lpstr>Times New Roman</vt:lpstr>
      <vt:lpstr>Times New Roman</vt:lpstr>
      <vt:lpstr>sans-serif</vt:lpstr>
      <vt:lpstr>Fz Sign Rathi V2</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Lenovo</dc:creator>
  <cp:lastModifiedBy>Hiền Nguyễn</cp:lastModifiedBy>
  <cp:revision>64</cp:revision>
  <dcterms:created xsi:type="dcterms:W3CDTF">2025-07-23T00:59:00Z</dcterms:created>
  <dcterms:modified xsi:type="dcterms:W3CDTF">2026-04-12T07:26:50Z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4DD671A619D74F819FD007D113FE1686_11</vt:lpwstr>
  </property>
  <property fmtid="{D5CDD505-2E9C-101B-9397-08002B2CF9AE}" pid="3" name="KSOProductBuildVer">
    <vt:lpwstr>1033-12.1.0.25242</vt:lpwstr>
  </property>
</Properties>
</file>