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766" r:id="rId4"/>
    <p:sldMasterId id="2147483811" r:id="rId5"/>
  </p:sldMasterIdLst>
  <p:notesMasterIdLst>
    <p:notesMasterId r:id="rId20"/>
  </p:notesMasterIdLst>
  <p:sldIdLst>
    <p:sldId id="586" r:id="rId6"/>
    <p:sldId id="585" r:id="rId7"/>
    <p:sldId id="258" r:id="rId8"/>
    <p:sldId id="3183" r:id="rId9"/>
    <p:sldId id="273" r:id="rId10"/>
    <p:sldId id="268" r:id="rId11"/>
    <p:sldId id="288" r:id="rId12"/>
    <p:sldId id="274" r:id="rId13"/>
    <p:sldId id="277" r:id="rId14"/>
    <p:sldId id="290" r:id="rId15"/>
    <p:sldId id="295" r:id="rId16"/>
    <p:sldId id="285" r:id="rId17"/>
    <p:sldId id="278" r:id="rId18"/>
    <p:sldId id="31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E5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90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9CEED-D90E-4677-8C24-01E13D7FE976}"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6828C-6753-4096-AA30-A82F92C8068A}" type="slidenum">
              <a:rPr lang="en-US" smtClean="0"/>
              <a:t>‹#›</a:t>
            </a:fld>
            <a:endParaRPr lang="en-US"/>
          </a:p>
        </p:txBody>
      </p:sp>
    </p:spTree>
    <p:extLst>
      <p:ext uri="{BB962C8B-B14F-4D97-AF65-F5344CB8AC3E}">
        <p14:creationId xmlns:p14="http://schemas.microsoft.com/office/powerpoint/2010/main" val="385578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150230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10495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22444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83716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51676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5035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91280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1453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8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64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66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47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17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435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28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4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0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400965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41448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74904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27880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44160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14396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4874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79619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22149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68425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5032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83152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60742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85448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09021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54152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99391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86697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81947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93925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12906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4791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497093" y="860632"/>
            <a:ext cx="13583919" cy="6509985"/>
          </a:xfrm>
          <a:prstGeom prst="rect">
            <a:avLst/>
          </a:prstGeom>
        </p:spPr>
      </p:pic>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2"/>
            <a:ext cx="12233564" cy="2937165"/>
          </a:xfrm>
          <a:prstGeom prst="rect">
            <a:avLst/>
          </a:prstGeom>
        </p:spPr>
      </p:pic>
    </p:spTree>
    <p:extLst>
      <p:ext uri="{BB962C8B-B14F-4D97-AF65-F5344CB8AC3E}">
        <p14:creationId xmlns:p14="http://schemas.microsoft.com/office/powerpoint/2010/main" val="319745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7354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933830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2933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83298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16958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459079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545855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88710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299195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15781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82" y="2840185"/>
            <a:ext cx="12233564" cy="4017815"/>
          </a:xfrm>
          <a:prstGeom prst="rect">
            <a:avLst/>
          </a:prstGeom>
        </p:spPr>
      </p:pic>
    </p:spTree>
    <p:extLst>
      <p:ext uri="{BB962C8B-B14F-4D97-AF65-F5344CB8AC3E}">
        <p14:creationId xmlns:p14="http://schemas.microsoft.com/office/powerpoint/2010/main" val="214555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730996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63989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799818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42160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374738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62040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899911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373246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73815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390245396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5F6C32-7F2E-4E83-A4E9-34F1DA501983}"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85FD9-1543-4689-A4B0-5A130ABE2FFD}" type="slidenum">
              <a:rPr lang="en-US" smtClean="0"/>
              <a:t>‹#›</a:t>
            </a:fld>
            <a:endParaRPr lang="en-US"/>
          </a:p>
        </p:txBody>
      </p:sp>
    </p:spTree>
    <p:extLst>
      <p:ext uri="{BB962C8B-B14F-4D97-AF65-F5344CB8AC3E}">
        <p14:creationId xmlns:p14="http://schemas.microsoft.com/office/powerpoint/2010/main" val="419123020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5F6C32-7F2E-4E83-A4E9-34F1DA501983}"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85FD9-1543-4689-A4B0-5A130ABE2FFD}" type="slidenum">
              <a:rPr lang="en-US" smtClean="0"/>
              <a:t>‹#›</a:t>
            </a:fld>
            <a:endParaRPr lang="en-US"/>
          </a:p>
        </p:txBody>
      </p:sp>
    </p:spTree>
    <p:extLst>
      <p:ext uri="{BB962C8B-B14F-4D97-AF65-F5344CB8AC3E}">
        <p14:creationId xmlns:p14="http://schemas.microsoft.com/office/powerpoint/2010/main" val="141026466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8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4.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9.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D32F2C14-04B6-ACC8-FFA4-3D85AA0380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8922" y="0"/>
            <a:ext cx="1668648" cy="1668648"/>
          </a:xfrm>
          <a:prstGeom prst="rect">
            <a:avLst/>
          </a:prstGeom>
        </p:spPr>
      </p:pic>
    </p:spTree>
    <p:extLst>
      <p:ext uri="{BB962C8B-B14F-4D97-AF65-F5344CB8AC3E}">
        <p14:creationId xmlns:p14="http://schemas.microsoft.com/office/powerpoint/2010/main" val="1330583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ibaotu.com</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697C30C5-8E1C-45E9-D371-04FFFCAC12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08922" y="0"/>
            <a:ext cx="1668648" cy="1668648"/>
          </a:xfrm>
          <a:prstGeom prst="rect">
            <a:avLst/>
          </a:prstGeom>
        </p:spPr>
      </p:pic>
    </p:spTree>
    <p:extLst>
      <p:ext uri="{BB962C8B-B14F-4D97-AF65-F5344CB8AC3E}">
        <p14:creationId xmlns:p14="http://schemas.microsoft.com/office/powerpoint/2010/main" val="2487849123"/>
      </p:ext>
    </p:extLst>
  </p:cSld>
  <p:clrMap bg1="lt1" tx1="dk1" bg2="lt2" tx2="dk2" accent1="accent1" accent2="accent2" accent3="accent3" accent4="accent4" accent5="accent5" accent6="accent6" hlink="hlink" folHlink="folHlink"/>
  <p:sldLayoutIdLst>
    <p:sldLayoutId id="2147483667" r:id="rId1"/>
    <p:sldLayoutId id="2147483831" r:id="rId2"/>
    <p:sldLayoutId id="2147483832" r:id="rId3"/>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913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61439407"/>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525F7B11-203F-F7C4-1970-0E46E25AF1F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408472" y="202176"/>
            <a:ext cx="1154676" cy="11546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510832" y="-7968412"/>
            <a:ext cx="1154676" cy="1154676"/>
          </a:xfrm>
          <a:prstGeom prst="rect">
            <a:avLst/>
          </a:prstGeom>
        </p:spPr>
      </p:pic>
    </p:spTree>
    <p:extLst>
      <p:ext uri="{BB962C8B-B14F-4D97-AF65-F5344CB8AC3E}">
        <p14:creationId xmlns:p14="http://schemas.microsoft.com/office/powerpoint/2010/main" val="245791403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39.png"/><Relationship Id="rId3" Type="http://schemas.microsoft.com/office/2007/relationships/media" Target="../media/media3.mp4"/><Relationship Id="rId7" Type="http://schemas.openxmlformats.org/officeDocument/2006/relationships/slideLayout" Target="../slideLayouts/slideLayout6.xml"/><Relationship Id="rId12"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37.png"/><Relationship Id="rId5" Type="http://schemas.microsoft.com/office/2007/relationships/media" Target="../media/media4.mp4"/><Relationship Id="rId10" Type="http://schemas.openxmlformats.org/officeDocument/2006/relationships/image" Target="../media/image33.png"/><Relationship Id="rId4" Type="http://schemas.openxmlformats.org/officeDocument/2006/relationships/video" Target="../media/media3.mp4"/><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47.png"/><Relationship Id="rId12"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22.png"/><Relationship Id="rId11" Type="http://schemas.openxmlformats.org/officeDocument/2006/relationships/image" Target="../media/image48.png"/><Relationship Id="rId5" Type="http://schemas.openxmlformats.org/officeDocument/2006/relationships/image" Target="../media/image46.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2192000" cy="9143999"/>
          </a:xfrm>
          <a:prstGeom prst="rect">
            <a:avLst/>
          </a:prstGeom>
        </p:spPr>
      </p:pic>
      <p:sp>
        <p:nvSpPr>
          <p:cNvPr id="5" name="TextBox 4"/>
          <p:cNvSpPr txBox="1"/>
          <p:nvPr/>
        </p:nvSpPr>
        <p:spPr>
          <a:xfrm>
            <a:off x="1207994" y="2188705"/>
            <a:ext cx="9776012" cy="2123658"/>
          </a:xfrm>
          <a:prstGeom prst="rect">
            <a:avLst/>
          </a:prstGeom>
          <a:noFill/>
        </p:spPr>
        <p:txBody>
          <a:bodyPr wrap="square" rtlCol="0">
            <a:spAutoFit/>
          </a:bodyPr>
          <a:lstStyle/>
          <a:p>
            <a:pPr algn="ctr"/>
            <a:r>
              <a:rPr lang="en-US" sz="7200" b="1" dirty="0" err="1">
                <a:solidFill>
                  <a:srgbClr val="FF0000"/>
                </a:solidFill>
                <a:latin typeface="Times New Roman" panose="02020603050405020304" pitchFamily="18" charset="0"/>
                <a:cs typeface="Times New Roman" panose="02020603050405020304" pitchFamily="18" charset="0"/>
              </a:rPr>
              <a:t>Khởi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động</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bài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hát</a:t>
            </a:r>
            <a:r>
              <a:rPr lang="en-US" sz="7200" b="1" dirty="0">
                <a:solidFill>
                  <a:srgbClr val="FF0000"/>
                </a:solidFill>
                <a:latin typeface="Times New Roman" panose="02020603050405020304" pitchFamily="18" charset="0"/>
                <a:cs typeface="Times New Roman" panose="02020603050405020304" pitchFamily="18" charset="0"/>
              </a:rPr>
              <a:t> : </a:t>
            </a:r>
          </a:p>
          <a:p>
            <a:pPr algn="ctr"/>
            <a:r>
              <a:rPr lang="en-US" sz="6000" b="1" dirty="0">
                <a:latin typeface="Times New Roman" panose="02020603050405020304" pitchFamily="18" charset="0"/>
                <a:cs typeface="Times New Roman" panose="02020603050405020304" pitchFamily="18" charset="0"/>
              </a:rPr>
              <a:t>BÉ TẬP ĐẾM</a:t>
            </a:r>
          </a:p>
        </p:txBody>
      </p:sp>
    </p:spTree>
    <p:extLst>
      <p:ext uri="{BB962C8B-B14F-4D97-AF65-F5344CB8AC3E}">
        <p14:creationId xmlns:p14="http://schemas.microsoft.com/office/powerpoint/2010/main" val="38349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sp>
        <p:nvSpPr>
          <p:cNvPr id="13" name="Oval 12">
            <a:extLst>
              <a:ext uri="{FF2B5EF4-FFF2-40B4-BE49-F238E27FC236}">
                <a16:creationId xmlns:a16="http://schemas.microsoft.com/office/drawing/2014/main" id="{DAD22E5C-0F2D-4F96-81AC-D33267A2D0A4}"/>
              </a:ext>
            </a:extLst>
          </p:cNvPr>
          <p:cNvSpPr/>
          <p:nvPr/>
        </p:nvSpPr>
        <p:spPr>
          <a:xfrm>
            <a:off x="2940831" y="417820"/>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14" name="TextBox 13">
            <a:extLst>
              <a:ext uri="{FF2B5EF4-FFF2-40B4-BE49-F238E27FC236}">
                <a16:creationId xmlns:a16="http://schemas.microsoft.com/office/drawing/2014/main" id="{1BB0104F-CFF3-4E3C-A3E6-7AB987C812DA}"/>
              </a:ext>
            </a:extLst>
          </p:cNvPr>
          <p:cNvSpPr txBox="1"/>
          <p:nvPr/>
        </p:nvSpPr>
        <p:spPr>
          <a:xfrm>
            <a:off x="3378154" y="417820"/>
            <a:ext cx="7580794" cy="461665"/>
          </a:xfrm>
          <a:prstGeom prst="rect">
            <a:avLst/>
          </a:prstGeom>
          <a:noFill/>
        </p:spPr>
        <p:txBody>
          <a:bodyPr wrap="square" rtlCol="0">
            <a:spAutoFit/>
          </a:bodyPr>
          <a:lstStyle/>
          <a:p>
            <a:r>
              <a:rPr lang="vi-VN" sz="2400" dirty="0"/>
              <a:t>Chọn câu trả lời đúng.</a:t>
            </a:r>
          </a:p>
        </p:txBody>
      </p:sp>
      <p:pic>
        <p:nvPicPr>
          <p:cNvPr id="15" name="Picture 14" descr="C:\Users\TUAN\Downloads\Luyện tập 1.png">
            <a:extLst>
              <a:ext uri="{FF2B5EF4-FFF2-40B4-BE49-F238E27FC236}">
                <a16:creationId xmlns:a16="http://schemas.microsoft.com/office/drawing/2014/main" id="{76E8E413-2E8F-4842-A050-44300860F198}"/>
              </a:ext>
            </a:extLst>
          </p:cNvPr>
          <p:cNvPicPr>
            <a:picLocks noChangeAspect="1" noChangeArrowheads="1"/>
          </p:cNvPicPr>
          <p:nvPr/>
        </p:nvPicPr>
        <p:blipFill>
          <a:blip r:embed="rId10" cstate="print"/>
          <a:srcRect/>
          <a:stretch>
            <a:fillRect/>
          </a:stretch>
        </p:blipFill>
        <p:spPr bwMode="auto">
          <a:xfrm>
            <a:off x="642099" y="165100"/>
            <a:ext cx="2237784" cy="863493"/>
          </a:xfrm>
          <a:prstGeom prst="rect">
            <a:avLst/>
          </a:prstGeom>
          <a:noFill/>
        </p:spPr>
      </p:pic>
      <p:sp>
        <p:nvSpPr>
          <p:cNvPr id="26" name="TextBox 25">
            <a:extLst>
              <a:ext uri="{FF2B5EF4-FFF2-40B4-BE49-F238E27FC236}">
                <a16:creationId xmlns:a16="http://schemas.microsoft.com/office/drawing/2014/main" id="{2FC4407E-284C-4485-8040-93E62BA33F3D}"/>
              </a:ext>
            </a:extLst>
          </p:cNvPr>
          <p:cNvSpPr txBox="1"/>
          <p:nvPr/>
        </p:nvSpPr>
        <p:spPr>
          <a:xfrm>
            <a:off x="7860185" y="2942550"/>
            <a:ext cx="3673518" cy="1200329"/>
          </a:xfrm>
          <a:prstGeom prst="rect">
            <a:avLst/>
          </a:prstGeom>
          <a:noFill/>
        </p:spPr>
        <p:txBody>
          <a:bodyPr wrap="square" rtlCol="0">
            <a:spAutoFit/>
          </a:bodyPr>
          <a:lstStyle/>
          <a:p>
            <a:pPr algn="just"/>
            <a:r>
              <a:rPr lang="vi-VN" sz="2400" dirty="0"/>
              <a:t>Kết quả của phép tính nào sau đây là số nhãn vở của Rô-bốt?</a:t>
            </a:r>
          </a:p>
        </p:txBody>
      </p:sp>
      <p:sp>
        <p:nvSpPr>
          <p:cNvPr id="27" name="TextBox 26">
            <a:extLst>
              <a:ext uri="{FF2B5EF4-FFF2-40B4-BE49-F238E27FC236}">
                <a16:creationId xmlns:a16="http://schemas.microsoft.com/office/drawing/2014/main" id="{A849FADA-E62C-4BBE-BBB3-102C4AF792FB}"/>
              </a:ext>
            </a:extLst>
          </p:cNvPr>
          <p:cNvSpPr txBox="1"/>
          <p:nvPr/>
        </p:nvSpPr>
        <p:spPr>
          <a:xfrm>
            <a:off x="7860185" y="4078534"/>
            <a:ext cx="1558440" cy="2193677"/>
          </a:xfrm>
          <a:prstGeom prst="rect">
            <a:avLst/>
          </a:prstGeom>
          <a:noFill/>
        </p:spPr>
        <p:txBody>
          <a:bodyPr wrap="none" rtlCol="0">
            <a:spAutoFit/>
          </a:bodyPr>
          <a:lstStyle/>
          <a:p>
            <a:pPr marL="342900" indent="-342900">
              <a:lnSpc>
                <a:spcPct val="200000"/>
              </a:lnSpc>
              <a:buClr>
                <a:srgbClr val="DF1BA7"/>
              </a:buClr>
              <a:buAutoNum type="alphaUcPeriod"/>
            </a:pPr>
            <a:r>
              <a:rPr lang="vi-VN" sz="2400" dirty="0"/>
              <a:t>51 – 33</a:t>
            </a:r>
          </a:p>
          <a:p>
            <a:pPr marL="342900" indent="-342900">
              <a:lnSpc>
                <a:spcPct val="200000"/>
              </a:lnSpc>
              <a:buClr>
                <a:srgbClr val="DF1BA7"/>
              </a:buClr>
              <a:buAutoNum type="alphaUcPeriod"/>
            </a:pPr>
            <a:r>
              <a:rPr lang="vi-VN" sz="2400" dirty="0"/>
              <a:t>32 – 17</a:t>
            </a:r>
          </a:p>
          <a:p>
            <a:pPr marL="342900" indent="-342900">
              <a:lnSpc>
                <a:spcPct val="200000"/>
              </a:lnSpc>
              <a:buClr>
                <a:srgbClr val="DF1BA7"/>
              </a:buClr>
              <a:buAutoNum type="alphaUcPeriod"/>
            </a:pPr>
            <a:r>
              <a:rPr lang="vi-VN" sz="2400" dirty="0"/>
              <a:t>62 – 42</a:t>
            </a:r>
          </a:p>
        </p:txBody>
      </p:sp>
      <p:grpSp>
        <p:nvGrpSpPr>
          <p:cNvPr id="28" name="Group 27">
            <a:extLst>
              <a:ext uri="{FF2B5EF4-FFF2-40B4-BE49-F238E27FC236}">
                <a16:creationId xmlns:a16="http://schemas.microsoft.com/office/drawing/2014/main" id="{F678EA18-ADE6-4270-AE00-591E52D7C25B}"/>
              </a:ext>
            </a:extLst>
          </p:cNvPr>
          <p:cNvGrpSpPr/>
          <p:nvPr/>
        </p:nvGrpSpPr>
        <p:grpSpPr>
          <a:xfrm>
            <a:off x="9513036" y="4258981"/>
            <a:ext cx="793899" cy="585121"/>
            <a:chOff x="1750173" y="2926500"/>
            <a:chExt cx="793899" cy="585121"/>
          </a:xfrm>
        </p:grpSpPr>
        <p:sp>
          <p:nvSpPr>
            <p:cNvPr id="29" name="Oval 28">
              <a:extLst>
                <a:ext uri="{FF2B5EF4-FFF2-40B4-BE49-F238E27FC236}">
                  <a16:creationId xmlns:a16="http://schemas.microsoft.com/office/drawing/2014/main" id="{14BF459E-4DAF-4362-98C2-E9E95CE2D704}"/>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0" name="TextBox 29">
              <a:extLst>
                <a:ext uri="{FF2B5EF4-FFF2-40B4-BE49-F238E27FC236}">
                  <a16:creationId xmlns:a16="http://schemas.microsoft.com/office/drawing/2014/main" id="{A6A398FE-CC45-461D-95EA-4EA5876FA557}"/>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15</a:t>
              </a:r>
              <a:endParaRPr lang="vi-VN" sz="2800" b="1" dirty="0">
                <a:solidFill>
                  <a:srgbClr val="FF0000"/>
                </a:solidFill>
              </a:endParaRPr>
            </a:p>
          </p:txBody>
        </p:sp>
      </p:grpSp>
      <p:grpSp>
        <p:nvGrpSpPr>
          <p:cNvPr id="31" name="Group 30">
            <a:extLst>
              <a:ext uri="{FF2B5EF4-FFF2-40B4-BE49-F238E27FC236}">
                <a16:creationId xmlns:a16="http://schemas.microsoft.com/office/drawing/2014/main" id="{88CB8972-6AD1-4CA7-9884-E07EDEA97305}"/>
              </a:ext>
            </a:extLst>
          </p:cNvPr>
          <p:cNvGrpSpPr/>
          <p:nvPr/>
        </p:nvGrpSpPr>
        <p:grpSpPr>
          <a:xfrm>
            <a:off x="9526287" y="4988226"/>
            <a:ext cx="793899" cy="585121"/>
            <a:chOff x="1750173" y="2926500"/>
            <a:chExt cx="793899" cy="585121"/>
          </a:xfrm>
        </p:grpSpPr>
        <p:sp>
          <p:nvSpPr>
            <p:cNvPr id="32" name="Oval 31">
              <a:extLst>
                <a:ext uri="{FF2B5EF4-FFF2-40B4-BE49-F238E27FC236}">
                  <a16:creationId xmlns:a16="http://schemas.microsoft.com/office/drawing/2014/main" id="{0D32B8A6-A505-4BDE-85A0-BE522BC949F2}"/>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3" name="TextBox 32">
              <a:extLst>
                <a:ext uri="{FF2B5EF4-FFF2-40B4-BE49-F238E27FC236}">
                  <a16:creationId xmlns:a16="http://schemas.microsoft.com/office/drawing/2014/main" id="{67EF3DAF-D8DF-4B3A-84B7-7173E10396E0}"/>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20</a:t>
              </a:r>
              <a:endParaRPr lang="vi-VN" sz="2800" b="1" dirty="0">
                <a:solidFill>
                  <a:srgbClr val="FF0000"/>
                </a:solidFill>
              </a:endParaRPr>
            </a:p>
          </p:txBody>
        </p:sp>
      </p:grpSp>
      <p:grpSp>
        <p:nvGrpSpPr>
          <p:cNvPr id="34" name="Group 33">
            <a:extLst>
              <a:ext uri="{FF2B5EF4-FFF2-40B4-BE49-F238E27FC236}">
                <a16:creationId xmlns:a16="http://schemas.microsoft.com/office/drawing/2014/main" id="{83822EDA-390F-41D2-86CF-A8D2AA959075}"/>
              </a:ext>
            </a:extLst>
          </p:cNvPr>
          <p:cNvGrpSpPr/>
          <p:nvPr/>
        </p:nvGrpSpPr>
        <p:grpSpPr>
          <a:xfrm>
            <a:off x="9539538" y="5693286"/>
            <a:ext cx="793899" cy="585121"/>
            <a:chOff x="1750173" y="2926500"/>
            <a:chExt cx="793899" cy="585121"/>
          </a:xfrm>
        </p:grpSpPr>
        <p:sp>
          <p:nvSpPr>
            <p:cNvPr id="35" name="Oval 34">
              <a:extLst>
                <a:ext uri="{FF2B5EF4-FFF2-40B4-BE49-F238E27FC236}">
                  <a16:creationId xmlns:a16="http://schemas.microsoft.com/office/drawing/2014/main" id="{68DB3267-846C-4109-B48C-EB4168BBA188}"/>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6" name="TextBox 35">
              <a:extLst>
                <a:ext uri="{FF2B5EF4-FFF2-40B4-BE49-F238E27FC236}">
                  <a16:creationId xmlns:a16="http://schemas.microsoft.com/office/drawing/2014/main" id="{4EF80DC0-6E11-4399-A10F-0D4CCCD679D2}"/>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18</a:t>
              </a:r>
              <a:endParaRPr lang="vi-VN" sz="2800" b="1" dirty="0">
                <a:solidFill>
                  <a:srgbClr val="FF0000"/>
                </a:solidFill>
              </a:endParaRPr>
            </a:p>
          </p:txBody>
        </p:sp>
      </p:grpSp>
      <p:sp>
        <p:nvSpPr>
          <p:cNvPr id="37" name="Oval 36">
            <a:extLst>
              <a:ext uri="{FF2B5EF4-FFF2-40B4-BE49-F238E27FC236}">
                <a16:creationId xmlns:a16="http://schemas.microsoft.com/office/drawing/2014/main" id="{9FC4EB16-CCAF-4A7D-AC93-F5AB6BAA6AAD}"/>
              </a:ext>
            </a:extLst>
          </p:cNvPr>
          <p:cNvSpPr/>
          <p:nvPr/>
        </p:nvSpPr>
        <p:spPr>
          <a:xfrm>
            <a:off x="7765774" y="5693286"/>
            <a:ext cx="516311" cy="6426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 name="202512022137">
            <a:hlinkClick r:id="" action="ppaction://media"/>
            <a:extLst>
              <a:ext uri="{FF2B5EF4-FFF2-40B4-BE49-F238E27FC236}">
                <a16:creationId xmlns:a16="http://schemas.microsoft.com/office/drawing/2014/main" id="{AD386B0A-5AB3-5671-4547-53DA17E9C93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18319" y="1822247"/>
            <a:ext cx="6135278" cy="4601458"/>
          </a:xfrm>
          <a:prstGeom prst="rect">
            <a:avLst/>
          </a:prstGeom>
        </p:spPr>
      </p:pic>
      <p:grpSp>
        <p:nvGrpSpPr>
          <p:cNvPr id="7" name="Group 16">
            <a:extLst>
              <a:ext uri="{FF2B5EF4-FFF2-40B4-BE49-F238E27FC236}">
                <a16:creationId xmlns:a16="http://schemas.microsoft.com/office/drawing/2014/main" id="{938AE5DE-8213-FE68-CBC2-B989C306A52C}"/>
              </a:ext>
            </a:extLst>
          </p:cNvPr>
          <p:cNvGrpSpPr/>
          <p:nvPr/>
        </p:nvGrpSpPr>
        <p:grpSpPr>
          <a:xfrm>
            <a:off x="424800" y="1298348"/>
            <a:ext cx="2127870" cy="960870"/>
            <a:chOff x="2737325" y="2508904"/>
            <a:chExt cx="1572718" cy="960870"/>
          </a:xfrm>
        </p:grpSpPr>
        <p:sp>
          <p:nvSpPr>
            <p:cNvPr id="8" name="Speech Bubble: Oval 6">
              <a:extLst>
                <a:ext uri="{FF2B5EF4-FFF2-40B4-BE49-F238E27FC236}">
                  <a16:creationId xmlns:a16="http://schemas.microsoft.com/office/drawing/2014/main" id="{5745D996-4648-2CA7-6CEC-2AEBE2958500}"/>
                </a:ext>
              </a:extLst>
            </p:cNvPr>
            <p:cNvSpPr/>
            <p:nvPr/>
          </p:nvSpPr>
          <p:spPr>
            <a:xfrm>
              <a:off x="2737325" y="2512208"/>
              <a:ext cx="1534245" cy="957566"/>
            </a:xfrm>
            <a:prstGeom prst="wedgeEllipseCallout">
              <a:avLst>
                <a:gd name="adj1" fmla="val 26996"/>
                <a:gd name="adj2" fmla="val 77663"/>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18">
              <a:extLst>
                <a:ext uri="{FF2B5EF4-FFF2-40B4-BE49-F238E27FC236}">
                  <a16:creationId xmlns:a16="http://schemas.microsoft.com/office/drawing/2014/main" id="{4F0F9088-2343-407A-11C4-530F59D8C979}"/>
                </a:ext>
              </a:extLst>
            </p:cNvPr>
            <p:cNvSpPr txBox="1"/>
            <p:nvPr/>
          </p:nvSpPr>
          <p:spPr>
            <a:xfrm>
              <a:off x="2775798" y="2508904"/>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20</a:t>
              </a:r>
            </a:p>
            <a:p>
              <a:pPr algn="ctr"/>
              <a:r>
                <a:rPr lang="vi-VN" sz="2400" i="1" dirty="0">
                  <a:latin typeface="Arial" panose="020B0604020202020204" pitchFamily="34" charset="0"/>
                  <a:cs typeface="Arial" panose="020B0604020202020204" pitchFamily="34" charset="0"/>
                </a:rPr>
                <a:t>cái nhãn vở.</a:t>
              </a:r>
            </a:p>
          </p:txBody>
        </p:sp>
      </p:grpSp>
      <p:pic>
        <p:nvPicPr>
          <p:cNvPr id="4" name="202512022137 (1)">
            <a:hlinkClick r:id="" action="ppaction://media"/>
            <a:extLst>
              <a:ext uri="{FF2B5EF4-FFF2-40B4-BE49-F238E27FC236}">
                <a16:creationId xmlns:a16="http://schemas.microsoft.com/office/drawing/2014/main" id="{DF21F348-54DE-CE18-42A3-A0F37332213D}"/>
              </a:ext>
            </a:extLst>
          </p:cNvPr>
          <p:cNvPicPr>
            <a:picLocks noChangeAspect="1"/>
          </p:cNvPicPr>
          <p:nvPr>
            <a:videoFile r:link="rId4"/>
            <p:extLst>
              <p:ext uri="{DAA4B4D4-6D71-4841-9C94-3DE7FCFB9230}">
                <p14:media xmlns:p14="http://schemas.microsoft.com/office/powerpoint/2010/main" r:embed="rId3"/>
              </p:ext>
            </p:extLst>
          </p:nvPr>
        </p:nvPicPr>
        <p:blipFill>
          <a:blip r:embed="rId12"/>
          <a:srcRect t="15703"/>
          <a:stretch>
            <a:fillRect/>
          </a:stretch>
        </p:blipFill>
        <p:spPr>
          <a:xfrm>
            <a:off x="831570" y="2544435"/>
            <a:ext cx="6135278" cy="3878854"/>
          </a:xfrm>
          <a:prstGeom prst="rect">
            <a:avLst/>
          </a:prstGeom>
        </p:spPr>
      </p:pic>
      <p:grpSp>
        <p:nvGrpSpPr>
          <p:cNvPr id="10" name="Group 19">
            <a:extLst>
              <a:ext uri="{FF2B5EF4-FFF2-40B4-BE49-F238E27FC236}">
                <a16:creationId xmlns:a16="http://schemas.microsoft.com/office/drawing/2014/main" id="{02F590E5-E6D5-B7F3-1716-598987308F6E}"/>
              </a:ext>
            </a:extLst>
          </p:cNvPr>
          <p:cNvGrpSpPr/>
          <p:nvPr/>
        </p:nvGrpSpPr>
        <p:grpSpPr>
          <a:xfrm>
            <a:off x="2998172" y="1107862"/>
            <a:ext cx="2101770" cy="957566"/>
            <a:chOff x="3083102" y="2531798"/>
            <a:chExt cx="1553428" cy="957566"/>
          </a:xfrm>
        </p:grpSpPr>
        <p:sp>
          <p:nvSpPr>
            <p:cNvPr id="11" name="Speech Bubble: Oval 9">
              <a:extLst>
                <a:ext uri="{FF2B5EF4-FFF2-40B4-BE49-F238E27FC236}">
                  <a16:creationId xmlns:a16="http://schemas.microsoft.com/office/drawing/2014/main" id="{80E22795-1845-1256-2D93-C691A072031B}"/>
                </a:ext>
              </a:extLst>
            </p:cNvPr>
            <p:cNvSpPr/>
            <p:nvPr/>
          </p:nvSpPr>
          <p:spPr>
            <a:xfrm>
              <a:off x="3083102" y="2531798"/>
              <a:ext cx="1534245" cy="957566"/>
            </a:xfrm>
            <a:prstGeom prst="wedgeEllipseCallout">
              <a:avLst>
                <a:gd name="adj1" fmla="val 8801"/>
                <a:gd name="adj2" fmla="val 88042"/>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21">
              <a:extLst>
                <a:ext uri="{FF2B5EF4-FFF2-40B4-BE49-F238E27FC236}">
                  <a16:creationId xmlns:a16="http://schemas.microsoft.com/office/drawing/2014/main" id="{0A83602B-E60E-6CAE-4E87-35AF9AE86DC3}"/>
                </a:ext>
              </a:extLst>
            </p:cNvPr>
            <p:cNvSpPr txBox="1"/>
            <p:nvPr/>
          </p:nvSpPr>
          <p:spPr>
            <a:xfrm>
              <a:off x="3102285" y="2577386"/>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15</a:t>
              </a:r>
            </a:p>
            <a:p>
              <a:pPr algn="ctr"/>
              <a:r>
                <a:rPr lang="vi-VN" sz="2400" i="1" dirty="0">
                  <a:latin typeface="Arial" panose="020B0604020202020204" pitchFamily="34" charset="0"/>
                  <a:cs typeface="Arial" panose="020B0604020202020204" pitchFamily="34" charset="0"/>
                </a:rPr>
                <a:t>cái nhãn vở.</a:t>
              </a:r>
            </a:p>
          </p:txBody>
        </p:sp>
      </p:grpSp>
      <p:pic>
        <p:nvPicPr>
          <p:cNvPr id="5" name="202512022137 (2)">
            <a:hlinkClick r:id="" action="ppaction://media"/>
            <a:extLst>
              <a:ext uri="{FF2B5EF4-FFF2-40B4-BE49-F238E27FC236}">
                <a16:creationId xmlns:a16="http://schemas.microsoft.com/office/drawing/2014/main" id="{DACEEF54-3067-B944-9BF3-591400B334C0}"/>
              </a:ext>
            </a:extLst>
          </p:cNvPr>
          <p:cNvPicPr>
            <a:picLocks noChangeAspect="1"/>
          </p:cNvPicPr>
          <p:nvPr>
            <a:videoFile r:link="rId6"/>
            <p:extLst>
              <p:ext uri="{DAA4B4D4-6D71-4841-9C94-3DE7FCFB9230}">
                <p14:media xmlns:p14="http://schemas.microsoft.com/office/powerpoint/2010/main" r:embed="rId5"/>
              </p:ext>
            </p:extLst>
          </p:nvPr>
        </p:nvPicPr>
        <p:blipFill>
          <a:blip r:embed="rId13"/>
          <a:srcRect t="17773"/>
          <a:stretch>
            <a:fillRect/>
          </a:stretch>
        </p:blipFill>
        <p:spPr>
          <a:xfrm>
            <a:off x="829104" y="2639854"/>
            <a:ext cx="6135278" cy="3783643"/>
          </a:xfrm>
          <a:prstGeom prst="rect">
            <a:avLst/>
          </a:prstGeom>
        </p:spPr>
      </p:pic>
      <p:grpSp>
        <p:nvGrpSpPr>
          <p:cNvPr id="38" name="Group 22">
            <a:extLst>
              <a:ext uri="{FF2B5EF4-FFF2-40B4-BE49-F238E27FC236}">
                <a16:creationId xmlns:a16="http://schemas.microsoft.com/office/drawing/2014/main" id="{7FBBA0B8-B1F5-BDF5-CBB7-16A2BF4F4CA6}"/>
              </a:ext>
            </a:extLst>
          </p:cNvPr>
          <p:cNvGrpSpPr/>
          <p:nvPr/>
        </p:nvGrpSpPr>
        <p:grpSpPr>
          <a:xfrm>
            <a:off x="5473566" y="1111155"/>
            <a:ext cx="3066108" cy="1890424"/>
            <a:chOff x="2367319" y="2942278"/>
            <a:chExt cx="2266174" cy="1890424"/>
          </a:xfrm>
        </p:grpSpPr>
        <p:sp>
          <p:nvSpPr>
            <p:cNvPr id="39" name="Speech Bubble: Oval 12">
              <a:extLst>
                <a:ext uri="{FF2B5EF4-FFF2-40B4-BE49-F238E27FC236}">
                  <a16:creationId xmlns:a16="http://schemas.microsoft.com/office/drawing/2014/main" id="{67FD9C5A-6159-B752-FEC6-1FBD298E64B9}"/>
                </a:ext>
              </a:extLst>
            </p:cNvPr>
            <p:cNvSpPr/>
            <p:nvPr/>
          </p:nvSpPr>
          <p:spPr>
            <a:xfrm>
              <a:off x="2367319" y="2942278"/>
              <a:ext cx="2266174" cy="1890424"/>
            </a:xfrm>
            <a:prstGeom prst="wedgeEllipseCallout">
              <a:avLst>
                <a:gd name="adj1" fmla="val -21670"/>
                <a:gd name="adj2" fmla="val 93300"/>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TextBox 24">
              <a:extLst>
                <a:ext uri="{FF2B5EF4-FFF2-40B4-BE49-F238E27FC236}">
                  <a16:creationId xmlns:a16="http://schemas.microsoft.com/office/drawing/2014/main" id="{DEF59A6C-BC3F-2FA9-7A64-DE5728B97093}"/>
                </a:ext>
              </a:extLst>
            </p:cNvPr>
            <p:cNvSpPr txBox="1"/>
            <p:nvPr/>
          </p:nvSpPr>
          <p:spPr>
            <a:xfrm>
              <a:off x="2578470" y="3088178"/>
              <a:ext cx="1873272" cy="1569660"/>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Số nhãn vở của tớ nhiều hơn của Nam nhưng ít hơn của Mai.</a:t>
              </a:r>
            </a:p>
          </p:txBody>
        </p:sp>
      </p:grpSp>
      <p:sp>
        <p:nvSpPr>
          <p:cNvPr id="46" name="Hình chữ nhật 45">
            <a:extLst>
              <a:ext uri="{FF2B5EF4-FFF2-40B4-BE49-F238E27FC236}">
                <a16:creationId xmlns:a16="http://schemas.microsoft.com/office/drawing/2014/main" id="{73F267E6-FD22-81EC-7946-E5746DB4F9AE}"/>
              </a:ext>
            </a:extLst>
          </p:cNvPr>
          <p:cNvSpPr/>
          <p:nvPr/>
        </p:nvSpPr>
        <p:spPr>
          <a:xfrm>
            <a:off x="642099" y="6579278"/>
            <a:ext cx="6956733" cy="251588"/>
          </a:xfrm>
          <a:prstGeom prst="rect">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6631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p:tgtEl>
                                          <p:spTgt spid="28"/>
                                        </p:tgtEl>
                                        <p:attrNameLst>
                                          <p:attrName>ppt_x</p:attrName>
                                        </p:attrNameLst>
                                      </p:cBhvr>
                                      <p:tavLst>
                                        <p:tav tm="0">
                                          <p:val>
                                            <p:strVal val="#ppt_x-#ppt_w*1.125000"/>
                                          </p:val>
                                        </p:tav>
                                        <p:tav tm="100000">
                                          <p:val>
                                            <p:strVal val="#ppt_x"/>
                                          </p:val>
                                        </p:tav>
                                      </p:tavLst>
                                    </p:anim>
                                    <p:animEffect transition="in" filter="wipe(righ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p:tgtEl>
                                          <p:spTgt spid="31"/>
                                        </p:tgtEl>
                                        <p:attrNameLst>
                                          <p:attrName>ppt_x</p:attrName>
                                        </p:attrNameLst>
                                      </p:cBhvr>
                                      <p:tavLst>
                                        <p:tav tm="0">
                                          <p:val>
                                            <p:strVal val="#ppt_x-#ppt_w*1.125000"/>
                                          </p:val>
                                        </p:tav>
                                        <p:tav tm="100000">
                                          <p:val>
                                            <p:strVal val="#ppt_x"/>
                                          </p:val>
                                        </p:tav>
                                      </p:tavLst>
                                    </p:anim>
                                    <p:animEffect transition="in" filter="wipe(righ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p:tgtEl>
                                          <p:spTgt spid="34"/>
                                        </p:tgtEl>
                                        <p:attrNameLst>
                                          <p:attrName>ppt_x</p:attrName>
                                        </p:attrNameLst>
                                      </p:cBhvr>
                                      <p:tavLst>
                                        <p:tav tm="0">
                                          <p:val>
                                            <p:strVal val="#ppt_x-#ppt_w*1.125000"/>
                                          </p:val>
                                        </p:tav>
                                        <p:tav tm="100000">
                                          <p:val>
                                            <p:strVal val="#ppt_x"/>
                                          </p:val>
                                        </p:tav>
                                      </p:tavLst>
                                    </p:anim>
                                    <p:animEffect transition="in" filter="wipe(righ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heel(1)">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2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3"/>
                </p:tgtEl>
              </p:cMediaNode>
            </p:video>
            <p:video>
              <p:cMediaNode vol="80000">
                <p:cTn id="53" fill="hold" display="0">
                  <p:stCondLst>
                    <p:cond delay="indefinite"/>
                  </p:stCondLst>
                </p:cTn>
                <p:tgtEl>
                  <p:spTgt spid="5"/>
                </p:tgtEl>
              </p:cMediaNode>
            </p:video>
            <p:video>
              <p:cMediaNode vol="80000">
                <p:cTn id="54" fill="hold" display="0">
                  <p:stCondLst>
                    <p:cond delay="indefinite"/>
                  </p:stCondLst>
                </p:cTn>
                <p:tgtEl>
                  <p:spTgt spid="4"/>
                </p:tgtEl>
              </p:cMediaNode>
            </p:video>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4"/>
                                        </p:tgtEl>
                                      </p:cBhvr>
                                    </p:cmd>
                                  </p:childTnLst>
                                </p:cTn>
                              </p:par>
                            </p:childTnLst>
                          </p:cTn>
                        </p:par>
                      </p:childTnLst>
                    </p:cTn>
                  </p:par>
                </p:childTnLst>
              </p:cTn>
              <p:nextCondLst>
                <p:cond evt="onClick" delay="0">
                  <p:tgtEl>
                    <p:spTgt spid="4"/>
                  </p:tgtEl>
                </p:cond>
              </p:nextCondLst>
            </p:seq>
          </p:childTnLst>
        </p:cTn>
      </p:par>
    </p:tnLst>
    <p:bldLst>
      <p:bldP spid="26" grpId="0"/>
      <p:bldP spid="27"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38" name="Picture 37" descr="C:\Users\TUAN\Downloads\Luyện tập 1.png">
            <a:extLst>
              <a:ext uri="{FF2B5EF4-FFF2-40B4-BE49-F238E27FC236}">
                <a16:creationId xmlns:a16="http://schemas.microsoft.com/office/drawing/2014/main" id="{B97DE7E4-D3EC-410D-A0AF-C6012BBB050F}"/>
              </a:ext>
            </a:extLst>
          </p:cNvPr>
          <p:cNvPicPr>
            <a:picLocks noChangeAspect="1" noChangeArrowheads="1"/>
          </p:cNvPicPr>
          <p:nvPr/>
        </p:nvPicPr>
        <p:blipFill>
          <a:blip r:embed="rId4" cstate="print"/>
          <a:srcRect/>
          <a:stretch>
            <a:fillRect/>
          </a:stretch>
        </p:blipFill>
        <p:spPr bwMode="auto">
          <a:xfrm>
            <a:off x="741582" y="534552"/>
            <a:ext cx="2237784" cy="863493"/>
          </a:xfrm>
          <a:prstGeom prst="rect">
            <a:avLst/>
          </a:prstGeom>
          <a:noFill/>
        </p:spPr>
      </p:pic>
      <p:sp>
        <p:nvSpPr>
          <p:cNvPr id="39" name="Oval 38">
            <a:extLst>
              <a:ext uri="{FF2B5EF4-FFF2-40B4-BE49-F238E27FC236}">
                <a16:creationId xmlns:a16="http://schemas.microsoft.com/office/drawing/2014/main" id="{4C4B8EA4-84BA-4DFA-BE4D-BF7E4C56A00E}"/>
              </a:ext>
            </a:extLst>
          </p:cNvPr>
          <p:cNvSpPr/>
          <p:nvPr/>
        </p:nvSpPr>
        <p:spPr>
          <a:xfrm>
            <a:off x="950678" y="169574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sp>
        <p:nvSpPr>
          <p:cNvPr id="40" name="TextBox 39">
            <a:extLst>
              <a:ext uri="{FF2B5EF4-FFF2-40B4-BE49-F238E27FC236}">
                <a16:creationId xmlns:a16="http://schemas.microsoft.com/office/drawing/2014/main" id="{19B78045-2588-40B1-8F97-E93CD44B188E}"/>
              </a:ext>
            </a:extLst>
          </p:cNvPr>
          <p:cNvSpPr txBox="1"/>
          <p:nvPr/>
        </p:nvSpPr>
        <p:spPr>
          <a:xfrm>
            <a:off x="1388000" y="1695748"/>
            <a:ext cx="5435047" cy="1569660"/>
          </a:xfrm>
          <a:prstGeom prst="rect">
            <a:avLst/>
          </a:prstGeom>
          <a:noFill/>
        </p:spPr>
        <p:txBody>
          <a:bodyPr wrap="square" rtlCol="0">
            <a:spAutoFit/>
          </a:bodyPr>
          <a:lstStyle/>
          <a:p>
            <a:pPr algn="just"/>
            <a:r>
              <a:rPr lang="vi-VN" sz="2400" dirty="0"/>
              <a:t>Ghép hai trong ba thẻ số bên được các số có hai chữ số. Số bé nhất trong các số đó là số nào? Số lớn nhất trong các số đó là số nào?</a:t>
            </a:r>
          </a:p>
        </p:txBody>
      </p:sp>
      <p:pic>
        <p:nvPicPr>
          <p:cNvPr id="41" name="Picture 40">
            <a:extLst>
              <a:ext uri="{FF2B5EF4-FFF2-40B4-BE49-F238E27FC236}">
                <a16:creationId xmlns:a16="http://schemas.microsoft.com/office/drawing/2014/main" id="{0204C54A-30C9-403F-B898-B9C70FD6867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919473" y="840741"/>
            <a:ext cx="4488558" cy="3452078"/>
          </a:xfrm>
          <a:prstGeom prst="rect">
            <a:avLst/>
          </a:prstGeom>
        </p:spPr>
      </p:pic>
      <p:sp>
        <p:nvSpPr>
          <p:cNvPr id="42" name="Rectangle: Rounded Corners 5">
            <a:extLst>
              <a:ext uri="{FF2B5EF4-FFF2-40B4-BE49-F238E27FC236}">
                <a16:creationId xmlns:a16="http://schemas.microsoft.com/office/drawing/2014/main" id="{3288F244-FFC1-4939-9376-8927C3B33613}"/>
              </a:ext>
            </a:extLst>
          </p:cNvPr>
          <p:cNvSpPr/>
          <p:nvPr/>
        </p:nvSpPr>
        <p:spPr>
          <a:xfrm>
            <a:off x="1222698"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3" name="Rectangle: Rounded Corners 6">
            <a:extLst>
              <a:ext uri="{FF2B5EF4-FFF2-40B4-BE49-F238E27FC236}">
                <a16:creationId xmlns:a16="http://schemas.microsoft.com/office/drawing/2014/main" id="{7EAF791E-44EA-428A-9DB0-51AA2C9A6BBF}"/>
              </a:ext>
            </a:extLst>
          </p:cNvPr>
          <p:cNvSpPr/>
          <p:nvPr/>
        </p:nvSpPr>
        <p:spPr>
          <a:xfrm>
            <a:off x="2049302"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4" name="Rectangle: Rounded Corners 7">
            <a:extLst>
              <a:ext uri="{FF2B5EF4-FFF2-40B4-BE49-F238E27FC236}">
                <a16:creationId xmlns:a16="http://schemas.microsoft.com/office/drawing/2014/main" id="{383A2D0E-2472-46F9-AF24-A5CBB78D5B2B}"/>
              </a:ext>
            </a:extLst>
          </p:cNvPr>
          <p:cNvSpPr/>
          <p:nvPr/>
        </p:nvSpPr>
        <p:spPr>
          <a:xfrm>
            <a:off x="3270812"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5" name="Rectangle: Rounded Corners 8">
            <a:extLst>
              <a:ext uri="{FF2B5EF4-FFF2-40B4-BE49-F238E27FC236}">
                <a16:creationId xmlns:a16="http://schemas.microsoft.com/office/drawing/2014/main" id="{65723C35-337F-4A06-B185-594C78D56E55}"/>
              </a:ext>
            </a:extLst>
          </p:cNvPr>
          <p:cNvSpPr/>
          <p:nvPr/>
        </p:nvSpPr>
        <p:spPr>
          <a:xfrm>
            <a:off x="409741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p>
        </p:txBody>
      </p:sp>
      <p:sp>
        <p:nvSpPr>
          <p:cNvPr id="46" name="Rectangle: Rounded Corners 9">
            <a:extLst>
              <a:ext uri="{FF2B5EF4-FFF2-40B4-BE49-F238E27FC236}">
                <a16:creationId xmlns:a16="http://schemas.microsoft.com/office/drawing/2014/main" id="{3B8799C8-0F1E-4720-8626-4316D5FDCFA8}"/>
              </a:ext>
            </a:extLst>
          </p:cNvPr>
          <p:cNvSpPr/>
          <p:nvPr/>
        </p:nvSpPr>
        <p:spPr>
          <a:xfrm>
            <a:off x="531892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endParaRPr lang="vi-VN" sz="4000" dirty="0">
              <a:solidFill>
                <a:schemeClr val="tx1"/>
              </a:solidFill>
            </a:endParaRPr>
          </a:p>
        </p:txBody>
      </p:sp>
      <p:sp>
        <p:nvSpPr>
          <p:cNvPr id="47" name="Rectangle: Rounded Corners 10">
            <a:extLst>
              <a:ext uri="{FF2B5EF4-FFF2-40B4-BE49-F238E27FC236}">
                <a16:creationId xmlns:a16="http://schemas.microsoft.com/office/drawing/2014/main" id="{83E7B11A-5C6C-457B-9F8F-914271165F6F}"/>
              </a:ext>
            </a:extLst>
          </p:cNvPr>
          <p:cNvSpPr/>
          <p:nvPr/>
        </p:nvSpPr>
        <p:spPr>
          <a:xfrm>
            <a:off x="6145530"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3</a:t>
            </a:r>
          </a:p>
        </p:txBody>
      </p:sp>
      <p:sp>
        <p:nvSpPr>
          <p:cNvPr id="48" name="TextBox 47">
            <a:extLst>
              <a:ext uri="{FF2B5EF4-FFF2-40B4-BE49-F238E27FC236}">
                <a16:creationId xmlns:a16="http://schemas.microsoft.com/office/drawing/2014/main" id="{B4B39EF8-B2A7-4BDC-929D-45946EABD713}"/>
              </a:ext>
            </a:extLst>
          </p:cNvPr>
          <p:cNvSpPr txBox="1"/>
          <p:nvPr/>
        </p:nvSpPr>
        <p:spPr>
          <a:xfrm>
            <a:off x="2861722" y="4005003"/>
            <a:ext cx="298480" cy="584775"/>
          </a:xfrm>
          <a:prstGeom prst="rect">
            <a:avLst/>
          </a:prstGeom>
          <a:noFill/>
        </p:spPr>
        <p:txBody>
          <a:bodyPr wrap="none" rtlCol="0">
            <a:spAutoFit/>
          </a:bodyPr>
          <a:lstStyle/>
          <a:p>
            <a:r>
              <a:rPr lang="vi-VN" sz="3200" dirty="0"/>
              <a:t>;</a:t>
            </a:r>
          </a:p>
        </p:txBody>
      </p:sp>
      <p:sp>
        <p:nvSpPr>
          <p:cNvPr id="49" name="TextBox 48">
            <a:extLst>
              <a:ext uri="{FF2B5EF4-FFF2-40B4-BE49-F238E27FC236}">
                <a16:creationId xmlns:a16="http://schemas.microsoft.com/office/drawing/2014/main" id="{616EB659-0791-41B7-98F0-D19DCD99C305}"/>
              </a:ext>
            </a:extLst>
          </p:cNvPr>
          <p:cNvSpPr txBox="1"/>
          <p:nvPr/>
        </p:nvSpPr>
        <p:spPr>
          <a:xfrm>
            <a:off x="4924020" y="4005002"/>
            <a:ext cx="298480" cy="584775"/>
          </a:xfrm>
          <a:prstGeom prst="rect">
            <a:avLst/>
          </a:prstGeom>
          <a:noFill/>
        </p:spPr>
        <p:txBody>
          <a:bodyPr wrap="none" rtlCol="0">
            <a:spAutoFit/>
          </a:bodyPr>
          <a:lstStyle/>
          <a:p>
            <a:r>
              <a:rPr lang="vi-VN" sz="3200" dirty="0"/>
              <a:t>;</a:t>
            </a:r>
          </a:p>
        </p:txBody>
      </p:sp>
      <p:sp>
        <p:nvSpPr>
          <p:cNvPr id="50" name="TextBox 49">
            <a:extLst>
              <a:ext uri="{FF2B5EF4-FFF2-40B4-BE49-F238E27FC236}">
                <a16:creationId xmlns:a16="http://schemas.microsoft.com/office/drawing/2014/main" id="{E773C47E-9891-4B19-9417-0BF52EDEA940}"/>
              </a:ext>
            </a:extLst>
          </p:cNvPr>
          <p:cNvSpPr txBox="1"/>
          <p:nvPr/>
        </p:nvSpPr>
        <p:spPr>
          <a:xfrm flipH="1">
            <a:off x="2083028" y="4867706"/>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bé nhất trong các số đó là 33.</a:t>
            </a:r>
            <a:endParaRPr lang="vi-VN" sz="3200" dirty="0">
              <a:solidFill>
                <a:srgbClr val="FF0000"/>
              </a:solidFill>
            </a:endParaRPr>
          </a:p>
        </p:txBody>
      </p:sp>
      <p:sp>
        <p:nvSpPr>
          <p:cNvPr id="51" name="TextBox 50">
            <a:extLst>
              <a:ext uri="{FF2B5EF4-FFF2-40B4-BE49-F238E27FC236}">
                <a16:creationId xmlns:a16="http://schemas.microsoft.com/office/drawing/2014/main" id="{117201EF-0A69-4706-87DC-6285DE075D94}"/>
              </a:ext>
            </a:extLst>
          </p:cNvPr>
          <p:cNvSpPr txBox="1"/>
          <p:nvPr/>
        </p:nvSpPr>
        <p:spPr>
          <a:xfrm flipH="1">
            <a:off x="2083028" y="5468440"/>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lớn nhất trong các số đó là 83.</a:t>
            </a:r>
            <a:endParaRPr lang="vi-VN" sz="3200" dirty="0">
              <a:solidFill>
                <a:srgbClr val="FF0000"/>
              </a:solidFill>
            </a:endParaRPr>
          </a:p>
        </p:txBody>
      </p:sp>
    </p:spTree>
    <p:extLst>
      <p:ext uri="{BB962C8B-B14F-4D97-AF65-F5344CB8AC3E}">
        <p14:creationId xmlns:p14="http://schemas.microsoft.com/office/powerpoint/2010/main" val="310640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par>
                          <p:cTn id="50" fill="hold">
                            <p:stCondLst>
                              <p:cond delay="500"/>
                            </p:stCondLst>
                            <p:childTnLst>
                              <p:par>
                                <p:cTn id="51" presetID="17" presetClass="entr" presetSubtype="1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p:cTn id="59" dur="500" fill="hold"/>
                                        <p:tgtEl>
                                          <p:spTgt spid="47"/>
                                        </p:tgtEl>
                                        <p:attrNameLst>
                                          <p:attrName>ppt_w</p:attrName>
                                        </p:attrNameLst>
                                      </p:cBhvr>
                                      <p:tavLst>
                                        <p:tav tm="0">
                                          <p:val>
                                            <p:fltVal val="0"/>
                                          </p:val>
                                        </p:tav>
                                        <p:tav tm="100000">
                                          <p:val>
                                            <p:strVal val="#ppt_w"/>
                                          </p:val>
                                        </p:tav>
                                      </p:tavLst>
                                    </p:anim>
                                    <p:anim calcmode="lin" valueType="num">
                                      <p:cBhvr>
                                        <p:cTn id="60"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left)">
                                      <p:cBhvr>
                                        <p:cTn id="65" dur="500"/>
                                        <p:tgtEl>
                                          <p:spTgt spid="50"/>
                                        </p:tgtEl>
                                      </p:cBhvr>
                                    </p:animEffect>
                                  </p:childTnLst>
                                </p:cTn>
                              </p:par>
                            </p:childTnLst>
                          </p:cTn>
                        </p:par>
                        <p:par>
                          <p:cTn id="66" fill="hold">
                            <p:stCondLst>
                              <p:cond delay="500"/>
                            </p:stCondLst>
                            <p:childTnLst>
                              <p:par>
                                <p:cTn id="67" presetID="26" presetClass="emph" presetSubtype="0" repeatCount="2000" fill="hold" grpId="1" nodeType="afterEffect">
                                  <p:stCondLst>
                                    <p:cond delay="0"/>
                                  </p:stCondLst>
                                  <p:childTnLst>
                                    <p:animEffect transition="out" filter="fade">
                                      <p:cBhvr>
                                        <p:cTn id="68" dur="500" tmFilter="0, 0; .2, .5; .8, .5; 1, 0"/>
                                        <p:tgtEl>
                                          <p:spTgt spid="42"/>
                                        </p:tgtEl>
                                      </p:cBhvr>
                                    </p:animEffect>
                                    <p:animScale>
                                      <p:cBhvr>
                                        <p:cTn id="69" dur="250" autoRev="1" fill="hold"/>
                                        <p:tgtEl>
                                          <p:spTgt spid="42"/>
                                        </p:tgtEl>
                                      </p:cBhvr>
                                      <p:by x="105000" y="105000"/>
                                    </p:animScale>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43"/>
                                        </p:tgtEl>
                                      </p:cBhvr>
                                    </p:animEffect>
                                    <p:animScale>
                                      <p:cBhvr>
                                        <p:cTn id="72" dur="250" autoRev="1" fill="hold"/>
                                        <p:tgtEl>
                                          <p:spTgt spid="43"/>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left)">
                                      <p:cBhvr>
                                        <p:cTn id="77" dur="500"/>
                                        <p:tgtEl>
                                          <p:spTgt spid="51"/>
                                        </p:tgtEl>
                                      </p:cBhvr>
                                    </p:animEffect>
                                  </p:childTnLst>
                                </p:cTn>
                              </p:par>
                            </p:childTnLst>
                          </p:cTn>
                        </p:par>
                        <p:par>
                          <p:cTn id="78" fill="hold">
                            <p:stCondLst>
                              <p:cond delay="500"/>
                            </p:stCondLst>
                            <p:childTnLst>
                              <p:par>
                                <p:cTn id="79" presetID="26" presetClass="emph" presetSubtype="0" repeatCount="2000" fill="hold" grpId="1" nodeType="afterEffect">
                                  <p:stCondLst>
                                    <p:cond delay="0"/>
                                  </p:stCondLst>
                                  <p:childTnLst>
                                    <p:animEffect transition="out" filter="fade">
                                      <p:cBhvr>
                                        <p:cTn id="80" dur="500" tmFilter="0, 0; .2, .5; .8, .5; 1, 0"/>
                                        <p:tgtEl>
                                          <p:spTgt spid="46"/>
                                        </p:tgtEl>
                                      </p:cBhvr>
                                    </p:animEffect>
                                    <p:animScale>
                                      <p:cBhvr>
                                        <p:cTn id="81" dur="250" autoRev="1" fill="hold"/>
                                        <p:tgtEl>
                                          <p:spTgt spid="46"/>
                                        </p:tgtEl>
                                      </p:cBhvr>
                                      <p:by x="105000" y="105000"/>
                                    </p:animScale>
                                  </p:childTnLst>
                                </p:cTn>
                              </p:par>
                              <p:par>
                                <p:cTn id="82" presetID="26" presetClass="emph" presetSubtype="0" repeatCount="2000" fill="hold" grpId="1" nodeType="withEffect">
                                  <p:stCondLst>
                                    <p:cond delay="0"/>
                                  </p:stCondLst>
                                  <p:childTnLst>
                                    <p:animEffect transition="out" filter="fade">
                                      <p:cBhvr>
                                        <p:cTn id="83" dur="500" tmFilter="0, 0; .2, .5; .8, .5; 1, 0"/>
                                        <p:tgtEl>
                                          <p:spTgt spid="47"/>
                                        </p:tgtEl>
                                      </p:cBhvr>
                                    </p:animEffect>
                                    <p:animScale>
                                      <p:cBhvr>
                                        <p:cTn id="84"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2" grpId="0" animBg="1"/>
      <p:bldP spid="42" grpId="1" animBg="1"/>
      <p:bldP spid="43" grpId="0" animBg="1"/>
      <p:bldP spid="43" grpId="1" animBg="1"/>
      <p:bldP spid="44" grpId="0" animBg="1"/>
      <p:bldP spid="45" grpId="0" animBg="1"/>
      <p:bldP spid="46" grpId="0" animBg="1"/>
      <p:bldP spid="46" grpId="1" animBg="1"/>
      <p:bldP spid="47" grpId="0" animBg="1"/>
      <p:bldP spid="47" grpId="1" animBg="1"/>
      <p:bldP spid="48"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41680"/>
            <a:ext cx="12192000" cy="6774639"/>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830985" y="3304435"/>
            <a:ext cx="653003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Bài</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học</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hôm</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 nay </a:t>
            </a: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các</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em</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còn</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chỗ</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nào</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chưa</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hiểu</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hay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thắc</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mắc</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không</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a:t>
            </a:r>
          </a:p>
        </p:txBody>
      </p:sp>
    </p:spTree>
    <p:extLst>
      <p:ext uri="{BB962C8B-B14F-4D97-AF65-F5344CB8AC3E}">
        <p14:creationId xmlns:p14="http://schemas.microsoft.com/office/powerpoint/2010/main" val="342275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501831762404879315">
            <a:hlinkClick r:id="" action="ppaction://media"/>
            <a:extLst>
              <a:ext uri="{FF2B5EF4-FFF2-40B4-BE49-F238E27FC236}">
                <a16:creationId xmlns:a16="http://schemas.microsoft.com/office/drawing/2014/main" id="{EA91E682-B590-85FE-77AB-71728158F6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865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室内&#10;&#10;已生成高可信度的说明">
            <a:extLst>
              <a:ext uri="{FF2B5EF4-FFF2-40B4-BE49-F238E27FC236}">
                <a16:creationId xmlns:a16="http://schemas.microsoft.com/office/drawing/2014/main" id="{CD8253CB-8CAB-4469-8F9B-7A535BA27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7" name="矩形: 圆角 6">
            <a:extLst>
              <a:ext uri="{FF2B5EF4-FFF2-40B4-BE49-F238E27FC236}">
                <a16:creationId xmlns:a16="http://schemas.microsoft.com/office/drawing/2014/main" id="{3F409D62-5FB6-406E-8DFA-69CFF2836693}"/>
              </a:ext>
            </a:extLst>
          </p:cNvPr>
          <p:cNvSpPr/>
          <p:nvPr/>
        </p:nvSpPr>
        <p:spPr>
          <a:xfrm>
            <a:off x="825672" y="646475"/>
            <a:ext cx="10470401" cy="5691570"/>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4" name="图片 13" descr="图片包含 围栏, 工具, 烛架&#10;&#10;已生成极高可信度的说明">
            <a:extLst>
              <a:ext uri="{FF2B5EF4-FFF2-40B4-BE49-F238E27FC236}">
                <a16:creationId xmlns:a16="http://schemas.microsoft.com/office/drawing/2014/main" id="{B782494E-53FA-4285-AD05-BCA18FC2B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15" name="图片 14" descr="图片包含 围栏, 工具, 烛架&#10;&#10;已生成极高可信度的说明">
            <a:extLst>
              <a:ext uri="{FF2B5EF4-FFF2-40B4-BE49-F238E27FC236}">
                <a16:creationId xmlns:a16="http://schemas.microsoft.com/office/drawing/2014/main" id="{4C526400-2692-4251-8210-6AC252B0B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16" name="图片 15" descr="图片包含 围栏, 工具, 烛架&#10;&#10;已生成极高可信度的说明">
            <a:extLst>
              <a:ext uri="{FF2B5EF4-FFF2-40B4-BE49-F238E27FC236}">
                <a16:creationId xmlns:a16="http://schemas.microsoft.com/office/drawing/2014/main" id="{13E0C92A-3FDA-45B2-ACA8-54B3EC1616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17" name="图片 16" descr="图片包含 围栏, 工具, 烛架&#10;&#10;已生成极高可信度的说明">
            <a:extLst>
              <a:ext uri="{FF2B5EF4-FFF2-40B4-BE49-F238E27FC236}">
                <a16:creationId xmlns:a16="http://schemas.microsoft.com/office/drawing/2014/main" id="{0F4B10E6-31C1-465F-8EFF-89DCFEC87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18" name="图片 17" descr="图片包含 围栏, 工具, 烛架&#10;&#10;已生成极高可信度的说明">
            <a:extLst>
              <a:ext uri="{FF2B5EF4-FFF2-40B4-BE49-F238E27FC236}">
                <a16:creationId xmlns:a16="http://schemas.microsoft.com/office/drawing/2014/main" id="{703DD82A-BBC0-4D34-8D3F-3ED00DC32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31" name="图片 30" descr="图片包含 物体&#10;&#10;已生成高可信度的说明">
            <a:extLst>
              <a:ext uri="{FF2B5EF4-FFF2-40B4-BE49-F238E27FC236}">
                <a16:creationId xmlns:a16="http://schemas.microsoft.com/office/drawing/2014/main" id="{0942A2FA-F4DC-41F5-9D6C-CAB0FEF8B4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390" t="45049" r="32944" b="46077"/>
          <a:stretch/>
        </p:blipFill>
        <p:spPr>
          <a:xfrm>
            <a:off x="6451429" y="804497"/>
            <a:ext cx="273050" cy="292100"/>
          </a:xfrm>
          <a:prstGeom prst="rect">
            <a:avLst/>
          </a:prstGeom>
        </p:spPr>
      </p:pic>
      <p:pic>
        <p:nvPicPr>
          <p:cNvPr id="39" name="图片 38" descr="图片包含 物体&#10;&#10;已生成高可信度的说明">
            <a:extLst>
              <a:ext uri="{FF2B5EF4-FFF2-40B4-BE49-F238E27FC236}">
                <a16:creationId xmlns:a16="http://schemas.microsoft.com/office/drawing/2014/main" id="{8780A172-3114-4E23-9C21-40975F5ECC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390" t="45049" r="32944" b="46077"/>
          <a:stretch/>
        </p:blipFill>
        <p:spPr>
          <a:xfrm>
            <a:off x="1149588" y="646475"/>
            <a:ext cx="273050" cy="292100"/>
          </a:xfrm>
          <a:prstGeom prst="rect">
            <a:avLst/>
          </a:prstGeom>
        </p:spPr>
      </p:pic>
      <p:sp>
        <p:nvSpPr>
          <p:cNvPr id="30" name="TextBox 29"/>
          <p:cNvSpPr txBox="1"/>
          <p:nvPr/>
        </p:nvSpPr>
        <p:spPr>
          <a:xfrm>
            <a:off x="2102905" y="900676"/>
            <a:ext cx="776557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2" name="Picture 31"/>
          <p:cNvPicPr>
            <a:picLocks noChangeAspect="1"/>
          </p:cNvPicPr>
          <p:nvPr/>
        </p:nvPicPr>
        <p:blipFill rotWithShape="1">
          <a:blip r:embed="rId6"/>
          <a:srcRect b="37822"/>
          <a:stretch/>
        </p:blipFill>
        <p:spPr>
          <a:xfrm>
            <a:off x="4886112" y="1521105"/>
            <a:ext cx="2499577" cy="996959"/>
          </a:xfrm>
          <a:prstGeom prst="rect">
            <a:avLst/>
          </a:prstGeom>
        </p:spPr>
      </p:pic>
      <p:sp>
        <p:nvSpPr>
          <p:cNvPr id="2" name="TextBox 1"/>
          <p:cNvSpPr txBox="1"/>
          <p:nvPr/>
        </p:nvSpPr>
        <p:spPr>
          <a:xfrm>
            <a:off x="1870076" y="2670084"/>
            <a:ext cx="8402320" cy="2308324"/>
          </a:xfrm>
          <a:prstGeom prst="rect">
            <a:avLst/>
          </a:prstGeom>
          <a:noFill/>
        </p:spPr>
        <p:txBody>
          <a:bodyPr wrap="square" rtlCol="0">
            <a:spAutoFit/>
          </a:bodyPr>
          <a:lstStyle/>
          <a:p>
            <a:pPr algn="ct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Bài</a:t>
            </a:r>
            <a:r>
              <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 24: </a:t>
            </a:r>
          </a:p>
          <a:p>
            <a:pPr algn="ct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tập</a:t>
            </a:r>
            <a:r>
              <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chung</a:t>
            </a:r>
            <a:endPar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715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10"/>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1" name="Oval 50">
            <a:extLst>
              <a:ext uri="{FF2B5EF4-FFF2-40B4-BE49-F238E27FC236}">
                <a16:creationId xmlns:a16="http://schemas.microsoft.com/office/drawing/2014/main" id="{D07F34E0-D120-48DD-BF69-8C2F6BF2336F}"/>
              </a:ext>
            </a:extLst>
          </p:cNvPr>
          <p:cNvSpPr/>
          <p:nvPr/>
        </p:nvSpPr>
        <p:spPr>
          <a:xfrm>
            <a:off x="712382" y="580844"/>
            <a:ext cx="530027" cy="50469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52" name="TextBox 51">
            <a:extLst>
              <a:ext uri="{FF2B5EF4-FFF2-40B4-BE49-F238E27FC236}">
                <a16:creationId xmlns:a16="http://schemas.microsoft.com/office/drawing/2014/main" id="{458EDAFE-16D7-4F71-816A-734C01F0033C}"/>
              </a:ext>
            </a:extLst>
          </p:cNvPr>
          <p:cNvSpPr txBox="1"/>
          <p:nvPr/>
        </p:nvSpPr>
        <p:spPr>
          <a:xfrm>
            <a:off x="1296620" y="540803"/>
            <a:ext cx="3098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53" name="Group 52">
            <a:extLst>
              <a:ext uri="{FF2B5EF4-FFF2-40B4-BE49-F238E27FC236}">
                <a16:creationId xmlns:a16="http://schemas.microsoft.com/office/drawing/2014/main" id="{56797D94-28C7-4186-95D6-BF0BFD2EF72F}"/>
              </a:ext>
            </a:extLst>
          </p:cNvPr>
          <p:cNvGrpSpPr/>
          <p:nvPr/>
        </p:nvGrpSpPr>
        <p:grpSpPr>
          <a:xfrm>
            <a:off x="1848283" y="2344781"/>
            <a:ext cx="8315042" cy="1107996"/>
            <a:chOff x="1824226" y="3856082"/>
            <a:chExt cx="8208457" cy="1107996"/>
          </a:xfrm>
        </p:grpSpPr>
        <p:sp>
          <p:nvSpPr>
            <p:cNvPr id="54" name="Rectangle 53">
              <a:extLst>
                <a:ext uri="{FF2B5EF4-FFF2-40B4-BE49-F238E27FC236}">
                  <a16:creationId xmlns:a16="http://schemas.microsoft.com/office/drawing/2014/main" id="{45A22F06-C302-458E-85D3-074E112C9FB1}"/>
                </a:ext>
              </a:extLst>
            </p:cNvPr>
            <p:cNvSpPr/>
            <p:nvPr/>
          </p:nvSpPr>
          <p:spPr>
            <a:xfrm>
              <a:off x="1824226" y="3918826"/>
              <a:ext cx="1800081" cy="982513"/>
            </a:xfrm>
            <a:prstGeom prst="rect">
              <a:avLst/>
            </a:prstGeom>
            <a:solidFill>
              <a:srgbClr val="AAFA6E"/>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cs typeface="+mn-cs"/>
                </a:rPr>
                <a:t>34 - 7</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sp>
          <p:nvSpPr>
            <p:cNvPr id="55" name="Rectangle 54">
              <a:extLst>
                <a:ext uri="{FF2B5EF4-FFF2-40B4-BE49-F238E27FC236}">
                  <a16:creationId xmlns:a16="http://schemas.microsoft.com/office/drawing/2014/main" id="{D3638E93-72B1-48C3-AF8F-862B469CAAEC}"/>
                </a:ext>
              </a:extLst>
            </p:cNvPr>
            <p:cNvSpPr/>
            <p:nvPr/>
          </p:nvSpPr>
          <p:spPr>
            <a:xfrm>
              <a:off x="3901137" y="3918825"/>
              <a:ext cx="1876513" cy="982513"/>
            </a:xfrm>
            <a:prstGeom prst="rect">
              <a:avLst/>
            </a:prstGeom>
            <a:solidFill>
              <a:srgbClr val="AAFA6E"/>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cs typeface="+mn-cs"/>
                </a:rPr>
                <a:t>45 - 8</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sp>
          <p:nvSpPr>
            <p:cNvPr id="56" name="Rectangle 55">
              <a:extLst>
                <a:ext uri="{FF2B5EF4-FFF2-40B4-BE49-F238E27FC236}">
                  <a16:creationId xmlns:a16="http://schemas.microsoft.com/office/drawing/2014/main" id="{C0BD7685-D9AA-4476-8AFA-B0BFF6CB2D67}"/>
                </a:ext>
              </a:extLst>
            </p:cNvPr>
            <p:cNvSpPr/>
            <p:nvPr/>
          </p:nvSpPr>
          <p:spPr>
            <a:xfrm>
              <a:off x="5978048" y="3918824"/>
              <a:ext cx="1935983" cy="982513"/>
            </a:xfrm>
            <a:prstGeom prst="rect">
              <a:avLst/>
            </a:prstGeom>
            <a:solidFill>
              <a:srgbClr val="AAFA6E"/>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cs typeface="+mn-cs"/>
                </a:rPr>
                <a:t>60 - 12</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sp>
          <p:nvSpPr>
            <p:cNvPr id="57" name="Rectangle 56">
              <a:extLst>
                <a:ext uri="{FF2B5EF4-FFF2-40B4-BE49-F238E27FC236}">
                  <a16:creationId xmlns:a16="http://schemas.microsoft.com/office/drawing/2014/main" id="{9F8B6DAC-0CB8-47CD-B638-5239C914F4B7}"/>
                </a:ext>
              </a:extLst>
            </p:cNvPr>
            <p:cNvSpPr/>
            <p:nvPr/>
          </p:nvSpPr>
          <p:spPr>
            <a:xfrm>
              <a:off x="8114430" y="3856082"/>
              <a:ext cx="1918253" cy="1107996"/>
            </a:xfrm>
            <a:prstGeom prst="rect">
              <a:avLst/>
            </a:prstGeom>
            <a:solidFill>
              <a:srgbClr val="AAFA6E"/>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a:solidFill>
                    <a:prstClr val="black"/>
                  </a:solidFill>
                  <a:latin typeface="Arial"/>
                </a:rPr>
                <a:t>51 - 19</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316601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674820" y="0"/>
            <a:ext cx="10523890" cy="71324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9">
            <a:extLst>
              <a:ext uri="{FF2B5EF4-FFF2-40B4-BE49-F238E27FC236}">
                <a16:creationId xmlns:a16="http://schemas.microsoft.com/office/drawing/2014/main" id="{224765D7-E14E-410B-4401-AF3095032B70}"/>
              </a:ext>
            </a:extLst>
          </p:cNvPr>
          <p:cNvGrpSpPr/>
          <p:nvPr/>
        </p:nvGrpSpPr>
        <p:grpSpPr>
          <a:xfrm>
            <a:off x="1112095" y="1366222"/>
            <a:ext cx="9649340" cy="3743660"/>
            <a:chOff x="2478157" y="1166917"/>
            <a:chExt cx="8229600" cy="2415177"/>
          </a:xfrm>
        </p:grpSpPr>
        <p:sp>
          <p:nvSpPr>
            <p:cNvPr id="5" name="Rectangle: Rounded Corners 2">
              <a:extLst>
                <a:ext uri="{FF2B5EF4-FFF2-40B4-BE49-F238E27FC236}">
                  <a16:creationId xmlns:a16="http://schemas.microsoft.com/office/drawing/2014/main" id="{2158F9E4-D5B6-0079-2D2B-2705E1154D4E}"/>
                </a:ext>
              </a:extLst>
            </p:cNvPr>
            <p:cNvSpPr/>
            <p:nvPr/>
          </p:nvSpPr>
          <p:spPr>
            <a:xfrm>
              <a:off x="2478157" y="1166917"/>
              <a:ext cx="8229600" cy="2415177"/>
            </a:xfrm>
            <a:prstGeom prst="roundRect">
              <a:avLst/>
            </a:prstGeom>
            <a:solidFill>
              <a:schemeClr val="accent5">
                <a:lumMod val="20000"/>
                <a:lumOff val="80000"/>
              </a:schemeClr>
            </a:solidFill>
            <a:ln>
              <a:solidFill>
                <a:schemeClr val="accent5">
                  <a:lumMod val="20000"/>
                  <a:lumOff val="8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6" name="Group 21">
              <a:extLst>
                <a:ext uri="{FF2B5EF4-FFF2-40B4-BE49-F238E27FC236}">
                  <a16:creationId xmlns:a16="http://schemas.microsoft.com/office/drawing/2014/main" id="{07BFE55D-1C26-C174-D1D7-32D4D17FDDD5}"/>
                </a:ext>
              </a:extLst>
            </p:cNvPr>
            <p:cNvGrpSpPr/>
            <p:nvPr/>
          </p:nvGrpSpPr>
          <p:grpSpPr>
            <a:xfrm>
              <a:off x="2735173" y="1311797"/>
              <a:ext cx="991199" cy="1421585"/>
              <a:chOff x="2668912" y="1493321"/>
              <a:chExt cx="991199" cy="1421585"/>
            </a:xfrm>
          </p:grpSpPr>
          <p:sp>
            <p:nvSpPr>
              <p:cNvPr id="31" name="TextBox 49">
                <a:extLst>
                  <a:ext uri="{FF2B5EF4-FFF2-40B4-BE49-F238E27FC236}">
                    <a16:creationId xmlns:a16="http://schemas.microsoft.com/office/drawing/2014/main" id="{7AE67585-58C8-77CC-885D-59A897C80B6C}"/>
                  </a:ext>
                </a:extLst>
              </p:cNvPr>
              <p:cNvSpPr txBox="1"/>
              <p:nvPr/>
            </p:nvSpPr>
            <p:spPr>
              <a:xfrm>
                <a:off x="2914125" y="1493321"/>
                <a:ext cx="693417" cy="1289099"/>
              </a:xfrm>
              <a:prstGeom prst="rect">
                <a:avLst/>
              </a:prstGeom>
              <a:noFill/>
            </p:spPr>
            <p:txBody>
              <a:bodyPr wrap="none" rtlCol="0">
                <a:spAutoFit/>
              </a:bodyPr>
              <a:lstStyle/>
              <a:p>
                <a:pPr>
                  <a:lnSpc>
                    <a:spcPct val="150000"/>
                  </a:lnSpc>
                </a:pPr>
                <a:r>
                  <a:rPr lang="vi-VN" sz="4400" dirty="0"/>
                  <a:t>34</a:t>
                </a:r>
              </a:p>
              <a:p>
                <a:pPr>
                  <a:lnSpc>
                    <a:spcPct val="150000"/>
                  </a:lnSpc>
                </a:pPr>
                <a:r>
                  <a:rPr lang="vi-VN" sz="4400" dirty="0"/>
                  <a:t>  7</a:t>
                </a:r>
              </a:p>
            </p:txBody>
          </p:sp>
          <p:sp>
            <p:nvSpPr>
              <p:cNvPr id="32" name="TextBox 50">
                <a:extLst>
                  <a:ext uri="{FF2B5EF4-FFF2-40B4-BE49-F238E27FC236}">
                    <a16:creationId xmlns:a16="http://schemas.microsoft.com/office/drawing/2014/main" id="{61F54CB9-A372-257F-C0D5-DC7A6DB58AD6}"/>
                  </a:ext>
                </a:extLst>
              </p:cNvPr>
              <p:cNvSpPr txBox="1"/>
              <p:nvPr/>
            </p:nvSpPr>
            <p:spPr>
              <a:xfrm>
                <a:off x="2668912" y="2024413"/>
                <a:ext cx="385042" cy="523220"/>
              </a:xfrm>
              <a:prstGeom prst="rect">
                <a:avLst/>
              </a:prstGeom>
              <a:noFill/>
            </p:spPr>
            <p:txBody>
              <a:bodyPr wrap="none" rtlCol="0">
                <a:spAutoFit/>
              </a:bodyPr>
              <a:lstStyle/>
              <a:p>
                <a:r>
                  <a:rPr lang="vi-VN" sz="2800" dirty="0"/>
                  <a:t>–</a:t>
                </a:r>
              </a:p>
            </p:txBody>
          </p:sp>
          <p:cxnSp>
            <p:nvCxnSpPr>
              <p:cNvPr id="33" name="Straight Connector 51">
                <a:extLst>
                  <a:ext uri="{FF2B5EF4-FFF2-40B4-BE49-F238E27FC236}">
                    <a16:creationId xmlns:a16="http://schemas.microsoft.com/office/drawing/2014/main" id="{BA128C1F-8513-D661-FF91-D78958EFAD8A}"/>
                  </a:ext>
                </a:extLst>
              </p:cNvPr>
              <p:cNvCxnSpPr/>
              <p:nvPr/>
            </p:nvCxnSpPr>
            <p:spPr>
              <a:xfrm>
                <a:off x="2914125" y="2914906"/>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22">
              <a:extLst>
                <a:ext uri="{FF2B5EF4-FFF2-40B4-BE49-F238E27FC236}">
                  <a16:creationId xmlns:a16="http://schemas.microsoft.com/office/drawing/2014/main" id="{B60A9BC1-FFB9-6DEB-A714-1B1CFFF1A6BC}"/>
                </a:ext>
              </a:extLst>
            </p:cNvPr>
            <p:cNvGrpSpPr/>
            <p:nvPr/>
          </p:nvGrpSpPr>
          <p:grpSpPr>
            <a:xfrm>
              <a:off x="4807510" y="1303369"/>
              <a:ext cx="1098676" cy="1430013"/>
              <a:chOff x="2521510" y="1484893"/>
              <a:chExt cx="1098676" cy="1430013"/>
            </a:xfrm>
          </p:grpSpPr>
          <p:sp>
            <p:nvSpPr>
              <p:cNvPr id="28" name="TextBox 46">
                <a:extLst>
                  <a:ext uri="{FF2B5EF4-FFF2-40B4-BE49-F238E27FC236}">
                    <a16:creationId xmlns:a16="http://schemas.microsoft.com/office/drawing/2014/main" id="{CBF93861-9D43-0650-11FA-DC5990834C7B}"/>
                  </a:ext>
                </a:extLst>
              </p:cNvPr>
              <p:cNvSpPr txBox="1"/>
              <p:nvPr/>
            </p:nvSpPr>
            <p:spPr>
              <a:xfrm>
                <a:off x="2719301" y="1484893"/>
                <a:ext cx="900885" cy="1289099"/>
              </a:xfrm>
              <a:prstGeom prst="rect">
                <a:avLst/>
              </a:prstGeom>
              <a:noFill/>
            </p:spPr>
            <p:txBody>
              <a:bodyPr wrap="square" rtlCol="0">
                <a:spAutoFit/>
              </a:bodyPr>
              <a:lstStyle/>
              <a:p>
                <a:pPr>
                  <a:lnSpc>
                    <a:spcPct val="150000"/>
                  </a:lnSpc>
                </a:pPr>
                <a:r>
                  <a:rPr lang="vi-VN" sz="4400" dirty="0"/>
                  <a:t>45</a:t>
                </a:r>
              </a:p>
              <a:p>
                <a:pPr>
                  <a:lnSpc>
                    <a:spcPct val="150000"/>
                  </a:lnSpc>
                </a:pPr>
                <a:r>
                  <a:rPr lang="vi-VN" sz="4400" dirty="0"/>
                  <a:t>  8</a:t>
                </a:r>
              </a:p>
            </p:txBody>
          </p:sp>
          <p:sp>
            <p:nvSpPr>
              <p:cNvPr id="29" name="TextBox 47">
                <a:extLst>
                  <a:ext uri="{FF2B5EF4-FFF2-40B4-BE49-F238E27FC236}">
                    <a16:creationId xmlns:a16="http://schemas.microsoft.com/office/drawing/2014/main" id="{B2F3C5A9-75A5-915F-9C29-201D97C2D222}"/>
                  </a:ext>
                </a:extLst>
              </p:cNvPr>
              <p:cNvSpPr txBox="1"/>
              <p:nvPr/>
            </p:nvSpPr>
            <p:spPr>
              <a:xfrm>
                <a:off x="2521510" y="2021848"/>
                <a:ext cx="385042" cy="523220"/>
              </a:xfrm>
              <a:prstGeom prst="rect">
                <a:avLst/>
              </a:prstGeom>
              <a:noFill/>
            </p:spPr>
            <p:txBody>
              <a:bodyPr wrap="none" rtlCol="0">
                <a:spAutoFit/>
              </a:bodyPr>
              <a:lstStyle/>
              <a:p>
                <a:r>
                  <a:rPr lang="vi-VN" sz="2800" dirty="0"/>
                  <a:t>–</a:t>
                </a:r>
              </a:p>
            </p:txBody>
          </p:sp>
          <p:cxnSp>
            <p:nvCxnSpPr>
              <p:cNvPr id="30" name="Straight Connector 48">
                <a:extLst>
                  <a:ext uri="{FF2B5EF4-FFF2-40B4-BE49-F238E27FC236}">
                    <a16:creationId xmlns:a16="http://schemas.microsoft.com/office/drawing/2014/main" id="{EF64FC1F-1D3D-0BB6-F151-5938B0F9968E}"/>
                  </a:ext>
                </a:extLst>
              </p:cNvPr>
              <p:cNvCxnSpPr/>
              <p:nvPr/>
            </p:nvCxnSpPr>
            <p:spPr>
              <a:xfrm>
                <a:off x="2658969" y="2914906"/>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23">
              <a:extLst>
                <a:ext uri="{FF2B5EF4-FFF2-40B4-BE49-F238E27FC236}">
                  <a16:creationId xmlns:a16="http://schemas.microsoft.com/office/drawing/2014/main" id="{A4ED69DF-B71B-CEF8-11A7-8B9AD2ABB59D}"/>
                </a:ext>
              </a:extLst>
            </p:cNvPr>
            <p:cNvGrpSpPr/>
            <p:nvPr/>
          </p:nvGrpSpPr>
          <p:grpSpPr>
            <a:xfrm>
              <a:off x="6912031" y="1311797"/>
              <a:ext cx="998663" cy="1421585"/>
              <a:chOff x="2406292" y="1493321"/>
              <a:chExt cx="998663" cy="1421585"/>
            </a:xfrm>
          </p:grpSpPr>
          <p:sp>
            <p:nvSpPr>
              <p:cNvPr id="25" name="TextBox 43">
                <a:extLst>
                  <a:ext uri="{FF2B5EF4-FFF2-40B4-BE49-F238E27FC236}">
                    <a16:creationId xmlns:a16="http://schemas.microsoft.com/office/drawing/2014/main" id="{BC1AB68F-6AD3-E849-3C1A-E94CA688235E}"/>
                  </a:ext>
                </a:extLst>
              </p:cNvPr>
              <p:cNvSpPr txBox="1"/>
              <p:nvPr/>
            </p:nvSpPr>
            <p:spPr>
              <a:xfrm>
                <a:off x="2640458" y="1493321"/>
                <a:ext cx="693417" cy="1289099"/>
              </a:xfrm>
              <a:prstGeom prst="rect">
                <a:avLst/>
              </a:prstGeom>
              <a:noFill/>
            </p:spPr>
            <p:txBody>
              <a:bodyPr wrap="none" rtlCol="0">
                <a:spAutoFit/>
              </a:bodyPr>
              <a:lstStyle/>
              <a:p>
                <a:pPr>
                  <a:lnSpc>
                    <a:spcPct val="150000"/>
                  </a:lnSpc>
                </a:pPr>
                <a:r>
                  <a:rPr lang="vi-VN" sz="4400" dirty="0"/>
                  <a:t>60</a:t>
                </a:r>
              </a:p>
              <a:p>
                <a:pPr>
                  <a:lnSpc>
                    <a:spcPct val="150000"/>
                  </a:lnSpc>
                </a:pPr>
                <a:r>
                  <a:rPr lang="vi-VN" sz="4400" dirty="0"/>
                  <a:t>12</a:t>
                </a:r>
              </a:p>
            </p:txBody>
          </p:sp>
          <p:sp>
            <p:nvSpPr>
              <p:cNvPr id="26" name="TextBox 44">
                <a:extLst>
                  <a:ext uri="{FF2B5EF4-FFF2-40B4-BE49-F238E27FC236}">
                    <a16:creationId xmlns:a16="http://schemas.microsoft.com/office/drawing/2014/main" id="{ACB3C79A-E04F-D184-ED43-6C4FDFCF16BE}"/>
                  </a:ext>
                </a:extLst>
              </p:cNvPr>
              <p:cNvSpPr txBox="1"/>
              <p:nvPr/>
            </p:nvSpPr>
            <p:spPr>
              <a:xfrm>
                <a:off x="2406292" y="2012489"/>
                <a:ext cx="385042" cy="523220"/>
              </a:xfrm>
              <a:prstGeom prst="rect">
                <a:avLst/>
              </a:prstGeom>
              <a:noFill/>
            </p:spPr>
            <p:txBody>
              <a:bodyPr wrap="none" rtlCol="0">
                <a:spAutoFit/>
              </a:bodyPr>
              <a:lstStyle/>
              <a:p>
                <a:r>
                  <a:rPr lang="vi-VN" sz="2800" dirty="0"/>
                  <a:t>–</a:t>
                </a:r>
              </a:p>
            </p:txBody>
          </p:sp>
          <p:cxnSp>
            <p:nvCxnSpPr>
              <p:cNvPr id="27" name="Straight Connector 45">
                <a:extLst>
                  <a:ext uri="{FF2B5EF4-FFF2-40B4-BE49-F238E27FC236}">
                    <a16:creationId xmlns:a16="http://schemas.microsoft.com/office/drawing/2014/main" id="{641BD34D-F455-2F81-AA3D-71B7E991AE34}"/>
                  </a:ext>
                </a:extLst>
              </p:cNvPr>
              <p:cNvCxnSpPr/>
              <p:nvPr/>
            </p:nvCxnSpPr>
            <p:spPr>
              <a:xfrm>
                <a:off x="2658969" y="2914906"/>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24">
              <a:extLst>
                <a:ext uri="{FF2B5EF4-FFF2-40B4-BE49-F238E27FC236}">
                  <a16:creationId xmlns:a16="http://schemas.microsoft.com/office/drawing/2014/main" id="{9A217BAB-F74F-054D-6D51-CC96C8848A1A}"/>
                </a:ext>
              </a:extLst>
            </p:cNvPr>
            <p:cNvGrpSpPr/>
            <p:nvPr/>
          </p:nvGrpSpPr>
          <p:grpSpPr>
            <a:xfrm>
              <a:off x="9009860" y="1294170"/>
              <a:ext cx="1120573" cy="1439212"/>
              <a:chOff x="2284382" y="1475694"/>
              <a:chExt cx="1120573" cy="1439212"/>
            </a:xfrm>
          </p:grpSpPr>
          <p:sp>
            <p:nvSpPr>
              <p:cNvPr id="10" name="TextBox 25">
                <a:extLst>
                  <a:ext uri="{FF2B5EF4-FFF2-40B4-BE49-F238E27FC236}">
                    <a16:creationId xmlns:a16="http://schemas.microsoft.com/office/drawing/2014/main" id="{C59F21FC-7E67-AD4A-5041-60EF811740D8}"/>
                  </a:ext>
                </a:extLst>
              </p:cNvPr>
              <p:cNvSpPr txBox="1"/>
              <p:nvPr/>
            </p:nvSpPr>
            <p:spPr>
              <a:xfrm>
                <a:off x="2606039" y="1475694"/>
                <a:ext cx="693417" cy="1289099"/>
              </a:xfrm>
              <a:prstGeom prst="rect">
                <a:avLst/>
              </a:prstGeom>
              <a:noFill/>
            </p:spPr>
            <p:txBody>
              <a:bodyPr wrap="none" rtlCol="0">
                <a:spAutoFit/>
              </a:bodyPr>
              <a:lstStyle/>
              <a:p>
                <a:pPr>
                  <a:lnSpc>
                    <a:spcPct val="150000"/>
                  </a:lnSpc>
                </a:pPr>
                <a:r>
                  <a:rPr lang="vi-VN" sz="4400" dirty="0"/>
                  <a:t>51</a:t>
                </a:r>
              </a:p>
              <a:p>
                <a:pPr>
                  <a:lnSpc>
                    <a:spcPct val="150000"/>
                  </a:lnSpc>
                </a:pPr>
                <a:r>
                  <a:rPr lang="vi-VN" sz="4400" dirty="0"/>
                  <a:t>19</a:t>
                </a:r>
              </a:p>
            </p:txBody>
          </p:sp>
          <p:sp>
            <p:nvSpPr>
              <p:cNvPr id="18" name="TextBox 26">
                <a:extLst>
                  <a:ext uri="{FF2B5EF4-FFF2-40B4-BE49-F238E27FC236}">
                    <a16:creationId xmlns:a16="http://schemas.microsoft.com/office/drawing/2014/main" id="{A9F9B178-06EE-BEFE-1D9C-3A1845213330}"/>
                  </a:ext>
                </a:extLst>
              </p:cNvPr>
              <p:cNvSpPr txBox="1"/>
              <p:nvPr/>
            </p:nvSpPr>
            <p:spPr>
              <a:xfrm>
                <a:off x="2284382" y="1984957"/>
                <a:ext cx="385042" cy="523220"/>
              </a:xfrm>
              <a:prstGeom prst="rect">
                <a:avLst/>
              </a:prstGeom>
              <a:noFill/>
            </p:spPr>
            <p:txBody>
              <a:bodyPr wrap="none" rtlCol="0">
                <a:spAutoFit/>
              </a:bodyPr>
              <a:lstStyle/>
              <a:p>
                <a:r>
                  <a:rPr lang="vi-VN" sz="2800" dirty="0"/>
                  <a:t>–</a:t>
                </a:r>
              </a:p>
            </p:txBody>
          </p:sp>
          <p:cxnSp>
            <p:nvCxnSpPr>
              <p:cNvPr id="24" name="Straight Connector 27">
                <a:extLst>
                  <a:ext uri="{FF2B5EF4-FFF2-40B4-BE49-F238E27FC236}">
                    <a16:creationId xmlns:a16="http://schemas.microsoft.com/office/drawing/2014/main" id="{E19F0A71-9804-AA40-B69C-FAC57294A928}"/>
                  </a:ext>
                </a:extLst>
              </p:cNvPr>
              <p:cNvCxnSpPr/>
              <p:nvPr/>
            </p:nvCxnSpPr>
            <p:spPr>
              <a:xfrm>
                <a:off x="2658969" y="2914906"/>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4" name="Nhóm 33">
            <a:extLst>
              <a:ext uri="{FF2B5EF4-FFF2-40B4-BE49-F238E27FC236}">
                <a16:creationId xmlns:a16="http://schemas.microsoft.com/office/drawing/2014/main" id="{86F75529-2B8A-0A1B-13C8-53FEEBBF4FC3}"/>
              </a:ext>
            </a:extLst>
          </p:cNvPr>
          <p:cNvGrpSpPr/>
          <p:nvPr/>
        </p:nvGrpSpPr>
        <p:grpSpPr>
          <a:xfrm>
            <a:off x="1819300" y="3951043"/>
            <a:ext cx="8301137" cy="790476"/>
            <a:chOff x="2905822" y="3617556"/>
            <a:chExt cx="8301137" cy="790476"/>
          </a:xfrm>
        </p:grpSpPr>
        <p:sp>
          <p:nvSpPr>
            <p:cNvPr id="35" name="Hộp Văn bản 34">
              <a:extLst>
                <a:ext uri="{FF2B5EF4-FFF2-40B4-BE49-F238E27FC236}">
                  <a16:creationId xmlns:a16="http://schemas.microsoft.com/office/drawing/2014/main" id="{3E4283EB-5098-B46C-D237-5B8155BB1E94}"/>
                </a:ext>
              </a:extLst>
            </p:cNvPr>
            <p:cNvSpPr txBox="1"/>
            <p:nvPr/>
          </p:nvSpPr>
          <p:spPr>
            <a:xfrm>
              <a:off x="2905822" y="3638591"/>
              <a:ext cx="898346" cy="769441"/>
            </a:xfrm>
            <a:prstGeom prst="rect">
              <a:avLst/>
            </a:prstGeom>
            <a:noFill/>
          </p:spPr>
          <p:txBody>
            <a:bodyPr wrap="square" rtlCol="0">
              <a:spAutoFit/>
            </a:bodyPr>
            <a:lstStyle/>
            <a:p>
              <a:r>
                <a:rPr lang="en-US" sz="4400" b="1" dirty="0">
                  <a:solidFill>
                    <a:srgbClr val="FF0000"/>
                  </a:solidFill>
                </a:rPr>
                <a:t>27</a:t>
              </a:r>
              <a:endParaRPr lang="vi-VN" sz="4400" b="1" dirty="0">
                <a:solidFill>
                  <a:srgbClr val="FF0000"/>
                </a:solidFill>
              </a:endParaRPr>
            </a:p>
          </p:txBody>
        </p:sp>
        <p:sp>
          <p:nvSpPr>
            <p:cNvPr id="36" name="Hộp Văn bản 35">
              <a:extLst>
                <a:ext uri="{FF2B5EF4-FFF2-40B4-BE49-F238E27FC236}">
                  <a16:creationId xmlns:a16="http://schemas.microsoft.com/office/drawing/2014/main" id="{6DD965D7-5D92-18E8-4218-DD9A8A978393}"/>
                </a:ext>
              </a:extLst>
            </p:cNvPr>
            <p:cNvSpPr txBox="1"/>
            <p:nvPr/>
          </p:nvSpPr>
          <p:spPr>
            <a:xfrm>
              <a:off x="5155555" y="3624686"/>
              <a:ext cx="898346" cy="769441"/>
            </a:xfrm>
            <a:prstGeom prst="rect">
              <a:avLst/>
            </a:prstGeom>
            <a:noFill/>
          </p:spPr>
          <p:txBody>
            <a:bodyPr wrap="square" rtlCol="0">
              <a:spAutoFit/>
            </a:bodyPr>
            <a:lstStyle/>
            <a:p>
              <a:r>
                <a:rPr lang="en-US" sz="4400" b="1" dirty="0">
                  <a:solidFill>
                    <a:srgbClr val="FF0000"/>
                  </a:solidFill>
                </a:rPr>
                <a:t>37</a:t>
              </a:r>
              <a:endParaRPr lang="vi-VN" sz="4400" b="1" dirty="0">
                <a:solidFill>
                  <a:srgbClr val="FF0000"/>
                </a:solidFill>
              </a:endParaRPr>
            </a:p>
          </p:txBody>
        </p:sp>
        <p:sp>
          <p:nvSpPr>
            <p:cNvPr id="37" name="Hộp Văn bản 36">
              <a:extLst>
                <a:ext uri="{FF2B5EF4-FFF2-40B4-BE49-F238E27FC236}">
                  <a16:creationId xmlns:a16="http://schemas.microsoft.com/office/drawing/2014/main" id="{E0173879-A8ED-7B83-570E-F5D9E8600F34}"/>
                </a:ext>
              </a:extLst>
            </p:cNvPr>
            <p:cNvSpPr txBox="1"/>
            <p:nvPr/>
          </p:nvSpPr>
          <p:spPr>
            <a:xfrm>
              <a:off x="7712419" y="3621567"/>
              <a:ext cx="898346" cy="769441"/>
            </a:xfrm>
            <a:prstGeom prst="rect">
              <a:avLst/>
            </a:prstGeom>
            <a:noFill/>
          </p:spPr>
          <p:txBody>
            <a:bodyPr wrap="square" rtlCol="0">
              <a:spAutoFit/>
            </a:bodyPr>
            <a:lstStyle/>
            <a:p>
              <a:r>
                <a:rPr lang="en-US" sz="4400" b="1" dirty="0">
                  <a:solidFill>
                    <a:srgbClr val="FF0000"/>
                  </a:solidFill>
                </a:rPr>
                <a:t>48</a:t>
              </a:r>
              <a:endParaRPr lang="vi-VN" sz="4400" b="1" dirty="0">
                <a:solidFill>
                  <a:srgbClr val="FF0000"/>
                </a:solidFill>
              </a:endParaRPr>
            </a:p>
          </p:txBody>
        </p:sp>
        <p:sp>
          <p:nvSpPr>
            <p:cNvPr id="38" name="Hộp Văn bản 37">
              <a:extLst>
                <a:ext uri="{FF2B5EF4-FFF2-40B4-BE49-F238E27FC236}">
                  <a16:creationId xmlns:a16="http://schemas.microsoft.com/office/drawing/2014/main" id="{9167DF7D-59BC-1096-F8EE-E34BB8014DFA}"/>
                </a:ext>
              </a:extLst>
            </p:cNvPr>
            <p:cNvSpPr txBox="1"/>
            <p:nvPr/>
          </p:nvSpPr>
          <p:spPr>
            <a:xfrm>
              <a:off x="10308613" y="3617556"/>
              <a:ext cx="898346" cy="769441"/>
            </a:xfrm>
            <a:prstGeom prst="rect">
              <a:avLst/>
            </a:prstGeom>
            <a:noFill/>
          </p:spPr>
          <p:txBody>
            <a:bodyPr wrap="square" rtlCol="0">
              <a:spAutoFit/>
            </a:bodyPr>
            <a:lstStyle/>
            <a:p>
              <a:r>
                <a:rPr lang="en-US" sz="4400" b="1" dirty="0">
                  <a:solidFill>
                    <a:srgbClr val="FF0000"/>
                  </a:solidFill>
                </a:rPr>
                <a:t>32</a:t>
              </a:r>
              <a:endParaRPr lang="vi-VN" sz="4400" b="1" dirty="0">
                <a:solidFill>
                  <a:srgbClr val="FF0000"/>
                </a:solidFill>
              </a:endParaRPr>
            </a:p>
          </p:txBody>
        </p:sp>
      </p:grpSp>
    </p:spTree>
    <p:extLst>
      <p:ext uri="{BB962C8B-B14F-4D97-AF65-F5344CB8AC3E}">
        <p14:creationId xmlns:p14="http://schemas.microsoft.com/office/powerpoint/2010/main" val="184952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A_图片 1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l="46884" t="67901"/>
          <a:stretch/>
        </p:blipFill>
        <p:spPr>
          <a:xfrm>
            <a:off x="397" y="5880559"/>
            <a:ext cx="2921350" cy="992415"/>
          </a:xfrm>
          <a:prstGeom prst="rect">
            <a:avLst/>
          </a:prstGeom>
        </p:spPr>
      </p:pic>
      <p:sp>
        <p:nvSpPr>
          <p:cNvPr id="11" name="PA_圆角矩形 10"/>
          <p:cNvSpPr/>
          <p:nvPr>
            <p:custDataLst>
              <p:tags r:id="rId2"/>
            </p:custDataLst>
          </p:nvPr>
        </p:nvSpPr>
        <p:spPr>
          <a:xfrm>
            <a:off x="302036" y="488306"/>
            <a:ext cx="11450320" cy="5897855"/>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5" name="PA_图片 14"/>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sp>
        <p:nvSpPr>
          <p:cNvPr id="13" name="Oval 12">
            <a:extLst>
              <a:ext uri="{FF2B5EF4-FFF2-40B4-BE49-F238E27FC236}">
                <a16:creationId xmlns:a16="http://schemas.microsoft.com/office/drawing/2014/main" id="{EB1FBC9A-77CC-43D8-B60C-2448E78590CC}"/>
              </a:ext>
            </a:extLst>
          </p:cNvPr>
          <p:cNvSpPr/>
          <p:nvPr/>
        </p:nvSpPr>
        <p:spPr>
          <a:xfrm>
            <a:off x="966980" y="117272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ea typeface="Arial-Rounded" panose="020B0500000000000000" pitchFamily="34" charset="0"/>
                <a:cs typeface="Arial" panose="020B0604020202020204" pitchFamily="34" charset="0"/>
              </a:rPr>
              <a:t>2</a:t>
            </a:r>
            <a:endParaRPr lang="vi-VN" sz="3600" b="1" dirty="0">
              <a:latin typeface="Arial" panose="020B0604020202020204" pitchFamily="34" charset="0"/>
              <a:ea typeface="Arial-Rounded" panose="020B0500000000000000"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5060099-FA9A-4C5F-831F-29E16C456F4B}"/>
              </a:ext>
            </a:extLst>
          </p:cNvPr>
          <p:cNvGrpSpPr/>
          <p:nvPr/>
        </p:nvGrpSpPr>
        <p:grpSpPr>
          <a:xfrm>
            <a:off x="1474942" y="1078035"/>
            <a:ext cx="1297577" cy="798458"/>
            <a:chOff x="1870518" y="1340302"/>
            <a:chExt cx="871903" cy="658096"/>
          </a:xfrm>
        </p:grpSpPr>
        <p:grpSp>
          <p:nvGrpSpPr>
            <p:cNvPr id="16" name="Group 15">
              <a:extLst>
                <a:ext uri="{FF2B5EF4-FFF2-40B4-BE49-F238E27FC236}">
                  <a16:creationId xmlns:a16="http://schemas.microsoft.com/office/drawing/2014/main" id="{16F8751F-11CC-4E5E-9C70-EC8D7F13DDA4}"/>
                </a:ext>
              </a:extLst>
            </p:cNvPr>
            <p:cNvGrpSpPr/>
            <p:nvPr/>
          </p:nvGrpSpPr>
          <p:grpSpPr>
            <a:xfrm>
              <a:off x="1870518" y="1340302"/>
              <a:ext cx="766231" cy="646332"/>
              <a:chOff x="1870518" y="1340302"/>
              <a:chExt cx="766231" cy="646332"/>
            </a:xfrm>
          </p:grpSpPr>
          <p:sp>
            <p:nvSpPr>
              <p:cNvPr id="26" name="Rectangle: Rounded Corners 33">
                <a:extLst>
                  <a:ext uri="{FF2B5EF4-FFF2-40B4-BE49-F238E27FC236}">
                    <a16:creationId xmlns:a16="http://schemas.microsoft.com/office/drawing/2014/main" id="{65649377-0DA9-456C-B521-0207AD815D47}"/>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27" name="TextBox 26">
                <a:extLst>
                  <a:ext uri="{FF2B5EF4-FFF2-40B4-BE49-F238E27FC236}">
                    <a16:creationId xmlns:a16="http://schemas.microsoft.com/office/drawing/2014/main" id="{5BB60EF4-FD50-4D0C-BBA5-196C96748EAA}"/>
                  </a:ext>
                </a:extLst>
              </p:cNvPr>
              <p:cNvSpPr txBox="1"/>
              <p:nvPr/>
            </p:nvSpPr>
            <p:spPr>
              <a:xfrm>
                <a:off x="1887826" y="1340302"/>
                <a:ext cx="748923" cy="646332"/>
              </a:xfrm>
              <a:prstGeom prst="rect">
                <a:avLst/>
              </a:prstGeom>
              <a:noFill/>
            </p:spPr>
            <p:txBody>
              <a:bodyPr wrap="none" rtlCol="0">
                <a:spAutoFit/>
              </a:bodyPr>
              <a:lstStyle/>
              <a:p>
                <a:r>
                  <a:rPr lang="vi-VN" sz="3600" dirty="0">
                    <a:latin typeface="Arial" panose="020B0604020202020204" pitchFamily="34" charset="0"/>
                    <a:ea typeface="Arial-Rounded" panose="020B0500000000000000" pitchFamily="34" charset="0"/>
                    <a:cs typeface="Arial" panose="020B0604020202020204" pitchFamily="34" charset="0"/>
                  </a:rPr>
                  <a:t>Số</a:t>
                </a:r>
              </a:p>
            </p:txBody>
          </p:sp>
        </p:grpSp>
        <p:sp>
          <p:nvSpPr>
            <p:cNvPr id="18" name="TextBox 17">
              <a:extLst>
                <a:ext uri="{FF2B5EF4-FFF2-40B4-BE49-F238E27FC236}">
                  <a16:creationId xmlns:a16="http://schemas.microsoft.com/office/drawing/2014/main" id="{E7C358CE-0A5E-4ECC-86EB-9C192881A521}"/>
                </a:ext>
              </a:extLst>
            </p:cNvPr>
            <p:cNvSpPr txBox="1"/>
            <p:nvPr/>
          </p:nvSpPr>
          <p:spPr>
            <a:xfrm>
              <a:off x="2301275" y="1352067"/>
              <a:ext cx="441146" cy="646331"/>
            </a:xfrm>
            <a:prstGeom prst="rect">
              <a:avLst/>
            </a:prstGeom>
            <a:noFill/>
          </p:spPr>
          <p:txBody>
            <a:bodyPr wrap="none" rtlCol="0">
              <a:spAutoFit/>
            </a:bodyPr>
            <a:lstStyle/>
            <a:p>
              <a:r>
                <a:rPr lang="vi-VN" sz="3600" dirty="0">
                  <a:latin typeface="Arial" panose="020B0604020202020204" pitchFamily="34" charset="0"/>
                  <a:ea typeface="Arial-Rounded" panose="020B0500000000000000" pitchFamily="34" charset="0"/>
                  <a:cs typeface="Arial" panose="020B0604020202020204" pitchFamily="34" charset="0"/>
                </a:rPr>
                <a:t>?</a:t>
              </a:r>
            </a:p>
          </p:txBody>
        </p:sp>
      </p:grpSp>
      <p:grpSp>
        <p:nvGrpSpPr>
          <p:cNvPr id="6" name="Nhóm 5">
            <a:extLst>
              <a:ext uri="{FF2B5EF4-FFF2-40B4-BE49-F238E27FC236}">
                <a16:creationId xmlns:a16="http://schemas.microsoft.com/office/drawing/2014/main" id="{0C05D098-BD88-727D-2DC1-865AA140BF14}"/>
              </a:ext>
            </a:extLst>
          </p:cNvPr>
          <p:cNvGrpSpPr/>
          <p:nvPr/>
        </p:nvGrpSpPr>
        <p:grpSpPr>
          <a:xfrm>
            <a:off x="1745049" y="1971166"/>
            <a:ext cx="8868722" cy="1392363"/>
            <a:chOff x="1745049" y="1971166"/>
            <a:chExt cx="8868722" cy="1392363"/>
          </a:xfrm>
        </p:grpSpPr>
        <p:sp>
          <p:nvSpPr>
            <p:cNvPr id="30" name="Oval 29">
              <a:extLst>
                <a:ext uri="{FF2B5EF4-FFF2-40B4-BE49-F238E27FC236}">
                  <a16:creationId xmlns:a16="http://schemas.microsoft.com/office/drawing/2014/main" id="{CF914B4F-C1DC-472D-A977-94B37668ACF9}"/>
                </a:ext>
              </a:extLst>
            </p:cNvPr>
            <p:cNvSpPr/>
            <p:nvPr/>
          </p:nvSpPr>
          <p:spPr>
            <a:xfrm>
              <a:off x="1745049" y="2274152"/>
              <a:ext cx="1299474" cy="846208"/>
            </a:xfrm>
            <a:prstGeom prst="ellipse">
              <a:avLst/>
            </a:prstGeom>
            <a:solidFill>
              <a:srgbClr val="FDDAD8"/>
            </a:solidFill>
            <a:ln>
              <a:solidFill>
                <a:srgbClr val="FDD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88</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1" name="Octagon 30">
              <a:extLst>
                <a:ext uri="{FF2B5EF4-FFF2-40B4-BE49-F238E27FC236}">
                  <a16:creationId xmlns:a16="http://schemas.microsoft.com/office/drawing/2014/main" id="{FBD4AB21-E25C-456A-BD46-3B33BC9F0E6B}"/>
                </a:ext>
              </a:extLst>
            </p:cNvPr>
            <p:cNvSpPr/>
            <p:nvPr/>
          </p:nvSpPr>
          <p:spPr>
            <a:xfrm>
              <a:off x="4175267" y="2274152"/>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2" name="Star: 12 Points 38">
              <a:extLst>
                <a:ext uri="{FF2B5EF4-FFF2-40B4-BE49-F238E27FC236}">
                  <a16:creationId xmlns:a16="http://schemas.microsoft.com/office/drawing/2014/main" id="{FE0CA376-B87B-4F30-A052-B259A3E7E2FA}"/>
                </a:ext>
              </a:extLst>
            </p:cNvPr>
            <p:cNvSpPr/>
            <p:nvPr/>
          </p:nvSpPr>
          <p:spPr>
            <a:xfrm>
              <a:off x="6549906" y="2186942"/>
              <a:ext cx="1376749" cy="1061829"/>
            </a:xfrm>
            <a:prstGeom prst="star12">
              <a:avLst/>
            </a:prstGeom>
            <a:solidFill>
              <a:srgbClr val="D2EDFA"/>
            </a:solidFill>
            <a:ln>
              <a:solidFill>
                <a:srgbClr val="D2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3" name="Star: 5 Points 39">
              <a:extLst>
                <a:ext uri="{FF2B5EF4-FFF2-40B4-BE49-F238E27FC236}">
                  <a16:creationId xmlns:a16="http://schemas.microsoft.com/office/drawing/2014/main" id="{2659975B-D621-41E6-A022-380BF8CD0477}"/>
                </a:ext>
              </a:extLst>
            </p:cNvPr>
            <p:cNvSpPr/>
            <p:nvPr/>
          </p:nvSpPr>
          <p:spPr>
            <a:xfrm>
              <a:off x="8842975" y="2030982"/>
              <a:ext cx="1770796" cy="1332547"/>
            </a:xfrm>
            <a:prstGeom prst="star5">
              <a:avLst/>
            </a:prstGeom>
            <a:solidFill>
              <a:srgbClr val="FFD863"/>
            </a:solidFill>
            <a:ln>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9BE43D0D-5481-4EF8-8A2C-C9276A7BCFC5}"/>
                </a:ext>
              </a:extLst>
            </p:cNvPr>
            <p:cNvCxnSpPr/>
            <p:nvPr/>
          </p:nvCxnSpPr>
          <p:spPr>
            <a:xfrm>
              <a:off x="3142719" y="2697255"/>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61EED12-17DB-4711-BDF4-8192163C8FD9}"/>
                </a:ext>
              </a:extLst>
            </p:cNvPr>
            <p:cNvCxnSpPr/>
            <p:nvPr/>
          </p:nvCxnSpPr>
          <p:spPr>
            <a:xfrm>
              <a:off x="5554964" y="2697255"/>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D5796D2-5359-43E8-A25F-25A278006BA0}"/>
                </a:ext>
              </a:extLst>
            </p:cNvPr>
            <p:cNvCxnSpPr/>
            <p:nvPr/>
          </p:nvCxnSpPr>
          <p:spPr>
            <a:xfrm>
              <a:off x="7967209" y="2697255"/>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31D6CFD-C238-430F-BCBE-B52ECD924E30}"/>
                </a:ext>
              </a:extLst>
            </p:cNvPr>
            <p:cNvSpPr txBox="1"/>
            <p:nvPr/>
          </p:nvSpPr>
          <p:spPr>
            <a:xfrm>
              <a:off x="3195605" y="1971166"/>
              <a:ext cx="838691"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+ 4</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38" name="TextBox 37">
              <a:extLst>
                <a:ext uri="{FF2B5EF4-FFF2-40B4-BE49-F238E27FC236}">
                  <a16:creationId xmlns:a16="http://schemas.microsoft.com/office/drawing/2014/main" id="{11C5AF51-0ACC-4002-A7D7-7939C524CFAF}"/>
                </a:ext>
              </a:extLst>
            </p:cNvPr>
            <p:cNvSpPr txBox="1"/>
            <p:nvPr/>
          </p:nvSpPr>
          <p:spPr>
            <a:xfrm>
              <a:off x="5662302" y="1971166"/>
              <a:ext cx="825867"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7</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39" name="TextBox 38">
              <a:extLst>
                <a:ext uri="{FF2B5EF4-FFF2-40B4-BE49-F238E27FC236}">
                  <a16:creationId xmlns:a16="http://schemas.microsoft.com/office/drawing/2014/main" id="{9A34D356-2A36-4FAA-8482-32786756F59E}"/>
                </a:ext>
              </a:extLst>
            </p:cNvPr>
            <p:cNvSpPr txBox="1"/>
            <p:nvPr/>
          </p:nvSpPr>
          <p:spPr>
            <a:xfrm>
              <a:off x="7830988" y="1996420"/>
              <a:ext cx="1210588"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26 </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grpSp>
      <p:sp>
        <p:nvSpPr>
          <p:cNvPr id="2" name="Octagon 30">
            <a:extLst>
              <a:ext uri="{FF2B5EF4-FFF2-40B4-BE49-F238E27FC236}">
                <a16:creationId xmlns:a16="http://schemas.microsoft.com/office/drawing/2014/main" id="{C2657FE8-264A-224B-4E8C-86212B5D950D}"/>
              </a:ext>
            </a:extLst>
          </p:cNvPr>
          <p:cNvSpPr/>
          <p:nvPr/>
        </p:nvSpPr>
        <p:spPr>
          <a:xfrm>
            <a:off x="4173858" y="2274150"/>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92</a:t>
            </a:r>
            <a:endParaRPr lang="vi-VN" sz="3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3" name="Star: 12 Points 38">
            <a:extLst>
              <a:ext uri="{FF2B5EF4-FFF2-40B4-BE49-F238E27FC236}">
                <a16:creationId xmlns:a16="http://schemas.microsoft.com/office/drawing/2014/main" id="{18F5E98F-63B3-DC18-B1CA-40DAAA080643}"/>
              </a:ext>
            </a:extLst>
          </p:cNvPr>
          <p:cNvSpPr/>
          <p:nvPr/>
        </p:nvSpPr>
        <p:spPr>
          <a:xfrm>
            <a:off x="6558529" y="2186942"/>
            <a:ext cx="1376749" cy="1061829"/>
          </a:xfrm>
          <a:prstGeom prst="star12">
            <a:avLst/>
          </a:prstGeom>
          <a:solidFill>
            <a:srgbClr val="D2EDFA"/>
          </a:solidFill>
          <a:ln>
            <a:solidFill>
              <a:srgbClr val="D2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85</a:t>
            </a:r>
            <a:endParaRPr lang="vi-VN" sz="3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5" name="Star: 5 Points 39">
            <a:extLst>
              <a:ext uri="{FF2B5EF4-FFF2-40B4-BE49-F238E27FC236}">
                <a16:creationId xmlns:a16="http://schemas.microsoft.com/office/drawing/2014/main" id="{0B5598CC-5681-533F-2839-804D0E41DAD3}"/>
              </a:ext>
            </a:extLst>
          </p:cNvPr>
          <p:cNvSpPr/>
          <p:nvPr/>
        </p:nvSpPr>
        <p:spPr>
          <a:xfrm>
            <a:off x="8780330" y="2030981"/>
            <a:ext cx="1833441" cy="1332547"/>
          </a:xfrm>
          <a:prstGeom prst="star5">
            <a:avLst/>
          </a:prstGeom>
          <a:solidFill>
            <a:srgbClr val="FFD863"/>
          </a:solidFill>
          <a:ln>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59</a:t>
            </a:r>
            <a:endParaRPr lang="vi-VN" sz="3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508138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28" name="Picture 27" descr="C:\Users\TUAN\Downloads\Luyện tập 1.png">
            <a:extLst>
              <a:ext uri="{FF2B5EF4-FFF2-40B4-BE49-F238E27FC236}">
                <a16:creationId xmlns:a16="http://schemas.microsoft.com/office/drawing/2014/main" id="{7854A615-62F7-4BE2-AC8F-0BA2A89F3F2A}"/>
              </a:ext>
            </a:extLst>
          </p:cNvPr>
          <p:cNvPicPr>
            <a:picLocks noChangeAspect="1" noChangeArrowheads="1"/>
          </p:cNvPicPr>
          <p:nvPr/>
        </p:nvPicPr>
        <p:blipFill>
          <a:blip r:embed="rId4" cstate="print"/>
          <a:srcRect/>
          <a:stretch>
            <a:fillRect/>
          </a:stretch>
        </p:blipFill>
        <p:spPr bwMode="auto">
          <a:xfrm>
            <a:off x="730152" y="465972"/>
            <a:ext cx="2237784" cy="863493"/>
          </a:xfrm>
          <a:prstGeom prst="rect">
            <a:avLst/>
          </a:prstGeom>
          <a:noFill/>
        </p:spPr>
      </p:pic>
      <p:sp>
        <p:nvSpPr>
          <p:cNvPr id="29" name="Oval 28">
            <a:extLst>
              <a:ext uri="{FF2B5EF4-FFF2-40B4-BE49-F238E27FC236}">
                <a16:creationId xmlns:a16="http://schemas.microsoft.com/office/drawing/2014/main" id="{E7E1F54A-C673-4AD7-BB7D-31B1465CB81E}"/>
              </a:ext>
            </a:extLst>
          </p:cNvPr>
          <p:cNvSpPr/>
          <p:nvPr/>
        </p:nvSpPr>
        <p:spPr>
          <a:xfrm>
            <a:off x="399692" y="1496900"/>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30" name="TextBox 29">
            <a:extLst>
              <a:ext uri="{FF2B5EF4-FFF2-40B4-BE49-F238E27FC236}">
                <a16:creationId xmlns:a16="http://schemas.microsoft.com/office/drawing/2014/main" id="{49A9447F-27F1-4DA9-9F61-368946677E22}"/>
              </a:ext>
            </a:extLst>
          </p:cNvPr>
          <p:cNvSpPr txBox="1"/>
          <p:nvPr/>
        </p:nvSpPr>
        <p:spPr>
          <a:xfrm>
            <a:off x="837014" y="1496900"/>
            <a:ext cx="5352030" cy="2554545"/>
          </a:xfrm>
          <a:prstGeom prst="rect">
            <a:avLst/>
          </a:prstGeom>
          <a:noFill/>
        </p:spPr>
        <p:txBody>
          <a:bodyPr wrap="square" rtlCol="0">
            <a:spAutoFit/>
          </a:bodyPr>
          <a:lstStyle/>
          <a:p>
            <a:pPr algn="just"/>
            <a:r>
              <a:rPr lang="vi-VN" sz="3200" dirty="0"/>
              <a:t>Cầu thang lên nhà sóc có tất cả 32 bậc thang. Sóc đã leo được 9 bậc thang. Hỏi sóc cần leo thêm bao nhiêu bậc thang nữa để vào nhà?</a:t>
            </a:r>
          </a:p>
        </p:txBody>
      </p:sp>
      <p:pic>
        <p:nvPicPr>
          <p:cNvPr id="51" name="Picture 50">
            <a:extLst>
              <a:ext uri="{FF2B5EF4-FFF2-40B4-BE49-F238E27FC236}">
                <a16:creationId xmlns:a16="http://schemas.microsoft.com/office/drawing/2014/main" id="{EF536E09-72DE-4C7C-B14F-A4EC9F661A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069496" y="465972"/>
            <a:ext cx="5667375" cy="3810000"/>
          </a:xfrm>
          <a:prstGeom prst="rect">
            <a:avLst/>
          </a:prstGeom>
        </p:spPr>
      </p:pic>
      <p:sp>
        <p:nvSpPr>
          <p:cNvPr id="52" name="Speech Bubble: Oval 75">
            <a:extLst>
              <a:ext uri="{FF2B5EF4-FFF2-40B4-BE49-F238E27FC236}">
                <a16:creationId xmlns:a16="http://schemas.microsoft.com/office/drawing/2014/main" id="{4C5966FB-89F9-4DE1-A24A-84585E96283C}"/>
              </a:ext>
            </a:extLst>
          </p:cNvPr>
          <p:cNvSpPr/>
          <p:nvPr/>
        </p:nvSpPr>
        <p:spPr>
          <a:xfrm rot="284930">
            <a:off x="7378270" y="3440980"/>
            <a:ext cx="3719658" cy="1923829"/>
          </a:xfrm>
          <a:prstGeom prst="wedgeEllipseCallout">
            <a:avLst>
              <a:gd name="adj1" fmla="val -49816"/>
              <a:gd name="adj2" fmla="val 490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a:cs typeface="+mn-cs"/>
              </a:rPr>
              <a:t>Bài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toán</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cho</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biết</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điều</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gì</a:t>
            </a:r>
            <a:r>
              <a:rPr kumimoji="0" lang="en-US" sz="3600" b="0" i="0" u="none" strike="noStrike" kern="1200" cap="none" spc="0" normalizeH="0" baseline="0" noProof="0" dirty="0">
                <a:ln>
                  <a:noFill/>
                </a:ln>
                <a:solidFill>
                  <a:srgbClr val="FF0000"/>
                </a:solidFill>
                <a:effectLst/>
                <a:uLnTx/>
                <a:uFillTx/>
                <a:latin typeface="Arial"/>
                <a:cs typeface="+mn-cs"/>
              </a:rPr>
              <a:t>?</a:t>
            </a:r>
          </a:p>
        </p:txBody>
      </p:sp>
      <p:pic>
        <p:nvPicPr>
          <p:cNvPr id="53" name="Picture 52">
            <a:extLst>
              <a:ext uri="{FF2B5EF4-FFF2-40B4-BE49-F238E27FC236}">
                <a16:creationId xmlns:a16="http://schemas.microsoft.com/office/drawing/2014/main" id="{E2651EEC-DB93-457E-A032-AF4260B33EDB}"/>
              </a:ext>
            </a:extLst>
          </p:cNvPr>
          <p:cNvPicPr>
            <a:picLocks noChangeAspect="1"/>
          </p:cNvPicPr>
          <p:nvPr/>
        </p:nvPicPr>
        <p:blipFill rotWithShape="1">
          <a:blip r:embed="rId7"/>
          <a:srcRect l="50000" t="17422" r="-1353" b="14049"/>
          <a:stretch/>
        </p:blipFill>
        <p:spPr>
          <a:xfrm>
            <a:off x="6420750" y="4999538"/>
            <a:ext cx="1191976" cy="1642358"/>
          </a:xfrm>
          <a:prstGeom prst="rect">
            <a:avLst/>
          </a:prstGeom>
        </p:spPr>
      </p:pic>
      <p:cxnSp>
        <p:nvCxnSpPr>
          <p:cNvPr id="55" name="Straight Connector 54"/>
          <p:cNvCxnSpPr/>
          <p:nvPr/>
        </p:nvCxnSpPr>
        <p:spPr>
          <a:xfrm flipV="1">
            <a:off x="1014804" y="2002055"/>
            <a:ext cx="5054692" cy="1954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flipV="1">
            <a:off x="925909" y="2516984"/>
            <a:ext cx="3085334" cy="97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7" name="Straight Connector 56"/>
          <p:cNvCxnSpPr/>
          <p:nvPr/>
        </p:nvCxnSpPr>
        <p:spPr>
          <a:xfrm flipV="1">
            <a:off x="4219685" y="2516984"/>
            <a:ext cx="1876314" cy="97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8" name="Straight Connector 57"/>
          <p:cNvCxnSpPr/>
          <p:nvPr/>
        </p:nvCxnSpPr>
        <p:spPr>
          <a:xfrm>
            <a:off x="1014804" y="3017305"/>
            <a:ext cx="3287689"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9" name="Speech Bubble: Oval 75">
            <a:extLst>
              <a:ext uri="{FF2B5EF4-FFF2-40B4-BE49-F238E27FC236}">
                <a16:creationId xmlns:a16="http://schemas.microsoft.com/office/drawing/2014/main" id="{4C5966FB-89F9-4DE1-A24A-84585E96283C}"/>
              </a:ext>
            </a:extLst>
          </p:cNvPr>
          <p:cNvSpPr/>
          <p:nvPr/>
        </p:nvSpPr>
        <p:spPr>
          <a:xfrm rot="675046">
            <a:off x="7474005" y="3395968"/>
            <a:ext cx="3569430" cy="2083852"/>
          </a:xfrm>
          <a:prstGeom prst="wedgeEllipseCallout">
            <a:avLst>
              <a:gd name="adj1" fmla="val -49816"/>
              <a:gd name="adj2" fmla="val 490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a:cs typeface="+mn-cs"/>
              </a:rPr>
              <a:t>Bài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toán</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hỏi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gì</a:t>
            </a:r>
            <a:r>
              <a:rPr kumimoji="0" lang="en-US" sz="3600" b="0" i="0" u="none" strike="noStrike" kern="1200" cap="none" spc="0" normalizeH="0" baseline="0" noProof="0" dirty="0">
                <a:ln>
                  <a:noFill/>
                </a:ln>
                <a:solidFill>
                  <a:srgbClr val="FF0000"/>
                </a:solidFill>
                <a:effectLst/>
                <a:uLnTx/>
                <a:uFillTx/>
                <a:latin typeface="Arial"/>
                <a:cs typeface="+mn-cs"/>
              </a:rPr>
              <a:t>?</a:t>
            </a:r>
          </a:p>
        </p:txBody>
      </p:sp>
      <p:cxnSp>
        <p:nvCxnSpPr>
          <p:cNvPr id="60" name="Straight Connector 59"/>
          <p:cNvCxnSpPr/>
          <p:nvPr/>
        </p:nvCxnSpPr>
        <p:spPr>
          <a:xfrm flipV="1">
            <a:off x="931996" y="3465095"/>
            <a:ext cx="5093419" cy="26255"/>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flipV="1">
            <a:off x="925909" y="3968768"/>
            <a:ext cx="4027612" cy="13129"/>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8774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10"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52" grpId="0" animBg="1"/>
      <p:bldP spid="52" grpId="1"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8" name="Picture 7">
            <a:extLst>
              <a:ext uri="{FF2B5EF4-FFF2-40B4-BE49-F238E27FC236}">
                <a16:creationId xmlns:a16="http://schemas.microsoft.com/office/drawing/2014/main" id="{EF536E09-72DE-4C7C-B14F-A4EC9F661AB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Lst>
          </a:blip>
          <a:stretch>
            <a:fillRect/>
          </a:stretch>
        </p:blipFill>
        <p:spPr>
          <a:xfrm>
            <a:off x="3262311" y="219922"/>
            <a:ext cx="5667375" cy="3084350"/>
          </a:xfrm>
          <a:prstGeom prst="rect">
            <a:avLst/>
          </a:prstGeom>
        </p:spPr>
      </p:pic>
      <p:sp>
        <p:nvSpPr>
          <p:cNvPr id="9" name="TextBox 8">
            <a:extLst>
              <a:ext uri="{FF2B5EF4-FFF2-40B4-BE49-F238E27FC236}">
                <a16:creationId xmlns:a16="http://schemas.microsoft.com/office/drawing/2014/main" id="{804BC41F-211B-4BDD-BC16-789F3FE8A40B}"/>
              </a:ext>
            </a:extLst>
          </p:cNvPr>
          <p:cNvSpPr txBox="1"/>
          <p:nvPr/>
        </p:nvSpPr>
        <p:spPr>
          <a:xfrm>
            <a:off x="4951080" y="3429000"/>
            <a:ext cx="2960886" cy="707886"/>
          </a:xfrm>
          <a:prstGeom prst="rect">
            <a:avLst/>
          </a:prstGeom>
          <a:noFill/>
        </p:spPr>
        <p:txBody>
          <a:bodyPr wrap="square" rtlCol="0">
            <a:spAutoFit/>
          </a:bodyPr>
          <a:lstStyle/>
          <a:p>
            <a:pPr algn="ctr"/>
            <a:r>
              <a:rPr lang="vi-VN" sz="4000" i="1" dirty="0"/>
              <a:t>Bài giải</a:t>
            </a:r>
          </a:p>
        </p:txBody>
      </p:sp>
      <p:sp>
        <p:nvSpPr>
          <p:cNvPr id="10" name="TextBox 9">
            <a:extLst>
              <a:ext uri="{FF2B5EF4-FFF2-40B4-BE49-F238E27FC236}">
                <a16:creationId xmlns:a16="http://schemas.microsoft.com/office/drawing/2014/main" id="{8BDCAEC7-10C8-4E12-AB59-54E8F3D3FED8}"/>
              </a:ext>
            </a:extLst>
          </p:cNvPr>
          <p:cNvSpPr txBox="1"/>
          <p:nvPr/>
        </p:nvSpPr>
        <p:spPr>
          <a:xfrm>
            <a:off x="629094" y="4261614"/>
            <a:ext cx="11604858" cy="677108"/>
          </a:xfrm>
          <a:prstGeom prst="rect">
            <a:avLst/>
          </a:prstGeom>
          <a:noFill/>
        </p:spPr>
        <p:txBody>
          <a:bodyPr wrap="square" rtlCol="0">
            <a:spAutoFit/>
          </a:bodyPr>
          <a:lstStyle/>
          <a:p>
            <a:pPr algn="ctr"/>
            <a:r>
              <a:rPr lang="vi-VN" sz="3800" dirty="0">
                <a:solidFill>
                  <a:srgbClr val="FF0000"/>
                </a:solidFill>
              </a:rPr>
              <a:t>Sóc cần leo thêm số bậc thang nữa để vào nhà là:</a:t>
            </a:r>
          </a:p>
        </p:txBody>
      </p:sp>
      <p:sp>
        <p:nvSpPr>
          <p:cNvPr id="11" name="TextBox 10">
            <a:extLst>
              <a:ext uri="{FF2B5EF4-FFF2-40B4-BE49-F238E27FC236}">
                <a16:creationId xmlns:a16="http://schemas.microsoft.com/office/drawing/2014/main" id="{36FB9FEB-4B72-4979-BBB4-EBC6EE55B06B}"/>
              </a:ext>
            </a:extLst>
          </p:cNvPr>
          <p:cNvSpPr txBox="1"/>
          <p:nvPr/>
        </p:nvSpPr>
        <p:spPr>
          <a:xfrm>
            <a:off x="3563255" y="5043635"/>
            <a:ext cx="5065485" cy="677108"/>
          </a:xfrm>
          <a:prstGeom prst="rect">
            <a:avLst/>
          </a:prstGeom>
          <a:noFill/>
        </p:spPr>
        <p:txBody>
          <a:bodyPr wrap="square" rtlCol="0">
            <a:spAutoFit/>
          </a:bodyPr>
          <a:lstStyle/>
          <a:p>
            <a:pPr algn="ctr"/>
            <a:r>
              <a:rPr lang="vi-VN" sz="3800" dirty="0">
                <a:solidFill>
                  <a:srgbClr val="FF0000"/>
                </a:solidFill>
              </a:rPr>
              <a:t>32 – 9 = 23 (bậc)</a:t>
            </a:r>
          </a:p>
        </p:txBody>
      </p:sp>
      <p:sp>
        <p:nvSpPr>
          <p:cNvPr id="12" name="TextBox 11">
            <a:extLst>
              <a:ext uri="{FF2B5EF4-FFF2-40B4-BE49-F238E27FC236}">
                <a16:creationId xmlns:a16="http://schemas.microsoft.com/office/drawing/2014/main" id="{4AC30172-F78E-44A9-A70A-32DEEE2E5B89}"/>
              </a:ext>
            </a:extLst>
          </p:cNvPr>
          <p:cNvSpPr txBox="1"/>
          <p:nvPr/>
        </p:nvSpPr>
        <p:spPr>
          <a:xfrm>
            <a:off x="4618841" y="5845471"/>
            <a:ext cx="6748595" cy="677108"/>
          </a:xfrm>
          <a:prstGeom prst="rect">
            <a:avLst/>
          </a:prstGeom>
          <a:noFill/>
        </p:spPr>
        <p:txBody>
          <a:bodyPr wrap="square" rtlCol="0">
            <a:spAutoFit/>
          </a:bodyPr>
          <a:lstStyle/>
          <a:p>
            <a:pPr algn="r"/>
            <a:r>
              <a:rPr lang="vi-VN" sz="3800" dirty="0">
                <a:solidFill>
                  <a:srgbClr val="FF0000"/>
                </a:solidFill>
              </a:rPr>
              <a:t>Đáp số: 23 bậc thang.</a:t>
            </a:r>
          </a:p>
        </p:txBody>
      </p:sp>
    </p:spTree>
    <p:extLst>
      <p:ext uri="{BB962C8B-B14F-4D97-AF65-F5344CB8AC3E}">
        <p14:creationId xmlns:p14="http://schemas.microsoft.com/office/powerpoint/2010/main" val="3542646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315</Words>
  <Application>Microsoft Office PowerPoint</Application>
  <PresentationFormat>Màn hình rộng</PresentationFormat>
  <Paragraphs>89</Paragraphs>
  <Slides>14</Slides>
  <Notes>10</Notes>
  <HiddenSlides>0</HiddenSlides>
  <MMClips>4</MMClips>
  <ScaleCrop>false</ScaleCrop>
  <HeadingPairs>
    <vt:vector size="6" baseType="variant">
      <vt:variant>
        <vt:lpstr>Phông được Dùng</vt:lpstr>
      </vt:variant>
      <vt:variant>
        <vt:i4>8</vt:i4>
      </vt:variant>
      <vt:variant>
        <vt:lpstr>Chủ đề</vt:lpstr>
      </vt:variant>
      <vt:variant>
        <vt:i4>5</vt:i4>
      </vt:variant>
      <vt:variant>
        <vt:lpstr>Tiêu đề Bản chiếu</vt:lpstr>
      </vt:variant>
      <vt:variant>
        <vt:i4>14</vt:i4>
      </vt:variant>
    </vt:vector>
  </HeadingPairs>
  <TitlesOfParts>
    <vt:vector size="27" baseType="lpstr">
      <vt:lpstr>Arial</vt:lpstr>
      <vt:lpstr>Arial-Rounded</vt:lpstr>
      <vt:lpstr>Calibri</vt:lpstr>
      <vt:lpstr>Calibri Light</vt:lpstr>
      <vt:lpstr>Cambria</vt:lpstr>
      <vt:lpstr>Times New Roman</vt:lpstr>
      <vt:lpstr>Wingdings</vt:lpstr>
      <vt:lpstr>字魂59号-创粗黑</vt:lpstr>
      <vt:lpstr>1_Office 主题​​</vt:lpstr>
      <vt:lpstr>1_Office Theme</vt:lpstr>
      <vt:lpstr>3_Office Theme</vt:lpstr>
      <vt:lpstr>5_Office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asus</cp:lastModifiedBy>
  <cp:revision>28</cp:revision>
  <dcterms:created xsi:type="dcterms:W3CDTF">2021-11-07T10:05:25Z</dcterms:created>
  <dcterms:modified xsi:type="dcterms:W3CDTF">2025-12-02T15:40:57Z</dcterms:modified>
</cp:coreProperties>
</file>