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4.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30" r:id="rId2"/>
    <p:sldMasterId id="2147483744" r:id="rId3"/>
    <p:sldMasterId id="2147483756" r:id="rId4"/>
    <p:sldMasterId id="2147483768" r:id="rId5"/>
    <p:sldMasterId id="2147483791" r:id="rId6"/>
    <p:sldMasterId id="2147483803" r:id="rId7"/>
    <p:sldMasterId id="2147483815" r:id="rId8"/>
    <p:sldMasterId id="2147483835" r:id="rId9"/>
    <p:sldMasterId id="2147483846" r:id="rId10"/>
  </p:sldMasterIdLst>
  <p:notesMasterIdLst>
    <p:notesMasterId r:id="rId29"/>
  </p:notesMasterIdLst>
  <p:sldIdLst>
    <p:sldId id="380" r:id="rId11"/>
    <p:sldId id="259" r:id="rId12"/>
    <p:sldId id="301" r:id="rId13"/>
    <p:sldId id="379" r:id="rId14"/>
    <p:sldId id="302" r:id="rId15"/>
    <p:sldId id="265" r:id="rId16"/>
    <p:sldId id="303" r:id="rId17"/>
    <p:sldId id="266" r:id="rId18"/>
    <p:sldId id="262" r:id="rId19"/>
    <p:sldId id="5150" r:id="rId20"/>
    <p:sldId id="2007577152" r:id="rId21"/>
    <p:sldId id="261" r:id="rId22"/>
    <p:sldId id="2007577150" r:id="rId23"/>
    <p:sldId id="263" r:id="rId24"/>
    <p:sldId id="264" r:id="rId25"/>
    <p:sldId id="2007577151" r:id="rId26"/>
    <p:sldId id="340" r:id="rId27"/>
    <p:sldId id="200757719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7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C08C0-32C7-4F52-BD88-7F249A28EC96}"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F292FC-D15F-46EF-A1C0-AE53D9AC38CE}" type="slidenum">
              <a:rPr lang="en-US" smtClean="0"/>
              <a:t>‹#›</a:t>
            </a:fld>
            <a:endParaRPr lang="en-US"/>
          </a:p>
        </p:txBody>
      </p:sp>
    </p:spTree>
    <p:extLst>
      <p:ext uri="{BB962C8B-B14F-4D97-AF65-F5344CB8AC3E}">
        <p14:creationId xmlns:p14="http://schemas.microsoft.com/office/powerpoint/2010/main" val="24615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em</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chữ</a:t>
            </a:r>
            <a:r>
              <a:rPr lang="en-US" dirty="0"/>
              <a:t> </a:t>
            </a:r>
            <a:r>
              <a:rPr lang="en-US" dirty="0" err="1"/>
              <a:t>tiểu</a:t>
            </a:r>
            <a:r>
              <a:rPr lang="en-US" dirty="0"/>
              <a:t> </a:t>
            </a:r>
            <a:r>
              <a:rPr lang="en-US" dirty="0" err="1"/>
              <a:t>học</a:t>
            </a:r>
            <a:r>
              <a:rPr lang="en-US" dirty="0"/>
              <a:t> </a:t>
            </a:r>
            <a:r>
              <a:rPr lang="en-US" dirty="0" err="1"/>
              <a:t>mù</a:t>
            </a:r>
            <a:r>
              <a:rPr lang="en-US" dirty="0"/>
              <a:t> </a:t>
            </a:r>
            <a:r>
              <a:rPr lang="en-US" dirty="0" err="1"/>
              <a:t>cang</a:t>
            </a:r>
            <a:r>
              <a:rPr lang="en-US" dirty="0"/>
              <a:t> </a:t>
            </a:r>
            <a:r>
              <a:rPr lang="en-US" dirty="0" err="1"/>
              <a:t>chải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6409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2026/3/16</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061934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63363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75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08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4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6322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201"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28741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5329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7145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87740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70709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8857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26701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0066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402582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409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45293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2026/3/16</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2147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761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6159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22324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33122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0324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04430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64437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45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3/16/2026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19627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3/16/2026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6547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2026/3/16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1908141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3/16/2026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79822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72909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3/16/2026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376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122727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3/16/2026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3629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323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68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8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2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539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2026/3/16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60232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65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16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42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99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03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37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2026/3/16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380874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70503984"/>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2026/3/16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16601673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6204666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2026/3/16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266680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7024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2026/3/16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86359875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186652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2026/3/16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3215575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918931583"/>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2026/3/16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34711440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7554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99784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13440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23295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2026/3/16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045754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314693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35235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26914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42781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27186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54966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fld id="{08F799E5-4B0C-4C5F-B420-99CCC5152F43}" type="datetimeFigureOut">
              <a:rPr lang="en-US" smtClean="0"/>
              <a:t>3/16/2026</a:t>
            </a:fld>
            <a:endParaRPr lang="en-US"/>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fld id="{1244B412-3EC9-41C4-A378-6701667D1D21}" type="slidenum">
              <a:rPr lang="en-US" smtClean="0"/>
              <a:t>‹#›</a:t>
            </a:fld>
            <a:endParaRPr lang="en-US"/>
          </a:p>
        </p:txBody>
      </p:sp>
    </p:spTree>
    <p:extLst>
      <p:ext uri="{BB962C8B-B14F-4D97-AF65-F5344CB8AC3E}">
        <p14:creationId xmlns:p14="http://schemas.microsoft.com/office/powerpoint/2010/main" val="108612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12" name="图片 4" descr="22 (3)"/>
          <p:cNvPicPr>
            <a:picLocks noChangeAspect="1"/>
          </p:cNvPicPr>
          <p:nvPr userDrawn="1"/>
        </p:nvPicPr>
        <p:blipFill>
          <a:blip r:embed="rId2"/>
          <a:stretch>
            <a:fillRect/>
          </a:stretch>
        </p:blipFill>
        <p:spPr>
          <a:xfrm>
            <a:off x="0" y="160169"/>
            <a:ext cx="12192000" cy="6858000"/>
          </a:xfrm>
          <a:prstGeom prst="rect">
            <a:avLst/>
          </a:prstGeom>
        </p:spPr>
      </p:pic>
      <p:sp>
        <p:nvSpPr>
          <p:cNvPr id="4" name="Chỗ dành sẵn cho Ngày tháng 3"/>
          <p:cNvSpPr>
            <a:spLocks noGrp="1"/>
          </p:cNvSpPr>
          <p:nvPr>
            <p:ph type="dt" sz="half" idx="10"/>
          </p:nvPr>
        </p:nvSpPr>
        <p:spPr/>
        <p:txBody>
          <a:bodyPr/>
          <a:lstStyle/>
          <a:p>
            <a:fld id="{FEF2974C-67A7-4B58-A219-6816C3AEFC73}" type="datetimeFigureOut">
              <a:rPr lang="vi-VN" smtClean="0"/>
              <a:t>16/03/2026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40992495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16/03/2026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
        <p:nvSpPr>
          <p:cNvPr id="7" name="圆角矩形 1"/>
          <p:cNvSpPr/>
          <p:nvPr userDrawn="1"/>
        </p:nvSpPr>
        <p:spPr>
          <a:xfrm>
            <a:off x="457200" y="381000"/>
            <a:ext cx="11277600" cy="6096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071492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16/03/2026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4121884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2026/3/16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312546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p:txBody>
          <a:bodyPr/>
          <a:lstStyle/>
          <a:p>
            <a:fld id="{FEF2974C-67A7-4B58-A219-6816C3AEFC73}" type="datetimeFigureOut">
              <a:rPr lang="vi-VN" smtClean="0"/>
              <a:t>16/03/2026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277172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p:txBody>
          <a:bodyPr/>
          <a:lstStyle/>
          <a:p>
            <a:fld id="{FEF2974C-67A7-4B58-A219-6816C3AEFC73}" type="datetimeFigureOut">
              <a:rPr lang="vi-VN" smtClean="0"/>
              <a:t>16/03/2026</a:t>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873986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tháng 2"/>
          <p:cNvSpPr>
            <a:spLocks noGrp="1"/>
          </p:cNvSpPr>
          <p:nvPr>
            <p:ph type="dt" sz="half" idx="10"/>
          </p:nvPr>
        </p:nvSpPr>
        <p:spPr/>
        <p:txBody>
          <a:bodyPr/>
          <a:lstStyle/>
          <a:p>
            <a:fld id="{FEF2974C-67A7-4B58-A219-6816C3AEFC73}" type="datetimeFigureOut">
              <a:rPr lang="vi-VN" smtClean="0"/>
              <a:t>16/03/2026</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732848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FEF2974C-67A7-4B58-A219-6816C3AEFC73}" type="datetimeFigureOut">
              <a:rPr lang="vi-VN" smtClean="0"/>
              <a:t>16/03/2026</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3938744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EF2974C-67A7-4B58-A219-6816C3AEFC73}" type="datetimeFigureOut">
              <a:rPr lang="vi-VN" smtClean="0"/>
              <a:t>16/03/2026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4921892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FEF2974C-67A7-4B58-A219-6816C3AEFC73}" type="datetimeFigureOut">
              <a:rPr lang="vi-VN" smtClean="0"/>
              <a:t>16/03/2026</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0066675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16/03/2026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23128413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p>
            <a:fld id="{FEF2974C-67A7-4B58-A219-6816C3AEFC73}" type="datetimeFigureOut">
              <a:rPr lang="vi-VN" smtClean="0"/>
              <a:t>16/03/2026</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4A4CE8F8-07F3-4698-A740-C517FF2D6BBA}" type="slidenum">
              <a:rPr lang="vi-VN" smtClean="0"/>
              <a:t>‹#›</a:t>
            </a:fld>
            <a:endParaRPr lang="vi-VN"/>
          </a:p>
        </p:txBody>
      </p:sp>
    </p:spTree>
    <p:extLst>
      <p:ext uri="{BB962C8B-B14F-4D97-AF65-F5344CB8AC3E}">
        <p14:creationId xmlns:p14="http://schemas.microsoft.com/office/powerpoint/2010/main" val="17454801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6"/>
            <a:ext cx="12192000" cy="2972735"/>
          </a:xfrm>
          <a:prstGeom prst="rect">
            <a:avLst/>
          </a:prstGeom>
        </p:spPr>
      </p:pic>
      <p:pic>
        <p:nvPicPr>
          <p:cNvPr id="25" name="图片 24">
            <a:extLst>
              <a:ext uri="{FF2B5EF4-FFF2-40B4-BE49-F238E27FC236}">
                <a16:creationId xmlns:a16="http://schemas.microsoft.com/office/drawing/2014/main"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009594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30054739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2026/3/16</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428683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6"/>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7738205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95940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6060196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815309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1731403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6766306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1939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552556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1"/>
            <a:ext cx="2743200" cy="365125"/>
          </a:xfrm>
          <a:prstGeom prst="rect">
            <a:avLst/>
          </a:prstGeom>
        </p:spPr>
        <p:txBody>
          <a:bodyPr/>
          <a:lstStyle/>
          <a:p>
            <a:fld id="{1E7C0607-3D3D-42E6-8712-B3AEDA4BB003}"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1"/>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42941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988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2026/3/16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892152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614930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286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985423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76693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800408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79987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8464696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500693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1"/>
            <a:ext cx="2743200" cy="365125"/>
          </a:xfrm>
          <a:prstGeom prst="rect">
            <a:avLst/>
          </a:prstGeom>
        </p:spPr>
        <p:txBody>
          <a:bodyPr/>
          <a:lstStyle/>
          <a:p>
            <a:fld id="{4C319253-1016-4610-8CD0-B28A8E68BAD0}" type="datetimeFigureOut">
              <a:rPr lang="zh-CN" altLang="en-US" smtClean="0"/>
              <a:t>2026/3/16</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1"/>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2229499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69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slideLayout" Target="../slideLayouts/slideLayout102.xml"/><Relationship Id="rId7" Type="http://schemas.openxmlformats.org/officeDocument/2006/relationships/theme" Target="../theme/theme10.xml"/><Relationship Id="rId12" Type="http://schemas.openxmlformats.org/officeDocument/2006/relationships/image" Target="../media/image23.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27.png"/><Relationship Id="rId5" Type="http://schemas.openxmlformats.org/officeDocument/2006/relationships/slideLayout" Target="../slideLayouts/slideLayout104.xml"/><Relationship Id="rId10" Type="http://schemas.openxmlformats.org/officeDocument/2006/relationships/image" Target="../media/image26.png"/><Relationship Id="rId4" Type="http://schemas.openxmlformats.org/officeDocument/2006/relationships/slideLayout" Target="../slideLayouts/slideLayout103.xml"/><Relationship Id="rId9" Type="http://schemas.openxmlformats.org/officeDocument/2006/relationships/image" Target="../media/image2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ags" Target="../tags/tag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7.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1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23.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image" Target="../media/image22.jpg"/><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9.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t>2026/3/16</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4069968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id="{15A3017D-C238-8C30-6E03-44392BDD8E9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90899" y="0"/>
            <a:ext cx="1651000" cy="1651000"/>
          </a:xfrm>
          <a:prstGeom prst="rect">
            <a:avLst/>
          </a:prstGeom>
        </p:spPr>
      </p:pic>
    </p:spTree>
    <p:extLst>
      <p:ext uri="{BB962C8B-B14F-4D97-AF65-F5344CB8AC3E}">
        <p14:creationId xmlns:p14="http://schemas.microsoft.com/office/powerpoint/2010/main" val="255629702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2026/3/16</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009105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3/16/2026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spTree>
    <p:extLst>
      <p:ext uri="{BB962C8B-B14F-4D97-AF65-F5344CB8AC3E}">
        <p14:creationId xmlns:p14="http://schemas.microsoft.com/office/powerpoint/2010/main" val="14118692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3/16/2026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195016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367810774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F799E5-4B0C-4C5F-B420-99CCC5152F43}" type="datetimeFigureOut">
              <a:rPr lang="en-US" smtClean="0"/>
              <a:t>3/16/2026</a:t>
            </a:fld>
            <a:endParaRPr lang="en-US"/>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4B412-3EC9-41C4-A378-6701667D1D21}" type="slidenum">
              <a:rPr lang="en-US" smtClean="0"/>
              <a:t>‹#›</a:t>
            </a:fld>
            <a:endParaRPr lang="en-US"/>
          </a:p>
        </p:txBody>
      </p:sp>
    </p:spTree>
    <p:extLst>
      <p:ext uri="{BB962C8B-B14F-4D97-AF65-F5344CB8AC3E}">
        <p14:creationId xmlns:p14="http://schemas.microsoft.com/office/powerpoint/2010/main" val="456859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F2974C-67A7-4B58-A219-6816C3AEFC73}" type="datetimeFigureOut">
              <a:rPr lang="vi-VN" smtClean="0"/>
              <a:t>16/03/2026</a:t>
            </a:fld>
            <a:endParaRPr lang="vi-VN"/>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4CE8F8-07F3-4698-A740-C517FF2D6BBA}" type="slidenum">
              <a:rPr lang="vi-VN" smtClean="0"/>
              <a:t>‹#›</a:t>
            </a:fld>
            <a:endParaRPr lang="vi-VN"/>
          </a:p>
        </p:txBody>
      </p:sp>
      <p:pic>
        <p:nvPicPr>
          <p:cNvPr id="8" name="Hình ảnh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圆角矩形 9"/>
          <p:cNvSpPr/>
          <p:nvPr userDrawn="1"/>
        </p:nvSpPr>
        <p:spPr>
          <a:xfrm>
            <a:off x="457200" y="381000"/>
            <a:ext cx="11277600" cy="6096000"/>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4" descr="22 (3)"/>
          <p:cNvPicPr>
            <a:picLocks noChangeAspect="1"/>
          </p:cNvPicPr>
          <p:nvPr userDrawn="1"/>
        </p:nvPicPr>
        <p:blipFill>
          <a:blip r:embed="rId14"/>
          <a:stretch>
            <a:fillRect/>
          </a:stretch>
        </p:blipFill>
        <p:spPr>
          <a:xfrm>
            <a:off x="0" y="160169"/>
            <a:ext cx="12192000" cy="6858000"/>
          </a:xfrm>
          <a:prstGeom prst="rect">
            <a:avLst/>
          </a:prstGeom>
        </p:spPr>
      </p:pic>
    </p:spTree>
    <p:extLst>
      <p:ext uri="{BB962C8B-B14F-4D97-AF65-F5344CB8AC3E}">
        <p14:creationId xmlns:p14="http://schemas.microsoft.com/office/powerpoint/2010/main" val="4231186692"/>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131577942"/>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BBCE4193-A7E6-5DAF-5369-E7F8D2D73F6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0899" y="0"/>
            <a:ext cx="1651000" cy="1651000"/>
          </a:xfrm>
          <a:prstGeom prst="rect">
            <a:avLst/>
          </a:prstGeom>
        </p:spPr>
      </p:pic>
    </p:spTree>
    <p:extLst>
      <p:ext uri="{BB962C8B-B14F-4D97-AF65-F5344CB8AC3E}">
        <p14:creationId xmlns:p14="http://schemas.microsoft.com/office/powerpoint/2010/main" val="32906469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89.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8.xml"/><Relationship Id="rId1" Type="http://schemas.openxmlformats.org/officeDocument/2006/relationships/tags" Target="../tags/tag5.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8.xml"/><Relationship Id="rId1" Type="http://schemas.openxmlformats.org/officeDocument/2006/relationships/tags" Target="../tags/tag6.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8.xml"/><Relationship Id="rId1" Type="http://schemas.openxmlformats.org/officeDocument/2006/relationships/tags" Target="../tags/tag7.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8.xml"/><Relationship Id="rId1" Type="http://schemas.openxmlformats.org/officeDocument/2006/relationships/tags" Target="../tags/tag8.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68.xml"/><Relationship Id="rId1" Type="http://schemas.openxmlformats.org/officeDocument/2006/relationships/tags" Target="../tags/tag9.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8.png"/><Relationship Id="rId1" Type="http://schemas.openxmlformats.org/officeDocument/2006/relationships/slideLayout" Target="../slideLayouts/slideLayout91.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0.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jp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jpg"/><Relationship Id="rId7" Type="http://schemas.microsoft.com/office/2007/relationships/hdphoto" Target="../media/hdphoto5.wdp"/><Relationship Id="rId12"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7.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39.png"/><Relationship Id="rId4" Type="http://schemas.openxmlformats.org/officeDocument/2006/relationships/image" Target="../media/image36.png"/><Relationship Id="rId9" Type="http://schemas.microsoft.com/office/2007/relationships/hdphoto" Target="../media/hdphoto6.wdp"/><Relationship Id="rId1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12.wdp"/><Relationship Id="rId18" Type="http://schemas.openxmlformats.org/officeDocument/2006/relationships/slide" Target="slide8.xml"/><Relationship Id="rId3" Type="http://schemas.openxmlformats.org/officeDocument/2006/relationships/image" Target="../media/image42.png"/><Relationship Id="rId21" Type="http://schemas.openxmlformats.org/officeDocument/2006/relationships/image" Target="../media/image48.png"/><Relationship Id="rId7" Type="http://schemas.openxmlformats.org/officeDocument/2006/relationships/slide" Target="slide5.xml"/><Relationship Id="rId12" Type="http://schemas.openxmlformats.org/officeDocument/2006/relationships/image" Target="../media/image45.png"/><Relationship Id="rId17" Type="http://schemas.openxmlformats.org/officeDocument/2006/relationships/image" Target="../media/image47.png"/><Relationship Id="rId25"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7.xml"/><Relationship Id="rId20" Type="http://schemas.microsoft.com/office/2007/relationships/hdphoto" Target="../media/hdphoto4.wdp"/><Relationship Id="rId1" Type="http://schemas.openxmlformats.org/officeDocument/2006/relationships/slideLayout" Target="../slideLayouts/slideLayout25.xml"/><Relationship Id="rId6" Type="http://schemas.microsoft.com/office/2007/relationships/hdphoto" Target="../media/hdphoto2.wdp"/><Relationship Id="rId11" Type="http://schemas.microsoft.com/office/2007/relationships/hdphoto" Target="../media/hdphoto11.wdp"/><Relationship Id="rId24" Type="http://schemas.microsoft.com/office/2007/relationships/hdphoto" Target="../media/hdphoto14.wdp"/><Relationship Id="rId5" Type="http://schemas.openxmlformats.org/officeDocument/2006/relationships/image" Target="../media/image31.png"/><Relationship Id="rId15" Type="http://schemas.openxmlformats.org/officeDocument/2006/relationships/image" Target="../media/image46.png"/><Relationship Id="rId23"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36.png"/><Relationship Id="rId4" Type="http://schemas.microsoft.com/office/2007/relationships/hdphoto" Target="../media/hdphoto9.wdp"/><Relationship Id="rId9" Type="http://schemas.microsoft.com/office/2007/relationships/hdphoto" Target="../media/hdphoto10.wdp"/><Relationship Id="rId14" Type="http://schemas.openxmlformats.org/officeDocument/2006/relationships/slide" Target="slide6.xml"/><Relationship Id="rId22" Type="http://schemas.microsoft.com/office/2007/relationships/hdphoto" Target="../media/hdphoto13.wdp"/></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36.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jp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gif"/><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2.xml"/><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5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pic>
        <p:nvPicPr>
          <p:cNvPr id="4" name="Picture 3">
            <a:extLst>
              <a:ext uri="{FF2B5EF4-FFF2-40B4-BE49-F238E27FC236}">
                <a16:creationId xmlns:a16="http://schemas.microsoft.com/office/drawing/2014/main" id="{FED26873-B7E8-48C0-A98D-C91BCC087456}"/>
              </a:ext>
            </a:extLst>
          </p:cNvPr>
          <p:cNvPicPr>
            <a:picLocks noChangeAspect="1"/>
          </p:cNvPicPr>
          <p:nvPr/>
        </p:nvPicPr>
        <p:blipFill>
          <a:blip r:embed="rId2"/>
          <a:stretch>
            <a:fillRect/>
          </a:stretch>
        </p:blipFill>
        <p:spPr>
          <a:xfrm>
            <a:off x="2152540" y="2419025"/>
            <a:ext cx="8394920" cy="1633870"/>
          </a:xfrm>
          <a:prstGeom prst="rect">
            <a:avLst/>
          </a:prstGeom>
        </p:spPr>
      </p:pic>
    </p:spTree>
    <p:extLst>
      <p:ext uri="{BB962C8B-B14F-4D97-AF65-F5344CB8AC3E}">
        <p14:creationId xmlns:p14="http://schemas.microsoft.com/office/powerpoint/2010/main" val="11614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1143000"/>
            <a:ext cx="5136097" cy="5541849"/>
          </a:xfrm>
          <a:prstGeom prst="rect">
            <a:avLst/>
          </a:prstGeom>
        </p:spPr>
      </p:pic>
      <p:sp>
        <p:nvSpPr>
          <p:cNvPr id="4" name="Freeform 2">
            <a:extLst>
              <a:ext uri="{FF2B5EF4-FFF2-40B4-BE49-F238E27FC236}">
                <a16:creationId xmlns:a16="http://schemas.microsoft.com/office/drawing/2014/main" id="{F98BF5FE-84A9-8578-1E81-E5F8F4CB1960}"/>
              </a:ext>
            </a:extLst>
          </p:cNvPr>
          <p:cNvSpPr/>
          <p:nvPr/>
        </p:nvSpPr>
        <p:spPr>
          <a:xfrm>
            <a:off x="101600" y="-51661"/>
            <a:ext cx="3336828" cy="3282605"/>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srgbClr val="3F3F3F"/>
              </a:solidFill>
              <a:latin typeface="等线" panose="020F0502020204030204"/>
            </a:endParaRPr>
          </a:p>
        </p:txBody>
      </p:sp>
      <p:pic>
        <p:nvPicPr>
          <p:cNvPr id="5" name="Picture 4">
            <a:extLst>
              <a:ext uri="{FF2B5EF4-FFF2-40B4-BE49-F238E27FC236}">
                <a16:creationId xmlns:a16="http://schemas.microsoft.com/office/drawing/2014/main" id="{39EA795B-EDF0-8E8F-74DB-8656AD934012}"/>
              </a:ext>
            </a:extLst>
          </p:cNvPr>
          <p:cNvPicPr>
            <a:picLocks noChangeAspect="1"/>
          </p:cNvPicPr>
          <p:nvPr/>
        </p:nvPicPr>
        <p:blipFill>
          <a:blip r:embed="rId6"/>
          <a:stretch>
            <a:fillRect/>
          </a:stretch>
        </p:blipFill>
        <p:spPr>
          <a:xfrm>
            <a:off x="1270000" y="1397000"/>
            <a:ext cx="7504826" cy="5797798"/>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ỏ non cười rồi - Tiếng Việt 2, tập 2 - Kết nối tri thức với cuộc sống">
            <a:hlinkClick r:id="" action="ppaction://media"/>
            <a:extLst>
              <a:ext uri="{FF2B5EF4-FFF2-40B4-BE49-F238E27FC236}">
                <a16:creationId xmlns:a16="http://schemas.microsoft.com/office/drawing/2014/main" id="{15CB4080-3DAE-B716-E714-35AC54B41121}"/>
              </a:ext>
            </a:extLst>
          </p:cNvPr>
          <p:cNvPicPr>
            <a:picLocks noChangeAspect="1"/>
          </p:cNvPicPr>
          <p:nvPr>
            <a:videoFile r:link="rId1"/>
            <p:extLst>
              <p:ext uri="{DAA4B4D4-6D71-4841-9C94-3DE7FCFB9230}">
                <p14:media xmlns:p14="http://schemas.microsoft.com/office/powerpoint/2010/main" r:embed="rId2">
                  <p14:trim st="7910" end="5362.99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526628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Hộp Văn bản 11"/>
          <p:cNvSpPr txBox="1"/>
          <p:nvPr/>
        </p:nvSpPr>
        <p:spPr>
          <a:xfrm>
            <a:off x="881380" y="1660128"/>
            <a:ext cx="10548620" cy="532453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Mùa xuân đã đến. Cỏ trong công viên bừng tỉnh sau giấc ngủ đông. Từng đàn én từ phương Nam trở về. Trẻ em chơi đùa dưới ánh mặt trời ấm áp.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hôm, chị én nâu đang sửa soạn đi ngủ thì nghe thấy tiếng khóc thút thít. Lần theo tiếng khóc, én nâu tìm đến công viên nhỏ. Thấy một cây cỏ non đang khóc, én nâu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bị ốm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Cỏ non khóc nấc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Chị ơi, em không đứng thẳng được nữa. Các bạn nhỏ đã đến đây chơi đùa và giẫm lên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Én nâu lặng đi một phút rồi bỗng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Đừng khóc nữa! Chị sẽ giúp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én nâu gọi thêm rất nhiều bạn của mình. Suốt đêm, cả đàn én ra sức đi tìm cỏ khô tết thành dòng chữ “Không giẫm chân lên cỏ!” đặt bên cạnh bãi cỏ. Xong việc, én nâu tươi cười bảo cỏ non: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Từ nay em yên tâm rồi! Không còn ai giẫm lên em nữa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Cỏ non nhoẻn miệng cười và cảm ơn chị én nâu.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365 truyện kể hằng đêm)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Hình ảnh 18"/>
          <p:cNvPicPr>
            <a:picLocks noChangeAspect="1"/>
          </p:cNvPicPr>
          <p:nvPr/>
        </p:nvPicPr>
        <p:blipFill>
          <a:blip r:embed="rId4"/>
          <a:stretch>
            <a:fillRect/>
          </a:stretch>
        </p:blipFill>
        <p:spPr>
          <a:xfrm>
            <a:off x="2644089" y="134019"/>
            <a:ext cx="7023201" cy="2139881"/>
          </a:xfrm>
          <a:prstGeom prst="rect">
            <a:avLst/>
          </a:prstGeom>
        </p:spPr>
      </p:pic>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2"/>
          <p:cNvGrpSpPr/>
          <p:nvPr/>
        </p:nvGrpSpPr>
        <p:grpSpPr>
          <a:xfrm>
            <a:off x="1576930" y="2324775"/>
            <a:ext cx="2406755" cy="890970"/>
            <a:chOff x="350520" y="1730310"/>
            <a:chExt cx="2406755" cy="890970"/>
          </a:xfrm>
        </p:grpSpPr>
        <p:sp>
          <p:nvSpPr>
            <p:cNvPr id="5" name="Freeform 7"/>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6" name="TextBox 11"/>
            <p:cNvSpPr txBox="1"/>
            <p:nvPr/>
          </p:nvSpPr>
          <p:spPr>
            <a:xfrm>
              <a:off x="550139" y="1884002"/>
              <a:ext cx="19881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thít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13"/>
          <p:cNvGrpSpPr/>
          <p:nvPr/>
        </p:nvGrpSpPr>
        <p:grpSpPr>
          <a:xfrm>
            <a:off x="5025843" y="1990182"/>
            <a:ext cx="2500274" cy="890970"/>
            <a:chOff x="406901" y="1730310"/>
            <a:chExt cx="2500274" cy="890970"/>
          </a:xfrm>
        </p:grpSpPr>
        <p:sp>
          <p:nvSpPr>
            <p:cNvPr id="8" name="Freeform 7"/>
            <p:cNvSpPr>
              <a:spLocks noEditPoints="1"/>
            </p:cNvSpPr>
            <p:nvPr/>
          </p:nvSpPr>
          <p:spPr bwMode="auto">
            <a:xfrm flipH="1" flipV="1">
              <a:off x="406901" y="1730310"/>
              <a:ext cx="2500274"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9" name="TextBox 15"/>
            <p:cNvSpPr txBox="1"/>
            <p:nvPr/>
          </p:nvSpPr>
          <p:spPr>
            <a:xfrm>
              <a:off x="656238" y="1908724"/>
              <a:ext cx="22509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sửa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soạn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6"/>
          <p:cNvGrpSpPr/>
          <p:nvPr/>
        </p:nvGrpSpPr>
        <p:grpSpPr>
          <a:xfrm>
            <a:off x="8864372" y="2211278"/>
            <a:ext cx="2129933" cy="890970"/>
            <a:chOff x="500420" y="1730310"/>
            <a:chExt cx="2129933" cy="890970"/>
          </a:xfrm>
        </p:grpSpPr>
        <p:sp>
          <p:nvSpPr>
            <p:cNvPr id="12" name="Freeform 7"/>
            <p:cNvSpPr>
              <a:spLocks noEditPoints="1"/>
            </p:cNvSpPr>
            <p:nvPr/>
          </p:nvSpPr>
          <p:spPr bwMode="auto">
            <a:xfrm flipH="1" flipV="1">
              <a:off x="500420" y="1730310"/>
              <a:ext cx="2129933"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3" name="TextBox 18"/>
            <p:cNvSpPr txBox="1"/>
            <p:nvPr/>
          </p:nvSpPr>
          <p:spPr>
            <a:xfrm>
              <a:off x="676656" y="1878541"/>
              <a:ext cx="17774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suốt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4" name="Group 22"/>
          <p:cNvGrpSpPr/>
          <p:nvPr/>
        </p:nvGrpSpPr>
        <p:grpSpPr>
          <a:xfrm>
            <a:off x="2114551" y="3976849"/>
            <a:ext cx="2406755" cy="890970"/>
            <a:chOff x="350520" y="1730310"/>
            <a:chExt cx="2406755" cy="890970"/>
          </a:xfrm>
        </p:grpSpPr>
        <p:sp>
          <p:nvSpPr>
            <p:cNvPr id="15" name="Freeform 7"/>
            <p:cNvSpPr>
              <a:spLocks noEditPoints="1"/>
            </p:cNvSpPr>
            <p:nvPr/>
          </p:nvSpPr>
          <p:spPr bwMode="auto">
            <a:xfrm flipH="1" flipV="1">
              <a:off x="350520" y="1730310"/>
              <a:ext cx="2406755"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TextBox 24"/>
            <p:cNvSpPr txBox="1"/>
            <p:nvPr/>
          </p:nvSpPr>
          <p:spPr>
            <a:xfrm>
              <a:off x="550139" y="1884002"/>
              <a:ext cx="198811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giẫm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oup 28"/>
          <p:cNvGrpSpPr/>
          <p:nvPr/>
        </p:nvGrpSpPr>
        <p:grpSpPr>
          <a:xfrm>
            <a:off x="6316208" y="3976849"/>
            <a:ext cx="2838728" cy="890970"/>
            <a:chOff x="350519" y="1730310"/>
            <a:chExt cx="2838728" cy="890970"/>
          </a:xfrm>
        </p:grpSpPr>
        <p:sp>
          <p:nvSpPr>
            <p:cNvPr id="21" name="Freeform 7"/>
            <p:cNvSpPr>
              <a:spLocks noEditPoints="1"/>
            </p:cNvSpPr>
            <p:nvPr/>
          </p:nvSpPr>
          <p:spPr bwMode="auto">
            <a:xfrm flipH="1" flipV="1">
              <a:off x="350519" y="1730310"/>
              <a:ext cx="2838728" cy="890970"/>
            </a:xfrm>
            <a:custGeom>
              <a:avLst/>
              <a:gdLst>
                <a:gd name="T0" fmla="*/ 24 w 653"/>
                <a:gd name="T1" fmla="*/ 574 h 645"/>
                <a:gd name="T2" fmla="*/ 96 w 653"/>
                <a:gd name="T3" fmla="*/ 613 h 645"/>
                <a:gd name="T4" fmla="*/ 565 w 653"/>
                <a:gd name="T5" fmla="*/ 628 h 645"/>
                <a:gd name="T6" fmla="*/ 623 w 653"/>
                <a:gd name="T7" fmla="*/ 584 h 645"/>
                <a:gd name="T8" fmla="*/ 620 w 653"/>
                <a:gd name="T9" fmla="*/ 583 h 645"/>
                <a:gd name="T10" fmla="*/ 620 w 653"/>
                <a:gd name="T11" fmla="*/ 583 h 645"/>
                <a:gd name="T12" fmla="*/ 625 w 653"/>
                <a:gd name="T13" fmla="*/ 582 h 645"/>
                <a:gd name="T14" fmla="*/ 643 w 653"/>
                <a:gd name="T15" fmla="*/ 129 h 645"/>
                <a:gd name="T16" fmla="*/ 384 w 653"/>
                <a:gd name="T17" fmla="*/ 3 h 645"/>
                <a:gd name="T18" fmla="*/ 320 w 653"/>
                <a:gd name="T19" fmla="*/ 2 h 645"/>
                <a:gd name="T20" fmla="*/ 12 w 653"/>
                <a:gd name="T21" fmla="*/ 112 h 645"/>
                <a:gd name="T22" fmla="*/ 17 w 653"/>
                <a:gd name="T23" fmla="*/ 556 h 645"/>
                <a:gd name="T24" fmla="*/ 494 w 653"/>
                <a:gd name="T25" fmla="*/ 629 h 645"/>
                <a:gd name="T26" fmla="*/ 613 w 653"/>
                <a:gd name="T27" fmla="*/ 594 h 645"/>
                <a:gd name="T28" fmla="*/ 614 w 653"/>
                <a:gd name="T29" fmla="*/ 593 h 645"/>
                <a:gd name="T30" fmla="*/ 597 w 653"/>
                <a:gd name="T31" fmla="*/ 594 h 645"/>
                <a:gd name="T32" fmla="*/ 597 w 653"/>
                <a:gd name="T33" fmla="*/ 594 h 645"/>
                <a:gd name="T34" fmla="*/ 610 w 653"/>
                <a:gd name="T35" fmla="*/ 573 h 645"/>
                <a:gd name="T36" fmla="*/ 616 w 653"/>
                <a:gd name="T37" fmla="*/ 575 h 645"/>
                <a:gd name="T38" fmla="*/ 633 w 653"/>
                <a:gd name="T39" fmla="*/ 522 h 645"/>
                <a:gd name="T40" fmla="*/ 629 w 653"/>
                <a:gd name="T41" fmla="*/ 103 h 645"/>
                <a:gd name="T42" fmla="*/ 636 w 653"/>
                <a:gd name="T43" fmla="*/ 157 h 645"/>
                <a:gd name="T44" fmla="*/ 626 w 653"/>
                <a:gd name="T45" fmla="*/ 89 h 645"/>
                <a:gd name="T46" fmla="*/ 575 w 653"/>
                <a:gd name="T47" fmla="*/ 29 h 645"/>
                <a:gd name="T48" fmla="*/ 611 w 653"/>
                <a:gd name="T49" fmla="*/ 55 h 645"/>
                <a:gd name="T50" fmla="*/ 608 w 653"/>
                <a:gd name="T51" fmla="*/ 53 h 645"/>
                <a:gd name="T52" fmla="*/ 394 w 653"/>
                <a:gd name="T53" fmla="*/ 12 h 645"/>
                <a:gd name="T54" fmla="*/ 266 w 653"/>
                <a:gd name="T55" fmla="*/ 11 h 645"/>
                <a:gd name="T56" fmla="*/ 237 w 653"/>
                <a:gd name="T57" fmla="*/ 12 h 645"/>
                <a:gd name="T58" fmla="*/ 202 w 653"/>
                <a:gd name="T59" fmla="*/ 13 h 645"/>
                <a:gd name="T60" fmla="*/ 202 w 653"/>
                <a:gd name="T61" fmla="*/ 14 h 645"/>
                <a:gd name="T62" fmla="*/ 11 w 653"/>
                <a:gd name="T63" fmla="*/ 209 h 645"/>
                <a:gd name="T64" fmla="*/ 116 w 653"/>
                <a:gd name="T65" fmla="*/ 19 h 645"/>
                <a:gd name="T66" fmla="*/ 70 w 653"/>
                <a:gd name="T67" fmla="*/ 34 h 645"/>
                <a:gd name="T68" fmla="*/ 49 w 653"/>
                <a:gd name="T69" fmla="*/ 61 h 645"/>
                <a:gd name="T70" fmla="*/ 574 w 653"/>
                <a:gd name="T71" fmla="*/ 43 h 645"/>
                <a:gd name="T72" fmla="*/ 631 w 653"/>
                <a:gd name="T73" fmla="*/ 128 h 645"/>
                <a:gd name="T74" fmla="*/ 640 w 653"/>
                <a:gd name="T75" fmla="*/ 198 h 645"/>
                <a:gd name="T76" fmla="*/ 638 w 653"/>
                <a:gd name="T77" fmla="*/ 398 h 645"/>
                <a:gd name="T78" fmla="*/ 631 w 653"/>
                <a:gd name="T79" fmla="*/ 145 h 645"/>
                <a:gd name="T80" fmla="*/ 628 w 653"/>
                <a:gd name="T81" fmla="*/ 518 h 645"/>
                <a:gd name="T82" fmla="*/ 311 w 653"/>
                <a:gd name="T83" fmla="*/ 625 h 645"/>
                <a:gd name="T84" fmla="*/ 47 w 653"/>
                <a:gd name="T85" fmla="*/ 553 h 645"/>
                <a:gd name="T86" fmla="*/ 26 w 653"/>
                <a:gd name="T87" fmla="*/ 213 h 645"/>
                <a:gd name="T88" fmla="*/ 17 w 653"/>
                <a:gd name="T89" fmla="*/ 259 h 645"/>
                <a:gd name="T90" fmla="*/ 48 w 653"/>
                <a:gd name="T91" fmla="*/ 563 h 645"/>
                <a:gd name="T92" fmla="*/ 22 w 653"/>
                <a:gd name="T93" fmla="*/ 551 h 645"/>
                <a:gd name="T94" fmla="*/ 11 w 653"/>
                <a:gd name="T95" fmla="*/ 209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3" h="645">
                  <a:moveTo>
                    <a:pt x="17" y="556"/>
                  </a:moveTo>
                  <a:cubicBezTo>
                    <a:pt x="19" y="562"/>
                    <a:pt x="20" y="569"/>
                    <a:pt x="24" y="574"/>
                  </a:cubicBezTo>
                  <a:cubicBezTo>
                    <a:pt x="28" y="579"/>
                    <a:pt x="22" y="564"/>
                    <a:pt x="24" y="561"/>
                  </a:cubicBezTo>
                  <a:cubicBezTo>
                    <a:pt x="31" y="593"/>
                    <a:pt x="59" y="613"/>
                    <a:pt x="96" y="613"/>
                  </a:cubicBezTo>
                  <a:cubicBezTo>
                    <a:pt x="166" y="627"/>
                    <a:pt x="244" y="626"/>
                    <a:pt x="318" y="636"/>
                  </a:cubicBezTo>
                  <a:cubicBezTo>
                    <a:pt x="402" y="632"/>
                    <a:pt x="494" y="645"/>
                    <a:pt x="565" y="628"/>
                  </a:cubicBezTo>
                  <a:cubicBezTo>
                    <a:pt x="577" y="625"/>
                    <a:pt x="588" y="622"/>
                    <a:pt x="598" y="615"/>
                  </a:cubicBezTo>
                  <a:cubicBezTo>
                    <a:pt x="608" y="607"/>
                    <a:pt x="615" y="596"/>
                    <a:pt x="623" y="584"/>
                  </a:cubicBezTo>
                  <a:cubicBezTo>
                    <a:pt x="623" y="584"/>
                    <a:pt x="623" y="583"/>
                    <a:pt x="624" y="583"/>
                  </a:cubicBezTo>
                  <a:cubicBezTo>
                    <a:pt x="620" y="583"/>
                    <a:pt x="620" y="583"/>
                    <a:pt x="620" y="583"/>
                  </a:cubicBezTo>
                  <a:cubicBezTo>
                    <a:pt x="621" y="584"/>
                    <a:pt x="621" y="585"/>
                    <a:pt x="620" y="585"/>
                  </a:cubicBezTo>
                  <a:cubicBezTo>
                    <a:pt x="620" y="583"/>
                    <a:pt x="620" y="583"/>
                    <a:pt x="620" y="583"/>
                  </a:cubicBezTo>
                  <a:cubicBezTo>
                    <a:pt x="621" y="581"/>
                    <a:pt x="621" y="580"/>
                    <a:pt x="622" y="578"/>
                  </a:cubicBezTo>
                  <a:cubicBezTo>
                    <a:pt x="624" y="575"/>
                    <a:pt x="624" y="581"/>
                    <a:pt x="625" y="582"/>
                  </a:cubicBezTo>
                  <a:cubicBezTo>
                    <a:pt x="646" y="533"/>
                    <a:pt x="647" y="462"/>
                    <a:pt x="649" y="397"/>
                  </a:cubicBezTo>
                  <a:cubicBezTo>
                    <a:pt x="653" y="309"/>
                    <a:pt x="651" y="214"/>
                    <a:pt x="643" y="129"/>
                  </a:cubicBezTo>
                  <a:cubicBezTo>
                    <a:pt x="637" y="63"/>
                    <a:pt x="606" y="17"/>
                    <a:pt x="540" y="8"/>
                  </a:cubicBezTo>
                  <a:cubicBezTo>
                    <a:pt x="491" y="1"/>
                    <a:pt x="435" y="1"/>
                    <a:pt x="384" y="3"/>
                  </a:cubicBezTo>
                  <a:cubicBezTo>
                    <a:pt x="362" y="4"/>
                    <a:pt x="342" y="3"/>
                    <a:pt x="321" y="5"/>
                  </a:cubicBezTo>
                  <a:cubicBezTo>
                    <a:pt x="320" y="2"/>
                    <a:pt x="320" y="2"/>
                    <a:pt x="320" y="2"/>
                  </a:cubicBezTo>
                  <a:cubicBezTo>
                    <a:pt x="235" y="6"/>
                    <a:pt x="139" y="0"/>
                    <a:pt x="67" y="21"/>
                  </a:cubicBezTo>
                  <a:cubicBezTo>
                    <a:pt x="32" y="32"/>
                    <a:pt x="14" y="67"/>
                    <a:pt x="12" y="112"/>
                  </a:cubicBezTo>
                  <a:cubicBezTo>
                    <a:pt x="7" y="209"/>
                    <a:pt x="0" y="315"/>
                    <a:pt x="4" y="410"/>
                  </a:cubicBezTo>
                  <a:cubicBezTo>
                    <a:pt x="6" y="460"/>
                    <a:pt x="6" y="512"/>
                    <a:pt x="17" y="556"/>
                  </a:cubicBezTo>
                  <a:close/>
                  <a:moveTo>
                    <a:pt x="484" y="627"/>
                  </a:moveTo>
                  <a:cubicBezTo>
                    <a:pt x="487" y="628"/>
                    <a:pt x="493" y="626"/>
                    <a:pt x="494" y="629"/>
                  </a:cubicBezTo>
                  <a:cubicBezTo>
                    <a:pt x="491" y="629"/>
                    <a:pt x="487" y="629"/>
                    <a:pt x="484" y="627"/>
                  </a:cubicBezTo>
                  <a:close/>
                  <a:moveTo>
                    <a:pt x="613" y="594"/>
                  </a:moveTo>
                  <a:cubicBezTo>
                    <a:pt x="603" y="606"/>
                    <a:pt x="589" y="613"/>
                    <a:pt x="572" y="617"/>
                  </a:cubicBezTo>
                  <a:cubicBezTo>
                    <a:pt x="586" y="609"/>
                    <a:pt x="603" y="603"/>
                    <a:pt x="614" y="593"/>
                  </a:cubicBezTo>
                  <a:cubicBezTo>
                    <a:pt x="613" y="593"/>
                    <a:pt x="613" y="594"/>
                    <a:pt x="613" y="594"/>
                  </a:cubicBezTo>
                  <a:close/>
                  <a:moveTo>
                    <a:pt x="597" y="594"/>
                  </a:moveTo>
                  <a:cubicBezTo>
                    <a:pt x="597" y="592"/>
                    <a:pt x="600" y="590"/>
                    <a:pt x="601" y="589"/>
                  </a:cubicBezTo>
                  <a:cubicBezTo>
                    <a:pt x="601" y="593"/>
                    <a:pt x="601" y="594"/>
                    <a:pt x="597" y="594"/>
                  </a:cubicBezTo>
                  <a:close/>
                  <a:moveTo>
                    <a:pt x="606" y="582"/>
                  </a:moveTo>
                  <a:cubicBezTo>
                    <a:pt x="610" y="573"/>
                    <a:pt x="610" y="573"/>
                    <a:pt x="610" y="573"/>
                  </a:cubicBezTo>
                  <a:cubicBezTo>
                    <a:pt x="611" y="577"/>
                    <a:pt x="609" y="580"/>
                    <a:pt x="606" y="582"/>
                  </a:cubicBezTo>
                  <a:close/>
                  <a:moveTo>
                    <a:pt x="616" y="575"/>
                  </a:moveTo>
                  <a:cubicBezTo>
                    <a:pt x="631" y="526"/>
                    <a:pt x="631" y="526"/>
                    <a:pt x="631" y="526"/>
                  </a:cubicBezTo>
                  <a:cubicBezTo>
                    <a:pt x="631" y="526"/>
                    <a:pt x="631" y="523"/>
                    <a:pt x="633" y="522"/>
                  </a:cubicBezTo>
                  <a:cubicBezTo>
                    <a:pt x="631" y="543"/>
                    <a:pt x="624" y="560"/>
                    <a:pt x="616" y="575"/>
                  </a:cubicBezTo>
                  <a:close/>
                  <a:moveTo>
                    <a:pt x="629" y="103"/>
                  </a:moveTo>
                  <a:cubicBezTo>
                    <a:pt x="630" y="103"/>
                    <a:pt x="631" y="106"/>
                    <a:pt x="632" y="107"/>
                  </a:cubicBezTo>
                  <a:cubicBezTo>
                    <a:pt x="634" y="122"/>
                    <a:pt x="638" y="139"/>
                    <a:pt x="636" y="157"/>
                  </a:cubicBezTo>
                  <a:cubicBezTo>
                    <a:pt x="636" y="137"/>
                    <a:pt x="632" y="120"/>
                    <a:pt x="629" y="103"/>
                  </a:cubicBezTo>
                  <a:cubicBezTo>
                    <a:pt x="627" y="99"/>
                    <a:pt x="627" y="94"/>
                    <a:pt x="626" y="89"/>
                  </a:cubicBezTo>
                  <a:cubicBezTo>
                    <a:pt x="629" y="93"/>
                    <a:pt x="630" y="98"/>
                    <a:pt x="629" y="103"/>
                  </a:cubicBezTo>
                  <a:close/>
                  <a:moveTo>
                    <a:pt x="575" y="29"/>
                  </a:moveTo>
                  <a:cubicBezTo>
                    <a:pt x="588" y="34"/>
                    <a:pt x="600" y="42"/>
                    <a:pt x="608" y="53"/>
                  </a:cubicBezTo>
                  <a:cubicBezTo>
                    <a:pt x="609" y="54"/>
                    <a:pt x="610" y="54"/>
                    <a:pt x="611" y="55"/>
                  </a:cubicBezTo>
                  <a:cubicBezTo>
                    <a:pt x="610" y="56"/>
                    <a:pt x="609" y="54"/>
                    <a:pt x="609" y="55"/>
                  </a:cubicBezTo>
                  <a:cubicBezTo>
                    <a:pt x="609" y="54"/>
                    <a:pt x="609" y="54"/>
                    <a:pt x="608" y="53"/>
                  </a:cubicBezTo>
                  <a:cubicBezTo>
                    <a:pt x="577" y="29"/>
                    <a:pt x="528" y="22"/>
                    <a:pt x="474" y="19"/>
                  </a:cubicBezTo>
                  <a:cubicBezTo>
                    <a:pt x="449" y="18"/>
                    <a:pt x="422" y="14"/>
                    <a:pt x="394" y="12"/>
                  </a:cubicBezTo>
                  <a:cubicBezTo>
                    <a:pt x="457" y="8"/>
                    <a:pt x="528" y="8"/>
                    <a:pt x="575" y="29"/>
                  </a:cubicBezTo>
                  <a:close/>
                  <a:moveTo>
                    <a:pt x="266" y="11"/>
                  </a:moveTo>
                  <a:cubicBezTo>
                    <a:pt x="263" y="13"/>
                    <a:pt x="258" y="14"/>
                    <a:pt x="254" y="13"/>
                  </a:cubicBezTo>
                  <a:cubicBezTo>
                    <a:pt x="251" y="12"/>
                    <a:pt x="240" y="13"/>
                    <a:pt x="237" y="12"/>
                  </a:cubicBezTo>
                  <a:cubicBezTo>
                    <a:pt x="245" y="11"/>
                    <a:pt x="256" y="12"/>
                    <a:pt x="266" y="11"/>
                  </a:cubicBezTo>
                  <a:close/>
                  <a:moveTo>
                    <a:pt x="202" y="13"/>
                  </a:moveTo>
                  <a:cubicBezTo>
                    <a:pt x="236" y="13"/>
                    <a:pt x="236" y="13"/>
                    <a:pt x="236" y="13"/>
                  </a:cubicBezTo>
                  <a:cubicBezTo>
                    <a:pt x="202" y="14"/>
                    <a:pt x="202" y="14"/>
                    <a:pt x="202" y="14"/>
                  </a:cubicBezTo>
                  <a:lnTo>
                    <a:pt x="202" y="13"/>
                  </a:lnTo>
                  <a:close/>
                  <a:moveTo>
                    <a:pt x="11" y="209"/>
                  </a:moveTo>
                  <a:cubicBezTo>
                    <a:pt x="13" y="151"/>
                    <a:pt x="16" y="95"/>
                    <a:pt x="35" y="55"/>
                  </a:cubicBezTo>
                  <a:cubicBezTo>
                    <a:pt x="47" y="30"/>
                    <a:pt x="81" y="23"/>
                    <a:pt x="116" y="19"/>
                  </a:cubicBezTo>
                  <a:cubicBezTo>
                    <a:pt x="142" y="16"/>
                    <a:pt x="170" y="11"/>
                    <a:pt x="199" y="14"/>
                  </a:cubicBezTo>
                  <a:cubicBezTo>
                    <a:pt x="152" y="18"/>
                    <a:pt x="105" y="18"/>
                    <a:pt x="70" y="34"/>
                  </a:cubicBezTo>
                  <a:cubicBezTo>
                    <a:pt x="50" y="44"/>
                    <a:pt x="37" y="66"/>
                    <a:pt x="37" y="94"/>
                  </a:cubicBezTo>
                  <a:cubicBezTo>
                    <a:pt x="39" y="83"/>
                    <a:pt x="42" y="70"/>
                    <a:pt x="49" y="61"/>
                  </a:cubicBezTo>
                  <a:cubicBezTo>
                    <a:pt x="64" y="41"/>
                    <a:pt x="91" y="31"/>
                    <a:pt x="125" y="28"/>
                  </a:cubicBezTo>
                  <a:cubicBezTo>
                    <a:pt x="271" y="16"/>
                    <a:pt x="444" y="12"/>
                    <a:pt x="574" y="43"/>
                  </a:cubicBezTo>
                  <a:cubicBezTo>
                    <a:pt x="580" y="45"/>
                    <a:pt x="587" y="47"/>
                    <a:pt x="592" y="51"/>
                  </a:cubicBezTo>
                  <a:cubicBezTo>
                    <a:pt x="614" y="67"/>
                    <a:pt x="626" y="95"/>
                    <a:pt x="631" y="128"/>
                  </a:cubicBezTo>
                  <a:cubicBezTo>
                    <a:pt x="637" y="176"/>
                    <a:pt x="639" y="228"/>
                    <a:pt x="639" y="279"/>
                  </a:cubicBezTo>
                  <a:cubicBezTo>
                    <a:pt x="640" y="198"/>
                    <a:pt x="640" y="198"/>
                    <a:pt x="640" y="198"/>
                  </a:cubicBezTo>
                  <a:cubicBezTo>
                    <a:pt x="643" y="277"/>
                    <a:pt x="646" y="366"/>
                    <a:pt x="639" y="446"/>
                  </a:cubicBezTo>
                  <a:cubicBezTo>
                    <a:pt x="639" y="432"/>
                    <a:pt x="640" y="413"/>
                    <a:pt x="638" y="398"/>
                  </a:cubicBezTo>
                  <a:cubicBezTo>
                    <a:pt x="638" y="439"/>
                    <a:pt x="637" y="477"/>
                    <a:pt x="633" y="514"/>
                  </a:cubicBezTo>
                  <a:cubicBezTo>
                    <a:pt x="636" y="394"/>
                    <a:pt x="639" y="263"/>
                    <a:pt x="631" y="145"/>
                  </a:cubicBezTo>
                  <a:cubicBezTo>
                    <a:pt x="631" y="140"/>
                    <a:pt x="629" y="134"/>
                    <a:pt x="627" y="130"/>
                  </a:cubicBezTo>
                  <a:cubicBezTo>
                    <a:pt x="637" y="256"/>
                    <a:pt x="634" y="393"/>
                    <a:pt x="628" y="518"/>
                  </a:cubicBezTo>
                  <a:cubicBezTo>
                    <a:pt x="620" y="572"/>
                    <a:pt x="592" y="606"/>
                    <a:pt x="540" y="616"/>
                  </a:cubicBezTo>
                  <a:cubicBezTo>
                    <a:pt x="463" y="622"/>
                    <a:pt x="393" y="631"/>
                    <a:pt x="311" y="625"/>
                  </a:cubicBezTo>
                  <a:cubicBezTo>
                    <a:pt x="250" y="620"/>
                    <a:pt x="188" y="616"/>
                    <a:pt x="130" y="607"/>
                  </a:cubicBezTo>
                  <a:cubicBezTo>
                    <a:pt x="99" y="593"/>
                    <a:pt x="69" y="575"/>
                    <a:pt x="47" y="553"/>
                  </a:cubicBezTo>
                  <a:cubicBezTo>
                    <a:pt x="24" y="465"/>
                    <a:pt x="18" y="353"/>
                    <a:pt x="21" y="247"/>
                  </a:cubicBezTo>
                  <a:cubicBezTo>
                    <a:pt x="21" y="232"/>
                    <a:pt x="23" y="221"/>
                    <a:pt x="26" y="213"/>
                  </a:cubicBezTo>
                  <a:cubicBezTo>
                    <a:pt x="25" y="166"/>
                    <a:pt x="29" y="109"/>
                    <a:pt x="38" y="66"/>
                  </a:cubicBezTo>
                  <a:cubicBezTo>
                    <a:pt x="21" y="121"/>
                    <a:pt x="21" y="193"/>
                    <a:pt x="17" y="259"/>
                  </a:cubicBezTo>
                  <a:cubicBezTo>
                    <a:pt x="12" y="358"/>
                    <a:pt x="19" y="457"/>
                    <a:pt x="37" y="541"/>
                  </a:cubicBezTo>
                  <a:cubicBezTo>
                    <a:pt x="39" y="548"/>
                    <a:pt x="41" y="557"/>
                    <a:pt x="48" y="563"/>
                  </a:cubicBezTo>
                  <a:cubicBezTo>
                    <a:pt x="66" y="580"/>
                    <a:pt x="92" y="595"/>
                    <a:pt x="113" y="607"/>
                  </a:cubicBezTo>
                  <a:cubicBezTo>
                    <a:pt x="69" y="608"/>
                    <a:pt x="32" y="590"/>
                    <a:pt x="22" y="551"/>
                  </a:cubicBezTo>
                  <a:cubicBezTo>
                    <a:pt x="21" y="552"/>
                    <a:pt x="22" y="557"/>
                    <a:pt x="20" y="559"/>
                  </a:cubicBezTo>
                  <a:cubicBezTo>
                    <a:pt x="7" y="446"/>
                    <a:pt x="8" y="326"/>
                    <a:pt x="11" y="209"/>
                  </a:cubicBezTo>
                  <a:close/>
                </a:path>
              </a:pathLst>
            </a:custGeom>
            <a:solidFill>
              <a:srgbClr val="6CB73B"/>
            </a:solidFill>
            <a:ln>
              <a:solidFill>
                <a:srgbClr val="19A1A3"/>
              </a:solid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2" name="TextBox 30"/>
            <p:cNvSpPr txBox="1"/>
            <p:nvPr/>
          </p:nvSpPr>
          <p:spPr>
            <a:xfrm>
              <a:off x="550138" y="1884002"/>
              <a:ext cx="24067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nhoẻn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miệng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6" name="Hình ảnh 25"/>
          <p:cNvPicPr>
            <a:picLocks noChangeAspect="1"/>
          </p:cNvPicPr>
          <p:nvPr/>
        </p:nvPicPr>
        <p:blipFill>
          <a:blip r:embed="rId4"/>
          <a:stretch>
            <a:fillRect/>
          </a:stretch>
        </p:blipFill>
        <p:spPr>
          <a:xfrm>
            <a:off x="2697185" y="324349"/>
            <a:ext cx="6797629" cy="1780186"/>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Hộp Văn bản 1"/>
          <p:cNvSpPr txBox="1"/>
          <p:nvPr/>
        </p:nvSpPr>
        <p:spPr>
          <a:xfrm>
            <a:off x="642573" y="2727948"/>
            <a:ext cx="105486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hôm, chị én nâu đang sửa soạn đi ngủ thì nghe thấy tiếng khóc thút thít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6" name="Đường nối Thẳng 5"/>
          <p:cNvCxnSpPr/>
          <p:nvPr/>
        </p:nvCxnSpPr>
        <p:spPr>
          <a:xfrm flipH="1">
            <a:off x="2743201" y="2720051"/>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7" name="Đường nối Thẳng 6"/>
          <p:cNvCxnSpPr/>
          <p:nvPr/>
        </p:nvCxnSpPr>
        <p:spPr>
          <a:xfrm flipH="1">
            <a:off x="5279985" y="2768580"/>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8" name="Đường nối Thẳng 7"/>
          <p:cNvCxnSpPr/>
          <p:nvPr/>
        </p:nvCxnSpPr>
        <p:spPr>
          <a:xfrm flipH="1">
            <a:off x="10316901" y="2740034"/>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nvGrpSpPr>
          <p:cNvPr id="16" name="Nhóm 15"/>
          <p:cNvGrpSpPr/>
          <p:nvPr/>
        </p:nvGrpSpPr>
        <p:grpSpPr>
          <a:xfrm>
            <a:off x="6984558" y="3227225"/>
            <a:ext cx="384768" cy="708949"/>
            <a:chOff x="6984558" y="3227225"/>
            <a:chExt cx="384768" cy="708949"/>
          </a:xfrm>
        </p:grpSpPr>
        <p:cxnSp>
          <p:nvCxnSpPr>
            <p:cNvPr id="9" name="Đường nối Thẳng 8"/>
            <p:cNvCxnSpPr/>
            <p:nvPr/>
          </p:nvCxnSpPr>
          <p:spPr>
            <a:xfrm flipH="1">
              <a:off x="6984558"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cxnSp>
          <p:nvCxnSpPr>
            <p:cNvPr id="10" name="Đường nối Thẳng 9"/>
            <p:cNvCxnSpPr/>
            <p:nvPr/>
          </p:nvCxnSpPr>
          <p:spPr>
            <a:xfrm flipH="1">
              <a:off x="7137832" y="3227225"/>
              <a:ext cx="231494" cy="708949"/>
            </a:xfrm>
            <a:prstGeom prst="line">
              <a:avLst/>
            </a:prstGeom>
            <a:ln w="38100">
              <a:solidFill>
                <a:srgbClr val="9EA345"/>
              </a:solidFill>
            </a:ln>
          </p:spPr>
          <p:style>
            <a:lnRef idx="1">
              <a:schemeClr val="accent1"/>
            </a:lnRef>
            <a:fillRef idx="0">
              <a:schemeClr val="accent1"/>
            </a:fillRef>
            <a:effectRef idx="0">
              <a:schemeClr val="accent1"/>
            </a:effectRef>
            <a:fontRef idx="minor">
              <a:schemeClr val="tx1"/>
            </a:fontRef>
          </p:style>
        </p:cxnSp>
      </p:grpSp>
      <p:pic>
        <p:nvPicPr>
          <p:cNvPr id="15" name="Hình ảnh 14"/>
          <p:cNvPicPr>
            <a:picLocks noChangeAspect="1"/>
          </p:cNvPicPr>
          <p:nvPr/>
        </p:nvPicPr>
        <p:blipFill>
          <a:blip r:embed="rId4"/>
          <a:stretch>
            <a:fillRect/>
          </a:stretch>
        </p:blipFill>
        <p:spPr>
          <a:xfrm>
            <a:off x="1499217" y="173013"/>
            <a:ext cx="9193565" cy="235326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 name="Group 11"/>
          <p:cNvGrpSpPr/>
          <p:nvPr/>
        </p:nvGrpSpPr>
        <p:grpSpPr>
          <a:xfrm>
            <a:off x="587514" y="1562583"/>
            <a:ext cx="3811819" cy="3130368"/>
            <a:chOff x="458904" y="2119930"/>
            <a:chExt cx="3811819" cy="3130368"/>
          </a:xfrm>
        </p:grpSpPr>
        <p:pic>
          <p:nvPicPr>
            <p:cNvPr id="5" name="图片 6"/>
            <p:cNvPicPr>
              <a:picLocks noChangeAspect="1"/>
            </p:cNvPicPr>
            <p:nvPr/>
          </p:nvPicPr>
          <p:blipFill>
            <a:blip r:embed="rId4" cstate="email"/>
            <a:stretch>
              <a:fillRect/>
            </a:stretch>
          </p:blipFill>
          <p:spPr>
            <a:xfrm>
              <a:off x="458904" y="2119930"/>
              <a:ext cx="3811819" cy="3130368"/>
            </a:xfrm>
            <a:prstGeom prst="rect">
              <a:avLst/>
            </a:prstGeom>
          </p:spPr>
        </p:pic>
        <p:sp>
          <p:nvSpPr>
            <p:cNvPr id="6" name="TextBox 9"/>
            <p:cNvSpPr txBox="1"/>
            <p:nvPr/>
          </p:nvSpPr>
          <p:spPr>
            <a:xfrm>
              <a:off x="716838" y="2887943"/>
              <a:ext cx="3366927" cy="13050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ốm</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à</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 name="Group 13"/>
          <p:cNvGrpSpPr/>
          <p:nvPr/>
        </p:nvGrpSpPr>
        <p:grpSpPr>
          <a:xfrm>
            <a:off x="4535911" y="3429000"/>
            <a:ext cx="3503496" cy="3130368"/>
            <a:chOff x="4314626" y="2119930"/>
            <a:chExt cx="3503496" cy="4348108"/>
          </a:xfrm>
        </p:grpSpPr>
        <p:pic>
          <p:nvPicPr>
            <p:cNvPr id="8" name="图片 6"/>
            <p:cNvPicPr>
              <a:picLocks noChangeAspect="1"/>
            </p:cNvPicPr>
            <p:nvPr/>
          </p:nvPicPr>
          <p:blipFill>
            <a:blip r:embed="rId4" cstate="email"/>
            <a:stretch>
              <a:fillRect/>
            </a:stretch>
          </p:blipFill>
          <p:spPr>
            <a:xfrm>
              <a:off x="4314626" y="2119930"/>
              <a:ext cx="3503496" cy="4348108"/>
            </a:xfrm>
            <a:prstGeom prst="rect">
              <a:avLst/>
            </a:prstGeom>
          </p:spPr>
        </p:pic>
        <p:sp>
          <p:nvSpPr>
            <p:cNvPr id="9" name="TextBox 10"/>
            <p:cNvSpPr txBox="1"/>
            <p:nvPr/>
          </p:nvSpPr>
          <p:spPr>
            <a:xfrm>
              <a:off x="4623359" y="3388532"/>
              <a:ext cx="2941906" cy="181270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0" name="Group 14"/>
          <p:cNvGrpSpPr/>
          <p:nvPr/>
        </p:nvGrpSpPr>
        <p:grpSpPr>
          <a:xfrm>
            <a:off x="8169231" y="1690078"/>
            <a:ext cx="3503496" cy="2969457"/>
            <a:chOff x="8216069" y="2280841"/>
            <a:chExt cx="3503496" cy="2969457"/>
          </a:xfrm>
        </p:grpSpPr>
        <p:pic>
          <p:nvPicPr>
            <p:cNvPr id="12" name="图片 6"/>
            <p:cNvPicPr>
              <a:picLocks noChangeAspect="1"/>
            </p:cNvPicPr>
            <p:nvPr/>
          </p:nvPicPr>
          <p:blipFill>
            <a:blip r:embed="rId4" cstate="email"/>
            <a:stretch>
              <a:fillRect/>
            </a:stretch>
          </p:blipFill>
          <p:spPr>
            <a:xfrm>
              <a:off x="8216069" y="2280841"/>
              <a:ext cx="3503496" cy="2969457"/>
            </a:xfrm>
            <a:prstGeom prst="rect">
              <a:avLst/>
            </a:prstGeom>
          </p:spPr>
        </p:pic>
        <p:sp>
          <p:nvSpPr>
            <p:cNvPr id="13" name="TextBox 12"/>
            <p:cNvSpPr txBox="1"/>
            <p:nvPr/>
          </p:nvSpPr>
          <p:spPr>
            <a:xfrm>
              <a:off x="8475717" y="3192368"/>
              <a:ext cx="2984199" cy="65870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Còn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2" name="Hình ảnh 21"/>
          <p:cNvPicPr>
            <a:picLocks noChangeAspect="1"/>
          </p:cNvPicPr>
          <p:nvPr/>
        </p:nvPicPr>
        <p:blipFill>
          <a:blip r:embed="rId5"/>
          <a:stretch>
            <a:fillRect/>
          </a:stretch>
        </p:blipFill>
        <p:spPr>
          <a:xfrm>
            <a:off x="3056170" y="135261"/>
            <a:ext cx="6456224" cy="2566638"/>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Group 9"/>
          <p:cNvGrpSpPr/>
          <p:nvPr/>
        </p:nvGrpSpPr>
        <p:grpSpPr>
          <a:xfrm>
            <a:off x="1794895" y="2715157"/>
            <a:ext cx="8805764" cy="1427685"/>
            <a:chOff x="665018" y="2133233"/>
            <a:chExt cx="8635770" cy="14452959"/>
          </a:xfrm>
          <a:solidFill>
            <a:schemeClr val="accent4">
              <a:lumMod val="20000"/>
              <a:lumOff val="80000"/>
            </a:schemeClr>
          </a:solidFill>
        </p:grpSpPr>
        <p:grpSp>
          <p:nvGrpSpPr>
            <p:cNvPr id="6" name="Group 10"/>
            <p:cNvGrpSpPr/>
            <p:nvPr/>
          </p:nvGrpSpPr>
          <p:grpSpPr>
            <a:xfrm>
              <a:off x="665018" y="2133233"/>
              <a:ext cx="8635770" cy="14452959"/>
              <a:chOff x="812800" y="2147296"/>
              <a:chExt cx="5973636" cy="14452959"/>
            </a:xfrm>
            <a:grpFill/>
          </p:grpSpPr>
          <p:sp>
            <p:nvSpPr>
              <p:cNvPr id="8" name="Rectangle: Rounded Corners 12"/>
              <p:cNvSpPr/>
              <p:nvPr/>
            </p:nvSpPr>
            <p:spPr>
              <a:xfrm>
                <a:off x="812800" y="3352805"/>
                <a:ext cx="5938982" cy="13247450"/>
              </a:xfrm>
              <a:prstGeom prst="roundRect">
                <a:avLst/>
              </a:prstGeom>
              <a:solidFill>
                <a:srgbClr val="B2BA6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Rounded Corners 13"/>
              <p:cNvSpPr/>
              <p:nvPr/>
            </p:nvSpPr>
            <p:spPr>
              <a:xfrm>
                <a:off x="882108" y="2147296"/>
                <a:ext cx="5904328" cy="13284404"/>
              </a:xfrm>
              <a:prstGeom prst="roundRect">
                <a:avLst/>
              </a:prstGeom>
              <a:solidFill>
                <a:schemeClr val="accent6">
                  <a:lumMod val="20000"/>
                  <a:lumOff val="80000"/>
                </a:schemeClr>
              </a:solidFill>
              <a:ln w="19050">
                <a:solidFill>
                  <a:srgbClr val="9EA345"/>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95B59"/>
                  </a:solidFill>
                  <a:effectLst/>
                  <a:uLnTx/>
                  <a:uFillTx/>
                  <a:latin typeface="Calibri"/>
                  <a:ea typeface="+mn-ea"/>
                  <a:cs typeface="+mn-cs"/>
                </a:endParaRPr>
              </a:p>
            </p:txBody>
          </p:sp>
        </p:grpSp>
        <p:sp>
          <p:nvSpPr>
            <p:cNvPr id="7" name="TextBox 11"/>
            <p:cNvSpPr txBox="1"/>
            <p:nvPr/>
          </p:nvSpPr>
          <p:spPr>
            <a:xfrm>
              <a:off x="878851" y="4586432"/>
              <a:ext cx="8158007" cy="6772819"/>
            </a:xfrm>
            <a:prstGeom prst="rect">
              <a:avLst/>
            </a:prstGeom>
            <a:noFill/>
          </p:spPr>
          <p:txBody>
            <a:bodyPr wrap="square" rtlCol="0">
              <a:spAutoFit/>
            </a:bodyPr>
            <a:lstStyle/>
            <a:p>
              <a:pPr marL="0" marR="0" lvl="0" indent="441325" algn="just" defTabSz="914400" rtl="0" eaLnBrk="1" fontAlgn="auto" latinLnBrk="0" hangingPunct="1">
                <a:lnSpc>
                  <a:spcPct val="15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Thút thít</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tiếng khóc nhỏ và ngắt quãng.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Hình ảnh 13"/>
          <p:cNvPicPr>
            <a:picLocks noChangeAspect="1"/>
          </p:cNvPicPr>
          <p:nvPr/>
        </p:nvPicPr>
        <p:blipFill>
          <a:blip r:embed="rId4"/>
          <a:stretch>
            <a:fillRect/>
          </a:stretch>
        </p:blipFill>
        <p:spPr>
          <a:xfrm>
            <a:off x="2304406" y="303161"/>
            <a:ext cx="7888908" cy="256663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3"/>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6" y="921618"/>
              <a:ext cx="2690160" cy="1015663"/>
            </a:xfrm>
            <a:prstGeom prst="rect">
              <a:avLst/>
            </a:prstGeom>
            <a:noFill/>
          </p:spPr>
          <p:txBody>
            <a:bodyPr wrap="none" lIns="91440" tIns="45720" rIns="91440" bIns="45720">
              <a:spAutoFit/>
            </a:bodyPr>
            <a:lstStyle/>
            <a:p>
              <a:pPr algn="ctr" defTabSz="914446">
                <a:defRPr/>
              </a:pPr>
              <a:r>
                <a:rPr lang="en-US" sz="6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Dặn</a:t>
              </a:r>
              <a:r>
                <a:rPr lang="en-US" sz="6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 </a:t>
              </a:r>
              <a:r>
                <a:rPr lang="en-US" sz="6000" b="1"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rPr>
                <a:t>dò</a:t>
              </a:r>
              <a:endParaRPr lang="en-US" sz="6000" b="1"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latin typeface="UTM Androgyne" panose="02040603050506020204" pitchFamily="18" charset="0"/>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zh-CN" altLang="en-US">
              <a:solidFill>
                <a:prstClr val="white"/>
              </a:solidFill>
              <a:latin typeface="Arial" panose="020B0604020202020204"/>
              <a:ea typeface="思源黑体 CN Bold" panose="020B0800000000000000"/>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1" y="2365796"/>
            <a:ext cx="6472107" cy="1138773"/>
          </a:xfrm>
          <a:prstGeom prst="rect">
            <a:avLst/>
          </a:prstGeom>
          <a:noFill/>
        </p:spPr>
        <p:txBody>
          <a:bodyPr wrap="square">
            <a:spAutoFit/>
          </a:bodyPr>
          <a:lstStyle/>
          <a:p>
            <a:pPr marL="457223" indent="-457223" algn="ctr" defTabSz="914446">
              <a:buFont typeface="Wingdings" panose="05000000000000000000" pitchFamily="2" charset="2"/>
              <a:buChar char="Ø"/>
              <a:defRPr/>
            </a:pPr>
            <a:r>
              <a:rPr lang="vi-VN" sz="3400" b="1" dirty="0">
                <a:solidFill>
                  <a:srgbClr val="0070C0"/>
                </a:solidFill>
                <a:latin typeface="Cambria" panose="02040503050406030204" pitchFamily="18" charset="0"/>
                <a:ea typeface="Cambria" panose="02040503050406030204" pitchFamily="18" charset="0"/>
              </a:rPr>
              <a:t>Luyện đọc và ghi nhớ</a:t>
            </a:r>
          </a:p>
          <a:p>
            <a:pPr algn="ctr" defTabSz="914446">
              <a:defRPr/>
            </a:pPr>
            <a:r>
              <a:rPr lang="vi-VN" sz="3400" b="1" dirty="0">
                <a:solidFill>
                  <a:srgbClr val="0070C0"/>
                </a:solidFill>
                <a:latin typeface="Cambria" panose="02040503050406030204" pitchFamily="18" charset="0"/>
                <a:ea typeface="Cambria" panose="02040503050406030204" pitchFamily="18" charset="0"/>
              </a:rPr>
              <a:t> nội dung bài đọc.</a:t>
            </a:r>
            <a:endParaRPr lang="en-US" sz="34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296613" y="-556375"/>
            <a:ext cx="1459340" cy="523220"/>
          </a:xfrm>
          <a:prstGeom prst="rect">
            <a:avLst/>
          </a:prstGeom>
          <a:noFill/>
        </p:spPr>
        <p:txBody>
          <a:bodyPr wrap="square" rtlCol="0">
            <a:spAutoFit/>
          </a:bodyPr>
          <a:lstStyle/>
          <a:p>
            <a:pPr defTabSz="914446">
              <a:defRPr/>
            </a:pPr>
            <a:r>
              <a:rPr lang="en-US" sz="2800">
                <a:solidFill>
                  <a:srgbClr val="FF6699"/>
                </a:solidFill>
                <a:latin typeface="UTM Wedding K&amp;T" panose="02040603050506020204" pitchFamily="18" charset="0"/>
              </a:rPr>
              <a:t>Bích </a:t>
            </a:r>
          </a:p>
        </p:txBody>
      </p:sp>
      <p:pic>
        <p:nvPicPr>
          <p:cNvPr id="14" name="Picture 13">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150125" y="-133694"/>
            <a:ext cx="1523956" cy="1508868"/>
          </a:xfrm>
          <a:prstGeom prst="rect">
            <a:avLst/>
          </a:prstGeom>
        </p:spPr>
      </p:pic>
      <p:pic>
        <p:nvPicPr>
          <p:cNvPr id="18"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83794" y="3887197"/>
            <a:ext cx="7829137" cy="2970804"/>
          </a:xfrm>
          <a:prstGeom prst="rect">
            <a:avLst/>
          </a:prstGeom>
        </p:spPr>
      </p:pic>
      <p:pic>
        <p:nvPicPr>
          <p:cNvPr id="3" name="Picture 2">
            <a:extLst>
              <a:ext uri="{FF2B5EF4-FFF2-40B4-BE49-F238E27FC236}">
                <a16:creationId xmlns:a16="http://schemas.microsoft.com/office/drawing/2014/main" id="{6F8C25C3-A0F5-AA8F-4EEB-696AD16C66B4}"/>
              </a:ext>
            </a:extLst>
          </p:cNvPr>
          <p:cNvPicPr>
            <a:picLocks noChangeAspect="1"/>
          </p:cNvPicPr>
          <p:nvPr/>
        </p:nvPicPr>
        <p:blipFill>
          <a:blip r:embed="rId4"/>
          <a:stretch>
            <a:fillRect/>
          </a:stretch>
        </p:blipFill>
        <p:spPr>
          <a:xfrm>
            <a:off x="1756904" y="-256854"/>
            <a:ext cx="9181372" cy="4706520"/>
          </a:xfrm>
          <a:prstGeom prst="rect">
            <a:avLst/>
          </a:prstGeom>
        </p:spPr>
      </p:pic>
    </p:spTree>
    <p:extLst>
      <p:ext uri="{BB962C8B-B14F-4D97-AF65-F5344CB8AC3E}">
        <p14:creationId xmlns:p14="http://schemas.microsoft.com/office/powerpoint/2010/main" val="1802089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007390" y="-67674"/>
            <a:ext cx="9531457" cy="2048874"/>
          </a:xfrm>
          <a:prstGeom prst="doubleWave">
            <a:avLst/>
          </a:prstGeom>
          <a:solidFill>
            <a:srgbClr val="00B0F0"/>
          </a:solidFill>
          <a:ln w="76200">
            <a:solidFill>
              <a:schemeClr val="bg1"/>
            </a:solid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dirty="0">
                <a:solidFill>
                  <a:schemeClr val="bg1"/>
                </a:solidFill>
                <a:latin typeface="Nunito Black" pitchFamily="2" charset="0"/>
              </a:rPr>
              <a:t>MANG CON CHỮ </a:t>
            </a:r>
            <a:br>
              <a:rPr lang="en-US" sz="4800" dirty="0">
                <a:solidFill>
                  <a:schemeClr val="bg1"/>
                </a:solidFill>
                <a:latin typeface="Nunito Black" pitchFamily="2" charset="0"/>
              </a:rPr>
            </a:br>
            <a:r>
              <a:rPr lang="en-US" sz="4800" dirty="0">
                <a:solidFill>
                  <a:schemeClr val="bg1"/>
                </a:solidFill>
                <a:latin typeface="Nunito Black" pitchFamily="2" charset="0"/>
              </a:rPr>
              <a:t>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5240" y="1676400"/>
            <a:ext cx="609600" cy="609600"/>
          </a:xfrm>
          <a:prstGeom prst="rect">
            <a:avLst/>
          </a:prstGeom>
        </p:spPr>
      </p:pic>
    </p:spTree>
    <p:extLst>
      <p:ext uri="{BB962C8B-B14F-4D97-AF65-F5344CB8AC3E}">
        <p14:creationId xmlns:p14="http://schemas.microsoft.com/office/powerpoint/2010/main" val="8585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060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0" y="-152400"/>
            <a:ext cx="8390468" cy="3352800"/>
          </a:xfrm>
          <a:prstGeom prst="cloudCallout">
            <a:avLst>
              <a:gd name="adj1" fmla="val -10034"/>
              <a:gd name="adj2" fmla="val 56756"/>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vùng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hồ</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Bây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miền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xuôi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đạp</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1"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91476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nodeType="clickEffect">
                                  <p:stCondLst>
                                    <p:cond delay="0"/>
                                  </p:stCondLst>
                                  <p:childTnLst>
                                    <p:animMotion origin="layout" path="M -0.01267 -0.07523 L -0.0052 0.4838 " pathEditMode="relative" rAng="0" ptsTypes="AA">
                                      <p:cBhvr>
                                        <p:cTn id="44" dur="11000" fill="hold"/>
                                        <p:tgtEl>
                                          <p:spTgt spid="6"/>
                                        </p:tgtEl>
                                        <p:attrNameLst>
                                          <p:attrName>ppt_x</p:attrName>
                                          <p:attrName>ppt_y</p:attrName>
                                        </p:attrNameLst>
                                      </p:cBhvr>
                                      <p:rCtr x="365" y="27940"/>
                                    </p:animMotion>
                                  </p:childTnLst>
                                </p:cTn>
                              </p:par>
                              <p:par>
                                <p:cTn id="45" presetID="42" presetClass="path" presetSubtype="0" accel="50000" decel="50000" fill="hold" nodeType="withEffect">
                                  <p:stCondLst>
                                    <p:cond delay="0"/>
                                  </p:stCondLst>
                                  <p:childTnLst>
                                    <p:animMotion origin="layout" path="M 2.77778E-6 -3.7037E-7 L 0.00382 0.55046 " pathEditMode="relative" rAng="0" ptsTypes="AA">
                                      <p:cBhvr>
                                        <p:cTn id="46" dur="9500" fill="hold"/>
                                        <p:tgtEl>
                                          <p:spTgt spid="5"/>
                                        </p:tgtEl>
                                        <p:attrNameLst>
                                          <p:attrName>ppt_x</p:attrName>
                                          <p:attrName>ppt_y</p:attrName>
                                        </p:attrNameLst>
                                      </p:cBhvr>
                                      <p:rCtr x="191" y="27523"/>
                                    </p:animMotion>
                                  </p:childTnLst>
                                </p:cTn>
                              </p:par>
                              <p:par>
                                <p:cTn id="47" presetID="42" presetClass="path" presetSubtype="0" accel="50000" decel="50000" fill="hold" nodeType="withEffect">
                                  <p:stCondLst>
                                    <p:cond delay="0"/>
                                  </p:stCondLst>
                                  <p:childTnLst>
                                    <p:animMotion origin="layout" path="M 4.44444E-6 -1.85185E-6 L 0.00486 0.69121 " pathEditMode="relative" rAng="0" ptsTypes="AA">
                                      <p:cBhvr>
                                        <p:cTn id="48" dur="11000" fill="hold"/>
                                        <p:tgtEl>
                                          <p:spTgt spid="7"/>
                                        </p:tgtEl>
                                        <p:attrNameLst>
                                          <p:attrName>ppt_x</p:attrName>
                                          <p:attrName>ppt_y</p:attrName>
                                        </p:attrNameLst>
                                      </p:cBhvr>
                                      <p:rCtr x="243" y="34560"/>
                                    </p:animMotion>
                                  </p:childTnLst>
                                </p:cTn>
                              </p:par>
                              <p:par>
                                <p:cTn id="49" presetID="42" presetClass="path" presetSubtype="0" accel="50000" decel="50000" fill="hold" nodeType="withEffect">
                                  <p:stCondLst>
                                    <p:cond delay="0"/>
                                  </p:stCondLst>
                                  <p:childTnLst>
                                    <p:animMotion origin="layout" path="M 2.22222E-6 3.7037E-6 L -0.00486 0.69537 " pathEditMode="relative" rAng="0" ptsTypes="AA">
                                      <p:cBhvr>
                                        <p:cTn id="50"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69823" y="0"/>
            <a:ext cx="12461823"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7" action="ppaction://hlinksldjump"/>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4" action="ppaction://hlinksldjump"/>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6" action="ppaction://hlinksldjump"/>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CẢM ƠN CÁC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MÌNH SẼ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CỐ GẮNG HỌC TỐT, MAI SAU GIÚP NƯỚC NON NHÀ !</a:t>
            </a:r>
          </a:p>
        </p:txBody>
      </p:sp>
      <p:pic>
        <p:nvPicPr>
          <p:cNvPr id="20" name="Picture 6">
            <a:hlinkClick r:id="rId18" action="ppaction://hlinksldjump"/>
          </p:cNvPr>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1" cstate="print">
            <a:extLst>
              <a:ext uri="{BEBA8EAE-BF5A-486C-A8C5-ECC9F3942E4B}">
                <a14:imgProps xmlns:a14="http://schemas.microsoft.com/office/drawing/2010/main">
                  <a14:imgLayer r:embed="rId22">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Rounded Corners 6">
            <a:hlinkClick r:id="rId25" action="ppaction://hlinksldjump"/>
            <a:extLst>
              <a:ext uri="{FF2B5EF4-FFF2-40B4-BE49-F238E27FC236}">
                <a16:creationId xmlns:a16="http://schemas.microsoft.com/office/drawing/2014/main" id="{0894FE11-6D16-4C9B-9734-6F9E3F5236BD}"/>
              </a:ext>
            </a:extLst>
          </p:cNvPr>
          <p:cNvSpPr/>
          <p:nvPr/>
        </p:nvSpPr>
        <p:spPr>
          <a:xfrm>
            <a:off x="10322560" y="183010"/>
            <a:ext cx="1635760" cy="5549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9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792722"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9" name="Cloud Callout 8"/>
          <p:cNvSpPr/>
          <p:nvPr/>
        </p:nvSpPr>
        <p:spPr>
          <a:xfrm>
            <a:off x="3933826" y="4191000"/>
            <a:ext cx="4371976"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chổi</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tre</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ight Arrow 9">
            <a:hlinkClick r:id="rId8" action="ppaction://hlinksldjump"/>
          </p:cNvPr>
          <p:cNvSpPr/>
          <p:nvPr/>
        </p:nvSpPr>
        <p:spPr>
          <a:xfrm>
            <a:off x="7731761" y="6062412"/>
            <a:ext cx="138879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062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371602" y="304800"/>
            <a:ext cx="8911650"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Tiếng</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động</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nối</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tiếp</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nhau</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trong</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cảnh</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yên</a:t>
            </a: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tĩnh</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xao</a:t>
            </a: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xác</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ight Arrow 10">
            <a:hlinkClick r:id="rId7" action="ppaction://hlinksldjump"/>
          </p:cNvPr>
          <p:cNvSpPr/>
          <p:nvPr/>
        </p:nvSpPr>
        <p:spPr>
          <a:xfrm>
            <a:off x="9164321" y="6011379"/>
            <a:ext cx="125488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82519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492434" y="569626"/>
            <a:ext cx="9450386" cy="3392774"/>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Điền</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trống</a:t>
            </a:r>
            <a:r>
              <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lvl="0">
              <a:defRPr/>
            </a:pP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đêm</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hè</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lvl="0">
              <a:defRPr/>
            </a:pP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Đêm</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đông</a:t>
            </a:r>
            <a:r>
              <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Cloud Callout 8"/>
          <p:cNvSpPr/>
          <p:nvPr/>
        </p:nvSpPr>
        <p:spPr>
          <a:xfrm>
            <a:off x="4648199" y="4191000"/>
            <a:ext cx="3657601" cy="1981200"/>
          </a:xfrm>
          <a:prstGeom prst="cloudCallout">
            <a:avLst>
              <a:gd name="adj1" fmla="val 69128"/>
              <a:gd name="adj2" fmla="val -42447"/>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r>
              <a:rPr kumimoji="0" lang="en-US" sz="3600" b="1"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rét</a:t>
            </a:r>
            <a:endParaRPr kumimoji="0" lang="en-US" sz="36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ight Arrow 7">
            <a:hlinkClick r:id="rId8" action="ppaction://hlinksldjump"/>
          </p:cNvPr>
          <p:cNvSpPr/>
          <p:nvPr/>
        </p:nvSpPr>
        <p:spPr>
          <a:xfrm>
            <a:off x="7813040" y="5953394"/>
            <a:ext cx="133096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179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10115550" y="33957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1693890" y="304800"/>
            <a:ext cx="9623684" cy="3124200"/>
          </a:xfrm>
          <a:prstGeom prst="cloudCallout">
            <a:avLst>
              <a:gd name="adj1" fmla="val -32767"/>
              <a:gd name="adj2" fmla="val 62029"/>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Tác giả nhắn nhủ em điều gì qua 3 câu thơ cuối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chổi</a:t>
            </a: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tre</a:t>
            </a: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Callout 9"/>
          <p:cNvSpPr/>
          <p:nvPr/>
        </p:nvSpPr>
        <p:spPr>
          <a:xfrm>
            <a:off x="3067050" y="3657600"/>
            <a:ext cx="6867525" cy="2574365"/>
          </a:xfrm>
          <a:prstGeom prst="cloudCallout">
            <a:avLst>
              <a:gd name="adj1" fmla="val 68618"/>
              <a:gd name="adj2" fmla="val -17015"/>
            </a:avLst>
          </a:prstGeom>
          <a:solidFill>
            <a:srgbClr val="FF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Qua 3 câu thơ cuối tác giả muốn nhắn nhủ em giữ gìn đường phố sạch đẹp.</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0258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sp>
        <p:nvSpPr>
          <p:cNvPr id="13" name="Google Shape;487;p33">
            <a:extLst>
              <a:ext uri="{FF2B5EF4-FFF2-40B4-BE49-F238E27FC236}">
                <a16:creationId xmlns:a16="http://schemas.microsoft.com/office/drawing/2014/main" id="{96E5D45A-1F51-44C6-BD97-5506287251F8}"/>
              </a:ext>
            </a:extLst>
          </p:cNvPr>
          <p:cNvSpPr txBox="1">
            <a:spLocks/>
          </p:cNvSpPr>
          <p:nvPr/>
        </p:nvSpPr>
        <p:spPr>
          <a:xfrm>
            <a:off x="1163757" y="92824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D728727-BA8F-9262-A3CE-8AE4D925380E}"/>
              </a:ext>
            </a:extLst>
          </p:cNvPr>
          <p:cNvSpPr txBox="1"/>
          <p:nvPr/>
        </p:nvSpPr>
        <p:spPr>
          <a:xfrm>
            <a:off x="2030344" y="119109"/>
            <a:ext cx="781211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dirty="0">
                <a:gradFill flip="none" rotWithShape="1">
                  <a:gsLst>
                    <a:gs pos="36000">
                      <a:srgbClr val="5A8435"/>
                    </a:gs>
                    <a:gs pos="59000">
                      <a:srgbClr val="BE4626"/>
                    </a:gs>
                  </a:gsLst>
                  <a:lin ang="13500000" scaled="1"/>
                  <a:tileRect/>
                </a:gradFill>
                <a:effectLst>
                  <a:glow rad="647700">
                    <a:prstClr val="white">
                      <a:alpha val="40000"/>
                    </a:prstClr>
                  </a:glow>
                </a:effectLst>
                <a:latin typeface="UTM Sharnay" panose="02040603050506020204" pitchFamily="18" charset="0"/>
                <a:ea typeface="思源黑体 CN Medium"/>
              </a:rPr>
              <a:t>ĐỌC</a:t>
            </a:r>
            <a:endParaRPr kumimoji="0" lang="en-US" sz="6000" b="1" i="0" u="none" strike="noStrike" kern="1200" cap="none" spc="0" normalizeH="0" baseline="0" noProof="0" dirty="0">
              <a:ln>
                <a:noFill/>
              </a:ln>
              <a:gradFill flip="none" rotWithShape="1">
                <a:gsLst>
                  <a:gs pos="36000">
                    <a:srgbClr val="5A8435"/>
                  </a:gs>
                  <a:gs pos="59000">
                    <a:srgbClr val="BE4626"/>
                  </a:gs>
                </a:gsLst>
                <a:lin ang="13500000" scaled="1"/>
                <a:tileRect/>
              </a:gradFill>
              <a:effectLst>
                <a:glow rad="647700">
                  <a:prstClr val="white">
                    <a:alpha val="40000"/>
                  </a:prstClr>
                </a:glow>
              </a:effectLst>
              <a:uLnTx/>
              <a:uFillTx/>
              <a:latin typeface="UTM Sharnay" panose="02040603050506020204" pitchFamily="18" charset="0"/>
              <a:ea typeface="思源黑体 CN Medium"/>
              <a:cs typeface="+mn-cs"/>
            </a:endParaRPr>
          </a:p>
        </p:txBody>
      </p:sp>
      <p:pic>
        <p:nvPicPr>
          <p:cNvPr id="8" name="Picture 7">
            <a:extLst>
              <a:ext uri="{FF2B5EF4-FFF2-40B4-BE49-F238E27FC236}">
                <a16:creationId xmlns:a16="http://schemas.microsoft.com/office/drawing/2014/main" id="{F4FA348C-3032-BB02-C0BD-BF1AB46B5F6E}"/>
              </a:ext>
            </a:extLst>
          </p:cNvPr>
          <p:cNvPicPr>
            <a:picLocks noChangeAspect="1"/>
          </p:cNvPicPr>
          <p:nvPr/>
        </p:nvPicPr>
        <p:blipFill>
          <a:blip r:embed="rId7"/>
          <a:stretch>
            <a:fillRect/>
          </a:stretch>
        </p:blipFill>
        <p:spPr>
          <a:xfrm>
            <a:off x="1759480" y="1807383"/>
            <a:ext cx="8272989" cy="1871634"/>
          </a:xfrm>
          <a:prstGeom prst="rect">
            <a:avLst/>
          </a:prstGeom>
        </p:spPr>
      </p:pic>
      <p:pic>
        <p:nvPicPr>
          <p:cNvPr id="10" name="Picture 9">
            <a:extLst>
              <a:ext uri="{FF2B5EF4-FFF2-40B4-BE49-F238E27FC236}">
                <a16:creationId xmlns:a16="http://schemas.microsoft.com/office/drawing/2014/main" id="{B7774897-9581-FC63-4311-8B2CBD0430B7}"/>
              </a:ext>
            </a:extLst>
          </p:cNvPr>
          <p:cNvPicPr>
            <a:picLocks noChangeAspect="1"/>
          </p:cNvPicPr>
          <p:nvPr/>
        </p:nvPicPr>
        <p:blipFill>
          <a:blip r:embed="rId8"/>
          <a:stretch>
            <a:fillRect/>
          </a:stretch>
        </p:blipFill>
        <p:spPr>
          <a:xfrm>
            <a:off x="2949771" y="3218223"/>
            <a:ext cx="7187807" cy="1926503"/>
          </a:xfrm>
          <a:prstGeom prst="rect">
            <a:avLst/>
          </a:prstGeom>
        </p:spPr>
      </p:pic>
    </p:spTree>
    <p:extLst>
      <p:ext uri="{BB962C8B-B14F-4D97-AF65-F5344CB8AC3E}">
        <p14:creationId xmlns:p14="http://schemas.microsoft.com/office/powerpoint/2010/main" val="134114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4nw0jox">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521</Words>
  <Application>Microsoft Office PowerPoint</Application>
  <PresentationFormat>Màn hình rộng</PresentationFormat>
  <Paragraphs>57</Paragraphs>
  <Slides>18</Slides>
  <Notes>5</Notes>
  <HiddenSlides>0</HiddenSlides>
  <MMClips>2</MMClips>
  <ScaleCrop>false</ScaleCrop>
  <HeadingPairs>
    <vt:vector size="6" baseType="variant">
      <vt:variant>
        <vt:lpstr>Phông được Dùng</vt:lpstr>
      </vt:variant>
      <vt:variant>
        <vt:i4>21</vt:i4>
      </vt:variant>
      <vt:variant>
        <vt:lpstr>Chủ đề</vt:lpstr>
      </vt:variant>
      <vt:variant>
        <vt:i4>10</vt:i4>
      </vt:variant>
      <vt:variant>
        <vt:lpstr>Tiêu đề Bản chiếu</vt:lpstr>
      </vt:variant>
      <vt:variant>
        <vt:i4>18</vt:i4>
      </vt:variant>
    </vt:vector>
  </HeadingPairs>
  <TitlesOfParts>
    <vt:vector size="49" baseType="lpstr">
      <vt:lpstr>等线</vt:lpstr>
      <vt:lpstr>KaiTi</vt:lpstr>
      <vt:lpstr>微软雅黑</vt:lpstr>
      <vt:lpstr>黑体</vt:lpstr>
      <vt:lpstr>宋体</vt:lpstr>
      <vt:lpstr>#9Slide07 HoneyCream</vt:lpstr>
      <vt:lpstr>Alibaba PuHuiTi</vt:lpstr>
      <vt:lpstr>Arial</vt:lpstr>
      <vt:lpstr>Arial-Rounded</vt:lpstr>
      <vt:lpstr>Bubblegum Sans</vt:lpstr>
      <vt:lpstr>Calibri</vt:lpstr>
      <vt:lpstr>Calibri Light</vt:lpstr>
      <vt:lpstr>Cambria</vt:lpstr>
      <vt:lpstr>Nunito Black</vt:lpstr>
      <vt:lpstr>Times New Roman</vt:lpstr>
      <vt:lpstr>UTM Androgyne</vt:lpstr>
      <vt:lpstr>UTM Sharnay</vt:lpstr>
      <vt:lpstr>UTM Wedding K&amp;T</vt:lpstr>
      <vt:lpstr>Wingdings</vt:lpstr>
      <vt:lpstr>字魂105号-简雅黑</vt:lpstr>
      <vt:lpstr>字魂59号-创粗黑</vt:lpstr>
      <vt:lpstr>1_Office 主题</vt:lpstr>
      <vt:lpstr>www.freeppt7.com</vt:lpstr>
      <vt:lpstr>1_Office Theme</vt:lpstr>
      <vt:lpstr>2_Office Theme</vt:lpstr>
      <vt:lpstr>Office 主题</vt:lpstr>
      <vt:lpstr>Office Theme</vt:lpstr>
      <vt:lpstr>Chủ đề Office</vt:lpstr>
      <vt:lpstr>1_Office 主题​​</vt:lpstr>
      <vt:lpstr>3_Office 主题​​</vt:lpstr>
      <vt:lpstr>4_Office Theme</vt:lpstr>
      <vt:lpstr>Bản trình bày PowerPoint</vt:lpstr>
      <vt:lpstr>MANG CON CHỮ  LÊN VÙNG CAO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27</cp:revision>
  <dcterms:created xsi:type="dcterms:W3CDTF">2021-08-02T09:04:01Z</dcterms:created>
  <dcterms:modified xsi:type="dcterms:W3CDTF">2026-03-16T13:48:53Z</dcterms:modified>
</cp:coreProperties>
</file>