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mf" ContentType="image/x-wm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2"/>
  </p:notesMasterIdLst>
  <p:sldIdLst>
    <p:sldId id="327" r:id="rId4"/>
    <p:sldId id="451" r:id="rId5"/>
    <p:sldId id="449" r:id="rId6"/>
    <p:sldId id="427" r:id="rId7"/>
    <p:sldId id="450" r:id="rId8"/>
    <p:sldId id="428" r:id="rId9"/>
    <p:sldId id="446" r:id="rId10"/>
    <p:sldId id="340" r:id="rId11"/>
  </p:sldIdLst>
  <p:sldSz cx="16276320" cy="9144000"/>
  <p:notesSz cx="6858000" cy="9144000"/>
  <p:custDataLst>
    <p:tags r:id="rId1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437005" indent="-52260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2154555" indent="-78295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0000CC"/>
    <a:srgbClr val="FF0066"/>
    <a:srgbClr val="FF7C80"/>
    <a:srgbClr val="FF6600"/>
    <a:srgbClr val="6600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 showGuides="1">
      <p:cViewPr varScale="1">
        <p:scale>
          <a:sx n="63" d="100"/>
          <a:sy n="63" d="100"/>
        </p:scale>
        <p:origin x="-446" y="-82"/>
      </p:cViewPr>
      <p:guideLst>
        <p:guide orient="horz" pos="2880"/>
        <p:guide pos="511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6" Type="http://schemas.openxmlformats.org/officeDocument/2006/relationships/tags" Target="tags/tag65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 smtClean="0"/>
              <a:t>Click to edit Master text styles</a:t>
            </a:r>
            <a:endParaRPr lang="en-US" noProof="0" smtClean="0"/>
          </a:p>
          <a:p>
            <a:pPr lvl="1"/>
            <a:r>
              <a:rPr lang="en-US" noProof="0" smtClean="0"/>
              <a:t>Second level</a:t>
            </a:r>
            <a:endParaRPr lang="en-US" noProof="0" smtClean="0"/>
          </a:p>
          <a:p>
            <a:pPr lvl="2"/>
            <a:r>
              <a:rPr lang="en-US" noProof="0" smtClean="0"/>
              <a:t>Third level</a:t>
            </a:r>
            <a:endParaRPr lang="en-US" noProof="0" smtClean="0"/>
          </a:p>
          <a:p>
            <a:pPr lvl="3"/>
            <a:r>
              <a:rPr lang="en-US" noProof="0" smtClean="0"/>
              <a:t>Fourth level</a:t>
            </a:r>
            <a:endParaRPr lang="en-US" noProof="0" smtClean="0"/>
          </a:p>
          <a:p>
            <a:pPr lvl="4"/>
            <a:r>
              <a:rPr lang="en-US" noProof="0" smtClean="0"/>
              <a:t>Fifth level</a:t>
            </a:r>
            <a:endParaRPr lang="en-US" noProof="0" smtClean="0"/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43700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215455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3592195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380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200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385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panose="020B0604020202020204" pitchFamily="34" charset="0"/>
              </a:rPr>
            </a:fld>
            <a:endParaRPr lang="en-US" altLang="en-US" sz="1200">
              <a:cs typeface="Arial" panose="020B0604020202020204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image" Target="../media/image2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185" indent="0" algn="ctr">
              <a:buNone/>
              <a:defRPr/>
            </a:lvl2pPr>
            <a:lvl3pPr marL="1437005" indent="0" algn="ctr">
              <a:buNone/>
              <a:defRPr/>
            </a:lvl3pPr>
            <a:lvl4pPr marL="2155190" indent="0" algn="ctr">
              <a:buNone/>
              <a:defRPr/>
            </a:lvl4pPr>
            <a:lvl5pPr marL="2874010" indent="0" algn="ctr">
              <a:buNone/>
              <a:defRPr/>
            </a:lvl5pPr>
            <a:lvl6pPr marL="3592195" indent="0" algn="ctr">
              <a:buNone/>
              <a:defRPr/>
            </a:lvl6pPr>
            <a:lvl7pPr marL="4310380" indent="0" algn="ctr">
              <a:buNone/>
              <a:defRPr/>
            </a:lvl7pPr>
            <a:lvl8pPr marL="5029200" indent="0" algn="ctr">
              <a:buNone/>
              <a:defRPr/>
            </a:lvl8pPr>
            <a:lvl9pPr marL="574738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600398" y="1219200"/>
            <a:ext cx="13081932" cy="34272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8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600398" y="4747200"/>
            <a:ext cx="13081932" cy="19632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3200" spc="200"/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Picture 3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1448" y="291611"/>
            <a:ext cx="2019356" cy="201683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12214" y="811200"/>
            <a:ext cx="14643882" cy="9408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812214" y="1987200"/>
            <a:ext cx="14643882" cy="63456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2657718" y="5131200"/>
            <a:ext cx="10371348" cy="10224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5865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2657718" y="6153600"/>
            <a:ext cx="10371348" cy="11568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6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12214" y="811200"/>
            <a:ext cx="14643882" cy="9408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12214" y="2001600"/>
            <a:ext cx="6911028" cy="6331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559486" y="2001600"/>
            <a:ext cx="6911028" cy="63312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12214" y="811200"/>
            <a:ext cx="14643882" cy="9408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812214" y="1905600"/>
            <a:ext cx="7132104" cy="5088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665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12214" y="2472000"/>
            <a:ext cx="7132104" cy="58608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8324726" y="1895639"/>
            <a:ext cx="7132104" cy="5088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665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8324726" y="2472000"/>
            <a:ext cx="7132104" cy="58608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12214" y="811200"/>
            <a:ext cx="14643882" cy="9408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812214" y="2073600"/>
            <a:ext cx="6986158" cy="6144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2135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477784" y="2073600"/>
            <a:ext cx="6978312" cy="6144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2135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3663458" y="1219200"/>
            <a:ext cx="1393740" cy="67056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3735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1220724" y="1219200"/>
            <a:ext cx="12240882" cy="6705600"/>
          </a:xfrm>
        </p:spPr>
        <p:txBody>
          <a:bodyPr vert="eaVert" lIns="46800" tIns="46800" rIns="46800" bIns="46800"/>
          <a:lstStyle>
            <a:lvl1pPr marL="304800" indent="-304800">
              <a:spcAft>
                <a:spcPts val="1000"/>
              </a:spcAft>
              <a:defRPr spc="300"/>
            </a:lvl1pPr>
            <a:lvl2pPr marL="914400" indent="-304800">
              <a:defRPr spc="300"/>
            </a:lvl2pPr>
            <a:lvl3pPr marL="1524000" indent="-304800">
              <a:defRPr spc="300"/>
            </a:lvl3pPr>
            <a:lvl4pPr marL="2133600" indent="-304800">
              <a:defRPr spc="300"/>
            </a:lvl4pPr>
            <a:lvl5pPr marL="2743200" indent="-3048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812214" y="1032000"/>
            <a:ext cx="14648688" cy="73104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600398" y="3312000"/>
            <a:ext cx="13081932" cy="13584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8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600398" y="4747200"/>
            <a:ext cx="13081932" cy="6288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32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185" indent="0">
              <a:buNone/>
              <a:defRPr sz="2800"/>
            </a:lvl2pPr>
            <a:lvl3pPr marL="1437005" indent="0">
              <a:buNone/>
              <a:defRPr sz="2500"/>
            </a:lvl3pPr>
            <a:lvl4pPr marL="2155190" indent="0">
              <a:buNone/>
              <a:defRPr sz="2200"/>
            </a:lvl4pPr>
            <a:lvl5pPr marL="2874010" indent="0">
              <a:buNone/>
              <a:defRPr sz="2200"/>
            </a:lvl5pPr>
            <a:lvl6pPr marL="3592195" indent="0">
              <a:buNone/>
              <a:defRPr sz="2200"/>
            </a:lvl6pPr>
            <a:lvl7pPr marL="4310380" indent="0">
              <a:buNone/>
              <a:defRPr sz="2200"/>
            </a:lvl7pPr>
            <a:lvl8pPr marL="5029200" indent="0">
              <a:buNone/>
              <a:defRPr sz="2200"/>
            </a:lvl8pPr>
            <a:lvl9pPr marL="5747385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185" indent="0">
              <a:buNone/>
              <a:defRPr sz="3100" b="1"/>
            </a:lvl2pPr>
            <a:lvl3pPr marL="1437005" indent="0">
              <a:buNone/>
              <a:defRPr sz="2800" b="1"/>
            </a:lvl3pPr>
            <a:lvl4pPr marL="2155190" indent="0">
              <a:buNone/>
              <a:defRPr sz="2500" b="1"/>
            </a:lvl4pPr>
            <a:lvl5pPr marL="2874010" indent="0">
              <a:buNone/>
              <a:defRPr sz="2500" b="1"/>
            </a:lvl5pPr>
            <a:lvl6pPr marL="3592195" indent="0">
              <a:buNone/>
              <a:defRPr sz="2500" b="1"/>
            </a:lvl6pPr>
            <a:lvl7pPr marL="4310380" indent="0">
              <a:buNone/>
              <a:defRPr sz="2500" b="1"/>
            </a:lvl7pPr>
            <a:lvl8pPr marL="5029200" indent="0">
              <a:buNone/>
              <a:defRPr sz="2500" b="1"/>
            </a:lvl8pPr>
            <a:lvl9pPr marL="5747385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185" indent="0">
              <a:buNone/>
              <a:defRPr sz="3100" b="1"/>
            </a:lvl2pPr>
            <a:lvl3pPr marL="1437005" indent="0">
              <a:buNone/>
              <a:defRPr sz="2800" b="1"/>
            </a:lvl3pPr>
            <a:lvl4pPr marL="2155190" indent="0">
              <a:buNone/>
              <a:defRPr sz="2500" b="1"/>
            </a:lvl4pPr>
            <a:lvl5pPr marL="2874010" indent="0">
              <a:buNone/>
              <a:defRPr sz="2500" b="1"/>
            </a:lvl5pPr>
            <a:lvl6pPr marL="3592195" indent="0">
              <a:buNone/>
              <a:defRPr sz="2500" b="1"/>
            </a:lvl6pPr>
            <a:lvl7pPr marL="4310380" indent="0">
              <a:buNone/>
              <a:defRPr sz="2500" b="1"/>
            </a:lvl7pPr>
            <a:lvl8pPr marL="5029200" indent="0">
              <a:buNone/>
              <a:defRPr sz="2500" b="1"/>
            </a:lvl8pPr>
            <a:lvl9pPr marL="5747385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185" indent="0">
              <a:buNone/>
              <a:defRPr sz="1900"/>
            </a:lvl2pPr>
            <a:lvl3pPr marL="1437005" indent="0">
              <a:buNone/>
              <a:defRPr sz="1600"/>
            </a:lvl3pPr>
            <a:lvl4pPr marL="2155190" indent="0">
              <a:buNone/>
              <a:defRPr sz="1400"/>
            </a:lvl4pPr>
            <a:lvl5pPr marL="2874010" indent="0">
              <a:buNone/>
              <a:defRPr sz="1400"/>
            </a:lvl5pPr>
            <a:lvl6pPr marL="3592195" indent="0">
              <a:buNone/>
              <a:defRPr sz="1400"/>
            </a:lvl6pPr>
            <a:lvl7pPr marL="4310380" indent="0">
              <a:buNone/>
              <a:defRPr sz="1400"/>
            </a:lvl7pPr>
            <a:lvl8pPr marL="5029200" indent="0">
              <a:buNone/>
              <a:defRPr sz="1400"/>
            </a:lvl8pPr>
            <a:lvl9pPr marL="574738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185" indent="0">
              <a:buNone/>
              <a:defRPr sz="4400"/>
            </a:lvl2pPr>
            <a:lvl3pPr marL="1437005" indent="0">
              <a:buNone/>
              <a:defRPr sz="3800"/>
            </a:lvl3pPr>
            <a:lvl4pPr marL="2155190" indent="0">
              <a:buNone/>
              <a:defRPr sz="3100"/>
            </a:lvl4pPr>
            <a:lvl5pPr marL="2874010" indent="0">
              <a:buNone/>
              <a:defRPr sz="3100"/>
            </a:lvl5pPr>
            <a:lvl6pPr marL="3592195" indent="0">
              <a:buNone/>
              <a:defRPr sz="3100"/>
            </a:lvl6pPr>
            <a:lvl7pPr marL="4310380" indent="0">
              <a:buNone/>
              <a:defRPr sz="3100"/>
            </a:lvl7pPr>
            <a:lvl8pPr marL="5029200" indent="0">
              <a:buNone/>
              <a:defRPr sz="3100"/>
            </a:lvl8pPr>
            <a:lvl9pPr marL="5747385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185" indent="0">
              <a:buNone/>
              <a:defRPr sz="1900"/>
            </a:lvl2pPr>
            <a:lvl3pPr marL="1437005" indent="0">
              <a:buNone/>
              <a:defRPr sz="1600"/>
            </a:lvl3pPr>
            <a:lvl4pPr marL="2155190" indent="0">
              <a:buNone/>
              <a:defRPr sz="1400"/>
            </a:lvl4pPr>
            <a:lvl5pPr marL="2874010" indent="0">
              <a:buNone/>
              <a:defRPr sz="1400"/>
            </a:lvl5pPr>
            <a:lvl6pPr marL="3592195" indent="0">
              <a:buNone/>
              <a:defRPr sz="1400"/>
            </a:lvl6pPr>
            <a:lvl7pPr marL="4310380" indent="0">
              <a:buNone/>
              <a:defRPr sz="1400"/>
            </a:lvl7pPr>
            <a:lvl8pPr marL="5029200" indent="0">
              <a:buNone/>
              <a:defRPr sz="1400"/>
            </a:lvl8pPr>
            <a:lvl9pPr marL="574738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5" Type="http://schemas.openxmlformats.org/officeDocument/2006/relationships/theme" Target="../theme/theme2.xml"/><Relationship Id="rId24" Type="http://schemas.openxmlformats.org/officeDocument/2006/relationships/tags" Target="../tags/tag62.xml"/><Relationship Id="rId23" Type="http://schemas.openxmlformats.org/officeDocument/2006/relationships/image" Target="../media/image2.png"/><Relationship Id="rId22" Type="http://schemas.openxmlformats.org/officeDocument/2006/relationships/image" Target="../media/image8.png"/><Relationship Id="rId21" Type="http://schemas.openxmlformats.org/officeDocument/2006/relationships/image" Target="../media/image7.png"/><Relationship Id="rId20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9" Type="http://schemas.openxmlformats.org/officeDocument/2006/relationships/image" Target="../media/image5.png"/><Relationship Id="rId18" Type="http://schemas.openxmlformats.org/officeDocument/2006/relationships/image" Target="../media/image4.png"/><Relationship Id="rId17" Type="http://schemas.openxmlformats.org/officeDocument/2006/relationships/image" Target="../media/image3.png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/>
          <a:p>
            <a:pPr lvl="0"/>
            <a:r>
              <a:rPr lang="en-US" altLang="en-US" smtClean="0"/>
              <a:t>Click to edit Master text styles</a:t>
            </a:r>
            <a:endParaRPr lang="en-US" altLang="en-US" smtClean="0"/>
          </a:p>
          <a:p>
            <a:pPr lvl="1"/>
            <a:r>
              <a:rPr lang="en-US" altLang="en-US" smtClean="0"/>
              <a:t>Second level</a:t>
            </a:r>
            <a:endParaRPr lang="en-US" altLang="en-US" smtClean="0"/>
          </a:p>
          <a:p>
            <a:pPr lvl="2"/>
            <a:r>
              <a:rPr lang="en-US" altLang="en-US" smtClean="0"/>
              <a:t>Third level</a:t>
            </a:r>
            <a:endParaRPr lang="en-US" altLang="en-US" smtClean="0"/>
          </a:p>
          <a:p>
            <a:pPr lvl="3"/>
            <a:r>
              <a:rPr lang="en-US" altLang="en-US" smtClean="0"/>
              <a:t>Fourth level</a:t>
            </a:r>
            <a:endParaRPr lang="en-US" altLang="en-US" smtClean="0"/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eaLnBrk="1" hangingPunct="1">
              <a:defRPr sz="2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ctr" eaLnBrk="1" hangingPunct="1">
              <a:defRPr sz="2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5pPr>
      <a:lvl6pPr marL="718185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6pPr>
      <a:lvl7pPr marL="1437005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7pPr>
      <a:lvl8pPr marL="2155190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8pPr>
      <a:lvl9pPr marL="2874010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38480" indent="-538480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7130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780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330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605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790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610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95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18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700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19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401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19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38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20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38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12214" y="811200"/>
            <a:ext cx="14643882" cy="9408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12214" y="1987200"/>
            <a:ext cx="14643882" cy="63456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17020" y="8419200"/>
            <a:ext cx="3604500" cy="42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335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5494860" y="8419200"/>
            <a:ext cx="5286600" cy="42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335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11851596" y="8419200"/>
            <a:ext cx="3604500" cy="42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335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320" cy="9181840"/>
          </a:xfrm>
          <a:prstGeom prst="rect">
            <a:avLst/>
          </a:prstGeom>
        </p:spPr>
      </p:pic>
      <p:grpSp>
        <p:nvGrpSpPr>
          <p:cNvPr id="8" name="组合 10"/>
          <p:cNvGrpSpPr/>
          <p:nvPr userDrawn="1"/>
        </p:nvGrpSpPr>
        <p:grpSpPr>
          <a:xfrm>
            <a:off x="0" y="6173757"/>
            <a:ext cx="16276320" cy="3008081"/>
            <a:chOff x="0" y="4332156"/>
            <a:chExt cx="12292858" cy="2554224"/>
          </a:xfrm>
        </p:grpSpPr>
        <p:pic>
          <p:nvPicPr>
            <p:cNvPr id="9" name="图片 1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0" name="图片 1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1" name="图片 2"/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487"/>
            <a:ext cx="4062316" cy="3851611"/>
          </a:xfrm>
          <a:prstGeom prst="rect">
            <a:avLst/>
          </a:prstGeom>
        </p:spPr>
      </p:pic>
      <p:pic>
        <p:nvPicPr>
          <p:cNvPr id="12" name="图片 3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>
            <a:fillRect/>
          </a:stretch>
        </p:blipFill>
        <p:spPr>
          <a:xfrm>
            <a:off x="12499391" y="0"/>
            <a:ext cx="3776929" cy="2855276"/>
          </a:xfrm>
          <a:prstGeom prst="rect">
            <a:avLst/>
          </a:prstGeom>
        </p:spPr>
      </p:pic>
      <p:grpSp>
        <p:nvGrpSpPr>
          <p:cNvPr id="13" name="组合 6"/>
          <p:cNvGrpSpPr/>
          <p:nvPr userDrawn="1"/>
        </p:nvGrpSpPr>
        <p:grpSpPr>
          <a:xfrm>
            <a:off x="205905" y="249716"/>
            <a:ext cx="15737044" cy="8578467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4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5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38884" y="-35367419"/>
            <a:ext cx="2918640" cy="4957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6608" y="-35367420"/>
            <a:ext cx="2918640" cy="4957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52263" y="38902181"/>
            <a:ext cx="2918640" cy="49570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5867" y="38902180"/>
            <a:ext cx="2918640" cy="4957001"/>
          </a:xfrm>
          <a:prstGeom prst="rect">
            <a:avLst/>
          </a:prstGeom>
        </p:spPr>
      </p:pic>
      <p:pic>
        <p:nvPicPr>
          <p:cNvPr id="20" name="Picture 19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1448" y="291611"/>
            <a:ext cx="2019356" cy="2016835"/>
          </a:xfrm>
          <a:prstGeom prst="rect">
            <a:avLst/>
          </a:prstGeom>
        </p:spPr>
      </p:pic>
    </p:spTree>
    <p:custDataLst>
      <p:tags r:id="rId2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1219200" rtl="0" eaLnBrk="1" fontAlgn="auto" latinLnBrk="0" hangingPunct="1">
        <a:lnSpc>
          <a:spcPct val="100000"/>
        </a:lnSpc>
        <a:spcBef>
          <a:spcPct val="0"/>
        </a:spcBef>
        <a:buNone/>
        <a:defRPr sz="48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2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914400" indent="-304800" algn="l" defTabSz="12192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2146300" algn="l"/>
          <a:tab pos="2146300" algn="l"/>
          <a:tab pos="2146300" algn="l"/>
          <a:tab pos="2146300" algn="l"/>
        </a:tabLst>
        <a:defRPr sz="213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524000" indent="-304800" algn="l" defTabSz="12192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213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2133600" indent="-304800" algn="l" defTabSz="12192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86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743200" indent="-304800" algn="l" defTabSz="12192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6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5.wmf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wmf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63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64.xml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159635" y="723900"/>
            <a:ext cx="11075035" cy="681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HỌC TOÀN THẮNG - TIÊN THẮNG</a:t>
            </a:r>
            <a:endParaRPr lang="en-US" altLang="en-US" sz="3500" b="1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145856" y="3870025"/>
            <a:ext cx="12279703" cy="1820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31: NGƯỜI LÀM ĐỒ CHƠI (T1)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CÔ</a:t>
            </a:r>
            <a:endParaRPr lang="en-US" sz="6000" b="1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DỰ GIỜ THĂM LỚP</a:t>
            </a:r>
            <a:endParaRPr lang="en-US" sz="60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anose="02020603050405020304" pitchFamily="18" charset="0"/>
              </a:rPr>
              <a:t>Giáo viên</a:t>
            </a:r>
            <a:r>
              <a:rPr lang="en-US" altLang="en-US" sz="2400" b="1" i="1" smtClean="0">
                <a:solidFill>
                  <a:srgbClr val="FF0066"/>
                </a:solidFill>
                <a:latin typeface="Times New Roman" panose="02020603050405020304" pitchFamily="18" charset="0"/>
              </a:rPr>
              <a:t>: Nguyễn Thị Xiêm</a:t>
            </a:r>
            <a:endParaRPr lang="en-US" altLang="en-US" sz="2400" b="1" i="1">
              <a:solidFill>
                <a:srgbClr val="FF0066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anose="02020603050405020304" pitchFamily="18" charset="0"/>
              </a:rPr>
              <a:t>Lớp:  3C5</a:t>
            </a:r>
            <a:endParaRPr lang="en-US" altLang="en-US" sz="2400" b="1" i="1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Đồ chơi của e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16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8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ọc: Người làm đồ chơi trang 141, 142 Tiếng Việt lớp 3 Tập 1 | Kết nối tri thức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71"/>
          <a:stretch>
            <a:fillRect/>
          </a:stretch>
        </p:blipFill>
        <p:spPr bwMode="auto">
          <a:xfrm>
            <a:off x="670719" y="457200"/>
            <a:ext cx="15011400" cy="861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79843" y="2133647"/>
            <a:ext cx="1357868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3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84960" y="1066800"/>
            <a:ext cx="419100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Chia đoạn.</a:t>
            </a:r>
            <a:endParaRPr lang="en-US" sz="5400" b="1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685861" y="1022789"/>
            <a:ext cx="14718535" cy="747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en-US" sz="2665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vi-VN" sz="2665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Bác Nhân, hàng xóm nhà tôi, là một người làm đồ chơi bằng bột màu. Ở ngoài phố, cái sào nứa cắm đồ chơi của bác dựng chỗ nào là chỗ ấy, trẻ con xúm lại. </a:t>
            </a:r>
            <a:r>
              <a:rPr lang="en-US" sz="2665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2665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lang="en-US" sz="2665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ngón</a:t>
            </a:r>
            <a:r>
              <a:rPr lang="en-US" sz="2665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tay</a:t>
            </a:r>
            <a:r>
              <a:rPr lang="en-US" sz="2665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đen</a:t>
            </a:r>
            <a:r>
              <a:rPr lang="en-US" sz="2665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sạm</a:t>
            </a:r>
            <a:r>
              <a:rPr lang="en-US" sz="2665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</a:t>
            </a:r>
            <a:r>
              <a:rPr lang="en-US" sz="2665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thô</a:t>
            </a:r>
            <a:r>
              <a:rPr lang="en-US" sz="2665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nháp</a:t>
            </a:r>
            <a:r>
              <a:rPr lang="en-US" sz="2665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sz="2665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bác</a:t>
            </a:r>
            <a:r>
              <a:rPr lang="en-US" sz="2665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Nhân</a:t>
            </a:r>
            <a:r>
              <a:rPr lang="en-US" sz="2665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hiện</a:t>
            </a:r>
            <a:r>
              <a:rPr lang="en-US" sz="2665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ra</a:t>
            </a:r>
            <a:r>
              <a:rPr lang="en-US" sz="2665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lang="en-US" sz="2665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con </a:t>
            </a:r>
            <a:r>
              <a:rPr lang="en-US" sz="2665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rồng</a:t>
            </a:r>
            <a:r>
              <a:rPr lang="en-US" sz="2665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đang</a:t>
            </a:r>
            <a:r>
              <a:rPr lang="en-US" sz="2665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múa</a:t>
            </a:r>
            <a:r>
              <a:rPr lang="en-US" sz="2665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2665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lang="en-US" sz="2665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con </a:t>
            </a:r>
            <a:r>
              <a:rPr lang="en-US" sz="2665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vịt</a:t>
            </a:r>
            <a:r>
              <a:rPr lang="en-US" sz="2665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ngây</a:t>
            </a:r>
            <a:r>
              <a:rPr lang="en-US" sz="2665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thơ</a:t>
            </a:r>
            <a:r>
              <a:rPr lang="en-US" sz="2665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2665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lang="en-US" sz="2665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con </a:t>
            </a:r>
            <a:r>
              <a:rPr lang="en-US" sz="2665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gà</a:t>
            </a:r>
            <a:r>
              <a:rPr lang="en-US" sz="2665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tinh</a:t>
            </a:r>
            <a:r>
              <a:rPr lang="en-US" sz="2665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nhanh</a:t>
            </a:r>
            <a:r>
              <a:rPr lang="en-US" sz="2665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2665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chăm</a:t>
            </a:r>
            <a:r>
              <a:rPr lang="en-US" sz="2665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2665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,…</a:t>
            </a:r>
            <a:r>
              <a:rPr lang="vi-VN" sz="2665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Bác Nhân rất vui với công việc của mình. </a:t>
            </a:r>
            <a:endParaRPr lang="vi-VN" sz="2665" b="1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just"/>
            <a:r>
              <a:rPr lang="en-US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Mấy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năm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gần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đây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đồ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chơi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bác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được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đắt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hàng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như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trước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Ở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cổng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công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viên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thêm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mấy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hàng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đồ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chơi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bằng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nhựa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endParaRPr lang="vi-VN" sz="2665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just"/>
            <a:r>
              <a:rPr lang="vi-VN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Một hôm, bác Nhân bảo:</a:t>
            </a:r>
            <a:endParaRPr lang="en-US" sz="2665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just"/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B</a:t>
            </a:r>
            <a:r>
              <a:rPr lang="vi-VN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ác sắp về quê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đây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quê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làm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ruộng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lang="vi-VN" sz="2665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just"/>
            <a:r>
              <a:rPr lang="vi-VN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Tôi suýt khó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</a:t>
            </a:r>
            <a:endParaRPr lang="en-US" sz="2665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just"/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Đừng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bác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đừng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lang="vi-VN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Bác ở đây làm đồ chơi bán cho chúng cháu.</a:t>
            </a:r>
            <a:endParaRPr lang="vi-VN" sz="2665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just"/>
            <a:r>
              <a:rPr lang="vi-VN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Nhưng độ này chả mấy ai mua đồ chơi của bác nữa.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Còn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một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ít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bột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màu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bác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sẽ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nặn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bán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nốt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ngày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mai</a:t>
            </a:r>
            <a:r>
              <a:rPr lang="en-US" sz="266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lang="vi-VN" sz="2665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just"/>
            <a:r>
              <a:rPr lang="en-US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lang="en-US" sz="2665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Đêm</a:t>
            </a:r>
            <a:r>
              <a:rPr lang="en-US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ấy</a:t>
            </a:r>
            <a:r>
              <a:rPr lang="en-US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2665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tôi</a:t>
            </a:r>
            <a:r>
              <a:rPr lang="en-US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đập</a:t>
            </a:r>
            <a:r>
              <a:rPr lang="en-US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con </a:t>
            </a:r>
            <a:r>
              <a:rPr lang="en-US" sz="2665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lợn</a:t>
            </a:r>
            <a:r>
              <a:rPr lang="en-US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đất</a:t>
            </a:r>
            <a:r>
              <a:rPr lang="en-US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2665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được</a:t>
            </a:r>
            <a:r>
              <a:rPr lang="en-US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một</a:t>
            </a:r>
            <a:r>
              <a:rPr lang="en-US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ít</a:t>
            </a:r>
            <a:r>
              <a:rPr lang="en-US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tiền</a:t>
            </a:r>
            <a:r>
              <a:rPr lang="en-US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lang="en-US" sz="2665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Sáng</a:t>
            </a:r>
            <a:r>
              <a:rPr lang="en-US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hôm</a:t>
            </a:r>
            <a:r>
              <a:rPr lang="en-US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sau</a:t>
            </a:r>
            <a:r>
              <a:rPr lang="en-US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2665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tôi</a:t>
            </a:r>
            <a:r>
              <a:rPr lang="en-US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chia </a:t>
            </a:r>
            <a:r>
              <a:rPr lang="en-US" sz="2665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r>
              <a:rPr lang="en-US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món</a:t>
            </a:r>
            <a:r>
              <a:rPr lang="en-US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tiền</a:t>
            </a:r>
            <a:r>
              <a:rPr lang="en-US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2665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nhờ</a:t>
            </a:r>
            <a:r>
              <a:rPr lang="en-US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mấy</a:t>
            </a:r>
            <a:r>
              <a:rPr lang="en-US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US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lang="en-US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lớp</a:t>
            </a:r>
            <a:r>
              <a:rPr lang="en-US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mua</a:t>
            </a:r>
            <a:r>
              <a:rPr lang="en-US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giúp</a:t>
            </a:r>
            <a:r>
              <a:rPr lang="en-US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đồ</a:t>
            </a:r>
            <a:r>
              <a:rPr lang="en-US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chơi</a:t>
            </a:r>
            <a:r>
              <a:rPr lang="en-US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bác</a:t>
            </a:r>
            <a:r>
              <a:rPr lang="en-US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endParaRPr lang="vi-VN" sz="2665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just"/>
            <a:r>
              <a:rPr lang="vi-VN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</a:t>
            </a:r>
            <a:r>
              <a:rPr lang="en-US" sz="2665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Chiều</a:t>
            </a:r>
            <a:r>
              <a:rPr lang="en-US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ấy</a:t>
            </a:r>
            <a:r>
              <a:rPr lang="vi-VN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tôi thấy bác rất vui. </a:t>
            </a:r>
            <a:r>
              <a:rPr lang="en-US" sz="2665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Bác</a:t>
            </a:r>
            <a:r>
              <a:rPr lang="en-US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kể</a:t>
            </a:r>
            <a:r>
              <a:rPr lang="vi-VN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 "Hôm nay, bác bán hết hàng. Thì ra, vẫn còn nhiều trẻ nhỏ thích đồ chơi của bác.</a:t>
            </a:r>
            <a:r>
              <a:rPr lang="en-US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vi-VN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 quê, bác cũng sẽ nặn đồ chơi để bán. Nghe nói trẻ ở nông thôn thích thứ này hơn trẻ thành phố</a:t>
            </a:r>
            <a:r>
              <a:rPr lang="en-US" sz="2665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”..</a:t>
            </a:r>
            <a:endParaRPr lang="vi-VN" sz="2665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r"/>
            <a:r>
              <a:rPr lang="en-US" sz="2665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</a:t>
            </a:r>
            <a:r>
              <a:rPr lang="en-US" sz="2665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Rút</a:t>
            </a:r>
            <a:r>
              <a:rPr lang="en-US" sz="2665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gọn</a:t>
            </a:r>
            <a:r>
              <a:rPr lang="en-US" sz="2665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2665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truyện</a:t>
            </a:r>
            <a:r>
              <a:rPr lang="en-US" sz="2665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ngắn</a:t>
            </a:r>
            <a:r>
              <a:rPr lang="en-US" sz="2665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</a:t>
            </a:r>
            <a:r>
              <a:rPr lang="en-US" sz="2665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tên</a:t>
            </a:r>
            <a:r>
              <a:rPr lang="en-US" sz="2665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sz="2665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Xuân</a:t>
            </a:r>
            <a:r>
              <a:rPr lang="en-US" sz="2665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665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Quỳnh</a:t>
            </a:r>
            <a:r>
              <a:rPr lang="en-US" sz="2665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  <a:endParaRPr lang="vi-VN" sz="2665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999" y="212651"/>
            <a:ext cx="5567952" cy="749007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407160" y="1953260"/>
            <a:ext cx="12080240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Luyện đọc và tìm hiểu bài</a:t>
            </a:r>
            <a:endParaRPr lang="en-US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5013913" y="762017"/>
            <a:ext cx="4138960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683228" y="1905121"/>
            <a:ext cx="12770485" cy="5183505"/>
            <a:chOff x="4578828" y="3563741"/>
            <a:chExt cx="12770485" cy="5183505"/>
          </a:xfrm>
        </p:grpSpPr>
        <p:pic>
          <p:nvPicPr>
            <p:cNvPr id="39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372318" y="-229749"/>
              <a:ext cx="5183505" cy="12770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/>
            <p:cNvSpPr/>
            <p:nvPr/>
          </p:nvSpPr>
          <p:spPr>
            <a:xfrm>
              <a:off x="5244308" y="4346061"/>
              <a:ext cx="11362055" cy="332359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just"/>
              <a:r>
                <a:rPr lang="en-US" altLang="nl-NL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nl-NL" sz="4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nl-NL" sz="4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chuyện </a:t>
              </a:r>
              <a:r>
                <a:rPr lang="nl-NL" sz="44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 </a:t>
              </a:r>
              <a:r>
                <a:rPr lang="nl-NL" sz="4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 tấm lòng đáng trân trọng nhất của một bạn nhỏ; tìm mọi cách để làm cho người mình yêu quý được vui vẻ và hạnh phúc. </a:t>
              </a:r>
              <a:endPara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XIN CHÂN THÀNH CẢM ƠN </a:t>
            </a:r>
            <a:endParaRPr lang="vi-VN" sz="5700" kern="1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PPSNARRATION" val="23,1047787239,C:\Users\Tailieu\Documents\Bai giang duong truong son_pptx\Media.ppcx"/>
</p:tagLst>
</file>

<file path=ppt/tags/tag65.xml><?xml version="1.0" encoding="utf-8"?>
<p:tagLst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0</TotalTime>
  <Words>1637</Words>
  <Application>WPS Presentation</Application>
  <PresentationFormat>Custom</PresentationFormat>
  <Paragraphs>37</Paragraphs>
  <Slides>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8</vt:i4>
      </vt:variant>
    </vt:vector>
  </HeadingPairs>
  <TitlesOfParts>
    <vt:vector size="21" baseType="lpstr">
      <vt:lpstr>Arial</vt:lpstr>
      <vt:lpstr>SimSun</vt:lpstr>
      <vt:lpstr>Wingdings</vt:lpstr>
      <vt:lpstr>Times New Roman</vt:lpstr>
      <vt:lpstr>Arial</vt:lpstr>
      <vt:lpstr>Microsoft YaHei</vt:lpstr>
      <vt:lpstr>Arial Unicode MS</vt:lpstr>
      <vt:lpstr>Wingdings</vt:lpstr>
      <vt:lpstr>Cambria</vt:lpstr>
      <vt:lpstr>Arial-Rounded</vt:lpstr>
      <vt:lpstr>Segoe UI Symbol</vt:lpstr>
      <vt:lpstr>Default Design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XIÊM NGUYỄN</cp:lastModifiedBy>
  <cp:revision>1040</cp:revision>
  <dcterms:created xsi:type="dcterms:W3CDTF">2008-09-09T22:52:00Z</dcterms:created>
  <dcterms:modified xsi:type="dcterms:W3CDTF">2026-01-08T16:32:55Z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2637FD6E062E4F1297C54BD07CF684C8_13</vt:lpwstr>
  </property>
  <property fmtid="{D5CDD505-2E9C-101B-9397-08002B2CF9AE}" pid="3" name="KSOProductBuildVer">
    <vt:lpwstr>1033-12.2.0.23196</vt:lpwstr>
  </property>
</Properties>
</file>