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71" r:id="rId3"/>
    <p:sldMasterId id="2147483783" r:id="rId4"/>
    <p:sldMasterId id="2147483795" r:id="rId5"/>
  </p:sldMasterIdLst>
  <p:notesMasterIdLst>
    <p:notesMasterId r:id="rId20"/>
  </p:notesMasterIdLst>
  <p:sldIdLst>
    <p:sldId id="292" r:id="rId6"/>
    <p:sldId id="263" r:id="rId7"/>
    <p:sldId id="257" r:id="rId8"/>
    <p:sldId id="290" r:id="rId9"/>
    <p:sldId id="268" r:id="rId10"/>
    <p:sldId id="266" r:id="rId11"/>
    <p:sldId id="280" r:id="rId12"/>
    <p:sldId id="279" r:id="rId13"/>
    <p:sldId id="281" r:id="rId14"/>
    <p:sldId id="267" r:id="rId15"/>
    <p:sldId id="270" r:id="rId16"/>
    <p:sldId id="271" r:id="rId17"/>
    <p:sldId id="276"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4660"/>
  </p:normalViewPr>
  <p:slideViewPr>
    <p:cSldViewPr snapToGrid="0">
      <p:cViewPr varScale="1">
        <p:scale>
          <a:sx n="60" d="100"/>
          <a:sy n="60" d="100"/>
        </p:scale>
        <p:origin x="8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t>2025/3/26</a:t>
            </a:fld>
            <a:endParaRPr lang="zh-CN" altLang="en-US"/>
          </a:p>
        </p:txBody>
      </p:sp>
      <p:sp>
        <p:nvSpPr>
          <p:cNvPr id="3" name="页脚占位符 2"/>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EBDD-439A-27C0-E2D5-46BA06E9A7A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A68AF2-8373-9645-6769-455A27F8DD9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28FA3E-EE9C-02B5-B90D-14BBC0B274A6}"/>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5" name="Footer Placeholder 4">
            <a:extLst>
              <a:ext uri="{FF2B5EF4-FFF2-40B4-BE49-F238E27FC236}">
                <a16:creationId xmlns:a16="http://schemas.microsoft.com/office/drawing/2014/main" id="{7B8BA028-374D-F8AC-C5DA-F8E36847D5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D0F4A7-DC79-B61D-38EE-A2FA9E8A7C30}"/>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1908004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3186-FA92-AB58-1E94-7CE4C1B3E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9D588C-4B43-8EA0-E522-0092C7CF588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F4672-A1FF-576E-5F42-B83EF16BBDF7}"/>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5" name="Footer Placeholder 4">
            <a:extLst>
              <a:ext uri="{FF2B5EF4-FFF2-40B4-BE49-F238E27FC236}">
                <a16:creationId xmlns:a16="http://schemas.microsoft.com/office/drawing/2014/main" id="{0E0025F2-B51C-C28F-8997-87596F03F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4A8103-D809-610B-BDF3-ECC875E6927A}"/>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273586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1EE61-8A68-F142-CD2B-C0DA447609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333569-D425-8686-1936-08530011D1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AA302-CFA3-45D4-B13D-B984C85B670C}"/>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5" name="Footer Placeholder 4">
            <a:extLst>
              <a:ext uri="{FF2B5EF4-FFF2-40B4-BE49-F238E27FC236}">
                <a16:creationId xmlns:a16="http://schemas.microsoft.com/office/drawing/2014/main" id="{AE5CC88C-A32E-447F-6E2F-C1FAD3158F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CD9A80-1AF8-E432-9C29-2DACBFF40A94}"/>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1950443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F793-3167-1E2C-3F45-B1A6198F99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3409BC-AB4B-B1FB-BF56-301B3D02546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E5DA57-E8E2-8457-BCFC-744BD688A43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187DA1-78D4-DF07-BA58-34391D72D52F}"/>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6" name="Footer Placeholder 5">
            <a:extLst>
              <a:ext uri="{FF2B5EF4-FFF2-40B4-BE49-F238E27FC236}">
                <a16:creationId xmlns:a16="http://schemas.microsoft.com/office/drawing/2014/main" id="{68D3CDED-801F-C23F-2FA4-3C5E1C592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428435-8452-C344-6EB1-D239ADD64492}"/>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3576245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389D-E65A-3D9A-592F-AF7D372E31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CB5B60-0D7F-D51D-0AF5-5C9F0B5B6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13F36-7130-8543-6F44-6A63E57BEBE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D9300A-15B4-BEEA-2D4E-80C135A4FF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017683-4A89-6D79-8C8F-D7F9669A87B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B720B5-AA61-3FD9-C501-AAD57ED9FD85}"/>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8" name="Footer Placeholder 7">
            <a:extLst>
              <a:ext uri="{FF2B5EF4-FFF2-40B4-BE49-F238E27FC236}">
                <a16:creationId xmlns:a16="http://schemas.microsoft.com/office/drawing/2014/main" id="{1483446B-7051-6B96-8A0C-2A02463FA0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342D3F7-3056-0887-B6BA-2489E2F08453}"/>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321041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5436-0EF6-62B3-6E6A-A0745B3946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FA8F70-DF63-67B9-EF01-0AF809D5FB00}"/>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4" name="Footer Placeholder 3">
            <a:extLst>
              <a:ext uri="{FF2B5EF4-FFF2-40B4-BE49-F238E27FC236}">
                <a16:creationId xmlns:a16="http://schemas.microsoft.com/office/drawing/2014/main" id="{4B488F6F-21A2-4D8B-38CF-FBDFBD2CB6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0DE564-9BBF-7B92-FC34-6E010A46FFEF}"/>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210606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t>2025/3/26</a:t>
            </a:fld>
            <a:endParaRPr lang="zh-CN" altLang="en-US"/>
          </a:p>
        </p:txBody>
      </p:sp>
      <p:sp>
        <p:nvSpPr>
          <p:cNvPr id="4" name="页脚占位符 3"/>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54003-C435-0C1D-057B-8B274C3E9C8C}"/>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3" name="Footer Placeholder 2">
            <a:extLst>
              <a:ext uri="{FF2B5EF4-FFF2-40B4-BE49-F238E27FC236}">
                <a16:creationId xmlns:a16="http://schemas.microsoft.com/office/drawing/2014/main" id="{0E0A7FF8-577E-3EEF-4DB1-AF622401F9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FF62DE-5E90-649C-CC73-A4159ABA3CC1}"/>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4113134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B9C9-ED42-47AD-6E5C-F22D07E8DA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2F9181-1BA2-7D54-B01D-3AE08314B5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137CF-8C14-F1DF-6AB7-43BFC01209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D81892-5D97-EE43-7965-B909BE616737}"/>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6" name="Footer Placeholder 5">
            <a:extLst>
              <a:ext uri="{FF2B5EF4-FFF2-40B4-BE49-F238E27FC236}">
                <a16:creationId xmlns:a16="http://schemas.microsoft.com/office/drawing/2014/main" id="{FE4E686F-8102-40A2-0BCA-40A82C701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39BB95-1E1E-214B-F346-96A75F164785}"/>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3323958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2ADE-CCA4-81CF-819A-0692C0B51A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62AA6-AD35-E984-9D97-DF24FD3DE6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BA16B-1902-65C4-7D4B-EB80966D28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0BAFA-429B-6776-B251-92C6980CD6C9}"/>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6" name="Footer Placeholder 5">
            <a:extLst>
              <a:ext uri="{FF2B5EF4-FFF2-40B4-BE49-F238E27FC236}">
                <a16:creationId xmlns:a16="http://schemas.microsoft.com/office/drawing/2014/main" id="{C00F4FF3-F1AB-8C5D-3082-143A243739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03C416-E527-8B70-FE23-D7D156A29CA7}"/>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1080135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1710-F0CE-F57B-E833-ABAD0E6C29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E9C260-42AA-8E88-0E57-AEFACA6A5C0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60168-8EF9-DF12-0DA0-3AA1AF091946}"/>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5" name="Footer Placeholder 4">
            <a:extLst>
              <a:ext uri="{FF2B5EF4-FFF2-40B4-BE49-F238E27FC236}">
                <a16:creationId xmlns:a16="http://schemas.microsoft.com/office/drawing/2014/main" id="{4750AFC5-A40F-27B7-137A-A1451AE21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4F978F-1F53-08B2-EFA0-58D016275C40}"/>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1079267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1AA742-DFFF-A910-71DD-E4F34775F4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CE7DBC-66F6-A6C8-7A45-ED537FF41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EADF5-184A-CE05-D955-9431B96AFAAF}"/>
              </a:ext>
            </a:extLst>
          </p:cNvPr>
          <p:cNvSpPr>
            <a:spLocks noGrp="1"/>
          </p:cNvSpPr>
          <p:nvPr>
            <p:ph type="dt" sz="half" idx="10"/>
          </p:nvPr>
        </p:nvSpPr>
        <p:spPr>
          <a:xfrm>
            <a:off x="838200" y="6356350"/>
            <a:ext cx="2743200" cy="365125"/>
          </a:xfrm>
          <a:prstGeom prst="rect">
            <a:avLst/>
          </a:prstGeom>
        </p:spPr>
        <p:txBody>
          <a:bodyPr/>
          <a:lstStyle/>
          <a:p>
            <a:fld id="{03C1AA0B-BF3F-4FC8-88BA-8EA0E0AE4D38}" type="datetimeFigureOut">
              <a:rPr lang="en-US" smtClean="0"/>
              <a:t>3/26/2025</a:t>
            </a:fld>
            <a:endParaRPr lang="en-US"/>
          </a:p>
        </p:txBody>
      </p:sp>
      <p:sp>
        <p:nvSpPr>
          <p:cNvPr id="5" name="Footer Placeholder 4">
            <a:extLst>
              <a:ext uri="{FF2B5EF4-FFF2-40B4-BE49-F238E27FC236}">
                <a16:creationId xmlns:a16="http://schemas.microsoft.com/office/drawing/2014/main" id="{E35F85C8-B124-2B1D-6AAC-642F8DCFF5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BDAB8A-1760-2469-10AF-EE828ED1A4AA}"/>
              </a:ext>
            </a:extLst>
          </p:cNvPr>
          <p:cNvSpPr>
            <a:spLocks noGrp="1"/>
          </p:cNvSpPr>
          <p:nvPr>
            <p:ph type="sldNum" sz="quarter" idx="12"/>
          </p:nvPr>
        </p:nvSpPr>
        <p:spPr>
          <a:xfrm>
            <a:off x="8610600" y="6356350"/>
            <a:ext cx="2743200" cy="365125"/>
          </a:xfrm>
          <a:prstGeom prst="rect">
            <a:avLst/>
          </a:prstGeom>
        </p:spPr>
        <p:txBody>
          <a:bodyPr/>
          <a:lstStyle/>
          <a:p>
            <a:fld id="{E8DC1D9C-22E0-43EC-9A29-0E31E8D0591D}" type="slidenum">
              <a:rPr lang="en-US" smtClean="0"/>
              <a:t>‹#›</a:t>
            </a:fld>
            <a:endParaRPr lang="en-US"/>
          </a:p>
        </p:txBody>
      </p:sp>
    </p:spTree>
    <p:extLst>
      <p:ext uri="{BB962C8B-B14F-4D97-AF65-F5344CB8AC3E}">
        <p14:creationId xmlns:p14="http://schemas.microsoft.com/office/powerpoint/2010/main" val="2035031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105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3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67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545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09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883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234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837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72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856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64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24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272513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014533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5015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827167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6668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762222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75173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1862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236756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p:txBody>
          <a:bodyPr/>
          <a:lstStyle/>
          <a:p>
            <a:fld id="{9FABE17F-7BE3-4662-AF20-D6C8A148AECD}" type="datetimeFigureOut">
              <a:rPr lang="en-US" smtClean="0"/>
              <a:t>3/26/2025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87947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2025/3/26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0580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126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96AA8ED-6596-C713-DAB6-5871EB8B9ED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2F1A88C-43ED-D249-CEE5-864BBE4243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065CC-B398-DC11-62A2-9A581611E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9C381-8046-E3EA-2B75-8A58F88A1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ABE17F-7BE3-4662-AF20-D6C8A148AECD}" type="datetimeFigureOut">
              <a:rPr lang="en-US" smtClean="0"/>
              <a:t>3/26/2025</a:t>
            </a:fld>
            <a:endParaRPr lang="en-US"/>
          </a:p>
        </p:txBody>
      </p:sp>
      <p:sp>
        <p:nvSpPr>
          <p:cNvPr id="5" name="Footer Placeholder 4">
            <a:extLst>
              <a:ext uri="{FF2B5EF4-FFF2-40B4-BE49-F238E27FC236}">
                <a16:creationId xmlns:a16="http://schemas.microsoft.com/office/drawing/2014/main" id="{29980CA5-F83A-9208-5FC8-0E6A1CD59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EAD071-90FD-0890-5AEF-8072D8C6B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D4F95F-54CF-45FC-BA31-8C36AAE4BECF}" type="slidenum">
              <a:rPr lang="en-US" smtClean="0"/>
              <a:t>‹#›</a:t>
            </a:fld>
            <a:endParaRPr lang="en-US"/>
          </a:p>
        </p:txBody>
      </p:sp>
    </p:spTree>
    <p:extLst>
      <p:ext uri="{BB962C8B-B14F-4D97-AF65-F5344CB8AC3E}">
        <p14:creationId xmlns:p14="http://schemas.microsoft.com/office/powerpoint/2010/main" val="244210780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7.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6.xml"/><Relationship Id="rId6" Type="http://schemas.microsoft.com/office/2007/relationships/hdphoto" Target="../media/hdphoto10.wdp"/><Relationship Id="rId5" Type="http://schemas.openxmlformats.org/officeDocument/2006/relationships/image" Target="../media/image25.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6.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18.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Layout" Target="../slideLayouts/slideLayout26.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image" Target="../media/image2.jpeg"/><Relationship Id="rId16"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7.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4.png"/><Relationship Id="rId2" Type="http://schemas.openxmlformats.org/officeDocument/2006/relationships/image" Target="../media/image2.jpeg"/><Relationship Id="rId16" Type="http://schemas.openxmlformats.org/officeDocument/2006/relationships/image" Target="../media/image13.png"/><Relationship Id="rId1" Type="http://schemas.openxmlformats.org/officeDocument/2006/relationships/slideLayout" Target="../slideLayouts/slideLayout26.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7.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image" Target="../media/image2.jpeg"/><Relationship Id="rId16"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7.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6.xml"/><Relationship Id="rId5" Type="http://schemas.openxmlformats.org/officeDocument/2006/relationships/image" Target="../media/image18.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6.xml"/><Relationship Id="rId5" Type="http://schemas.openxmlformats.org/officeDocument/2006/relationships/image" Target="../media/image18.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a:fillRect/>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a:fillRect/>
          </a:stretch>
        </p:blipFill>
        <p:spPr>
          <a:xfrm>
            <a:off x="6406757" y="1867340"/>
            <a:ext cx="5683880" cy="5764878"/>
          </a:xfrm>
          <a:prstGeom prst="rect">
            <a:avLst/>
          </a:prstGeom>
        </p:spPr>
      </p:pic>
      <p:sp>
        <p:nvSpPr>
          <p:cNvPr id="3" name="Content Placeholder 2"/>
          <p:cNvSpPr>
            <a:spLocks noGrp="1"/>
          </p:cNvSpPr>
          <p:nvPr>
            <p:ph idx="1"/>
          </p:nvPr>
        </p:nvSpPr>
        <p:spPr>
          <a:xfrm>
            <a:off x="2237105" y="2329180"/>
            <a:ext cx="7552055" cy="4351655"/>
          </a:xfrm>
        </p:spPr>
        <p:txBody>
          <a:bodyPr>
            <a:scene3d>
              <a:camera prst="orthographicFront"/>
              <a:lightRig rig="threePt" dir="t"/>
            </a:scene3d>
            <a:sp3d extrusionH="57150">
              <a:bevelT w="69850" h="38100" prst="cross"/>
            </a:sp3d>
          </a:bodyPr>
          <a:lstStyle/>
          <a:p>
            <a:pPr marL="0" indent="0">
              <a:buNone/>
            </a:pPr>
            <a:r>
              <a:rPr lang="en-US" altLang="vi-VN" sz="9600" dirty="0">
                <a:ln>
                  <a:solidFill>
                    <a:schemeClr val="accent6">
                      <a:lumMod val="75000"/>
                    </a:schemeClr>
                  </a:solidFill>
                </a:ln>
                <a:solidFill>
                  <a:srgbClr val="FFC000"/>
                </a:solidFill>
                <a:effectLst>
                  <a:glow rad="139700">
                    <a:schemeClr val="accent4">
                      <a:satMod val="175000"/>
                      <a:alpha val="40000"/>
                    </a:schemeClr>
                  </a:glow>
                </a:effectLst>
                <a:latin typeface="UTM Gradoo" panose="02040603050506020204" pitchFamily="18" charset="0"/>
              </a:rPr>
              <a:t>KHỞI ĐỘNG</a:t>
            </a:r>
          </a:p>
        </p:txBody>
      </p:sp>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a:fillRect/>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a:fillRect/>
          </a:stretch>
        </p:blipFill>
        <p:spPr>
          <a:xfrm>
            <a:off x="-221152" y="2376186"/>
            <a:ext cx="4939622" cy="489892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36" name="Snip Diagonal Corner Rectangle 1"/>
          <p:cNvSpPr/>
          <p:nvPr/>
        </p:nvSpPr>
        <p:spPr>
          <a:xfrm>
            <a:off x="662152" y="101602"/>
            <a:ext cx="11092473" cy="3398980"/>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 Em hãy ước lượng độ dài của một số đồ vật trong lớp theo yêu cầu, rồi dùng thước dây đã làm đo lại. Sau đó ghi kết quả vào phiếu thực hành.</a:t>
            </a:r>
          </a:p>
        </p:txBody>
      </p:sp>
      <p:pic>
        <p:nvPicPr>
          <p:cNvPr id="7170" name="Picture 2" descr="Hình ảnh Bảng đen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44" l="0" r="100000"/>
                    </a14:imgEffect>
                  </a14:imgLayer>
                </a14:imgProps>
              </a:ext>
              <a:ext uri="{28A0092B-C50C-407E-A947-70E740481C1C}">
                <a14:useLocalDpi xmlns:a14="http://schemas.microsoft.com/office/drawing/2010/main" val="0"/>
              </a:ext>
            </a:extLst>
          </a:blip>
          <a:srcRect/>
          <a:stretch>
            <a:fillRect/>
          </a:stretch>
        </p:blipFill>
        <p:spPr bwMode="auto">
          <a:xfrm rot="20757287">
            <a:off x="257175" y="3239799"/>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tudy Desk PNG, Vector, PSD, and Clipart With Transparent Background for  Free Download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4444" y1="54167" x2="54444" y2="54167"/>
                        <a14:foregroundMark x1="51667" y1="47778" x2="51667" y2="47778"/>
                        <a14:foregroundMark x1="48611" y1="48056" x2="48611" y2="48056"/>
                        <a14:foregroundMark x1="47222" y1="53611" x2="47222" y2="53611"/>
                        <a14:foregroundMark x1="54722" y1="53056" x2="54722" y2="53056"/>
                        <a14:foregroundMark x1="55556" y1="46944" x2="55556" y2="46944"/>
                        <a14:foregroundMark x1="54722" y1="44167" x2="54722" y2="44167"/>
                        <a14:foregroundMark x1="41389" y1="47500" x2="41389" y2="47500"/>
                        <a14:foregroundMark x1="39444" y1="53333" x2="39444" y2="53333"/>
                        <a14:foregroundMark x1="50000" y1="55000" x2="50000" y2="55000"/>
                        <a14:foregroundMark x1="59167" y1="52778" x2="59167" y2="52778"/>
                        <a14:foregroundMark x1="57778" y1="47500" x2="57778" y2="47500"/>
                        <a14:foregroundMark x1="56111" y1="42222" x2="56111" y2="42222"/>
                        <a14:foregroundMark x1="51111" y1="42222" x2="51111" y2="42222"/>
                        <a14:foregroundMark x1="47500" y1="42500" x2="47500" y2="42500"/>
                        <a14:foregroundMark x1="80278" y1="33889" x2="80278" y2="33889"/>
                        <a14:foregroundMark x1="72500" y1="31111" x2="72500" y2="31111"/>
                        <a14:foregroundMark x1="79722" y1="28611" x2="80556" y2="28889"/>
                        <a14:foregroundMark x1="88333" y1="30833" x2="88333" y2="30833"/>
                        <a14:foregroundMark x1="91389" y1="34722" x2="91389" y2="34722"/>
                        <a14:foregroundMark x1="93611" y1="36944" x2="93611" y2="36944"/>
                        <a14:foregroundMark x1="70000" y1="28056" x2="70000" y2="28056"/>
                        <a14:foregroundMark x1="92222" y1="31667" x2="92222" y2="31667"/>
                        <a14:foregroundMark x1="78611" y1="26944" x2="78611" y2="26944"/>
                        <a14:foregroundMark x1="86667" y1="28889" x2="86667" y2="28889"/>
                        <a14:foregroundMark x1="73333" y1="26389" x2="73333" y2="26389"/>
                        <a14:foregroundMark x1="70000" y1="28889" x2="69444" y2="29722"/>
                        <a14:foregroundMark x1="70000" y1="29722" x2="70833" y2="28889"/>
                        <a14:foregroundMark x1="74722" y1="26389" x2="74722" y2="26389"/>
                        <a14:foregroundMark x1="74722" y1="26389" x2="75556" y2="26389"/>
                        <a14:foregroundMark x1="80000" y1="25833" x2="80000" y2="25833"/>
                        <a14:foregroundMark x1="82222" y1="27500" x2="82222" y2="27500"/>
                        <a14:foregroundMark x1="84167" y1="28889" x2="84167"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7757101" y="2450810"/>
            <a:ext cx="4305589" cy="43055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13794" y="164123"/>
            <a:ext cx="11816862" cy="6400800"/>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a:fillRect/>
          </a:stretch>
        </p:blipFill>
        <p:spPr>
          <a:xfrm>
            <a:off x="240027" y="3749209"/>
            <a:ext cx="2971800" cy="3746091"/>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a:fillRect/>
          </a:stretch>
        </p:blipFill>
        <p:spPr>
          <a:xfrm>
            <a:off x="-3239729" y="-3188677"/>
            <a:ext cx="2971800" cy="3746091"/>
          </a:xfrm>
          <a:prstGeom prst="rect">
            <a:avLst/>
          </a:prstGeom>
        </p:spPr>
      </p:pic>
      <p:graphicFrame>
        <p:nvGraphicFramePr>
          <p:cNvPr id="3" name="Table 2"/>
          <p:cNvGraphicFramePr>
            <a:graphicFrameLocks noGrp="1"/>
          </p:cNvGraphicFramePr>
          <p:nvPr/>
        </p:nvGraphicFramePr>
        <p:xfrm>
          <a:off x="468448" y="539803"/>
          <a:ext cx="11107554" cy="4164366"/>
        </p:xfrm>
        <a:graphic>
          <a:graphicData uri="http://schemas.openxmlformats.org/drawingml/2006/table">
            <a:tbl>
              <a:tblPr firstRow="1" bandRow="1">
                <a:tableStyleId>{E8B1032C-EA38-4F05-BA0D-38AFFFC7BED3}</a:tableStyleId>
              </a:tblPr>
              <a:tblGrid>
                <a:gridCol w="4065051">
                  <a:extLst>
                    <a:ext uri="{9D8B030D-6E8A-4147-A177-3AD203B41FA5}">
                      <a16:colId xmlns:a16="http://schemas.microsoft.com/office/drawing/2014/main" val="20000"/>
                    </a:ext>
                  </a:extLst>
                </a:gridCol>
                <a:gridCol w="3744227">
                  <a:extLst>
                    <a:ext uri="{9D8B030D-6E8A-4147-A177-3AD203B41FA5}">
                      <a16:colId xmlns:a16="http://schemas.microsoft.com/office/drawing/2014/main" val="20001"/>
                    </a:ext>
                  </a:extLst>
                </a:gridCol>
                <a:gridCol w="3298276">
                  <a:extLst>
                    <a:ext uri="{9D8B030D-6E8A-4147-A177-3AD203B41FA5}">
                      <a16:colId xmlns:a16="http://schemas.microsoft.com/office/drawing/2014/main" val="20002"/>
                    </a:ext>
                  </a:extLst>
                </a:gridCol>
              </a:tblGrid>
              <a:tr h="1032522">
                <a:tc>
                  <a:txBody>
                    <a:bodyPr/>
                    <a:lstStyle/>
                    <a:p>
                      <a:pPr algn="ctr"/>
                      <a:r>
                        <a:rPr lang="vi-VN" sz="3200" dirty="0">
                          <a:latin typeface="+mj-lt"/>
                        </a:rPr>
                        <a:t>YÊU</a:t>
                      </a:r>
                      <a:r>
                        <a:rPr lang="vi-VN" sz="3200" baseline="0" dirty="0">
                          <a:latin typeface="+mj-lt"/>
                        </a:rPr>
                        <a:t> CẦU</a:t>
                      </a:r>
                      <a:endParaRPr lang="en-US" sz="3200" dirty="0">
                        <a:latin typeface="+mj-lt"/>
                      </a:endParaRPr>
                    </a:p>
                  </a:txBody>
                  <a:tcPr/>
                </a:tc>
                <a:tc>
                  <a:txBody>
                    <a:bodyPr/>
                    <a:lstStyle/>
                    <a:p>
                      <a:pPr algn="ctr"/>
                      <a:r>
                        <a:rPr lang="vi-VN" sz="3200" dirty="0">
                          <a:latin typeface="+mj-lt"/>
                        </a:rPr>
                        <a:t>ƯỚC</a:t>
                      </a:r>
                      <a:r>
                        <a:rPr lang="vi-VN" sz="3200" baseline="0" dirty="0">
                          <a:latin typeface="+mj-lt"/>
                        </a:rPr>
                        <a:t> LƯỢNG</a:t>
                      </a:r>
                      <a:endParaRPr lang="en-US" sz="3200" dirty="0">
                        <a:latin typeface="+mj-lt"/>
                      </a:endParaRPr>
                    </a:p>
                  </a:txBody>
                  <a:tcPr/>
                </a:tc>
                <a:tc>
                  <a:txBody>
                    <a:bodyPr/>
                    <a:lstStyle/>
                    <a:p>
                      <a:pPr algn="ctr"/>
                      <a:r>
                        <a:rPr lang="vi-VN" sz="3200" dirty="0">
                          <a:latin typeface="+mj-lt"/>
                        </a:rPr>
                        <a:t>ĐO</a:t>
                      </a:r>
                      <a:r>
                        <a:rPr lang="vi-VN" sz="3200" baseline="0" dirty="0">
                          <a:latin typeface="+mj-lt"/>
                        </a:rPr>
                        <a:t> BẰNG THƯỚC</a:t>
                      </a:r>
                      <a:endParaRPr lang="en-US" sz="3200" dirty="0">
                        <a:latin typeface="+mj-lt"/>
                      </a:endParaRPr>
                    </a:p>
                  </a:txBody>
                  <a:tcPr/>
                </a:tc>
                <a:extLst>
                  <a:ext uri="{0D108BD9-81ED-4DB2-BD59-A6C34878D82A}">
                    <a16:rowId xmlns:a16="http://schemas.microsoft.com/office/drawing/2014/main" val="10000"/>
                  </a:ext>
                </a:extLst>
              </a:tr>
              <a:tr h="1032522">
                <a:tc>
                  <a:txBody>
                    <a:bodyPr/>
                    <a:lstStyle/>
                    <a:p>
                      <a:pPr algn="ctr"/>
                      <a:r>
                        <a:rPr lang="vi-VN" sz="3200" dirty="0">
                          <a:latin typeface="+mj-lt"/>
                        </a:rPr>
                        <a:t>Đo</a:t>
                      </a:r>
                      <a:r>
                        <a:rPr lang="vi-VN" sz="3200" baseline="0" dirty="0">
                          <a:latin typeface="+mj-lt"/>
                        </a:rPr>
                        <a:t> độ dài bảng lớp</a:t>
                      </a:r>
                    </a:p>
                  </a:txBody>
                  <a:tcPr/>
                </a:tc>
                <a:tc>
                  <a:txBody>
                    <a:bodyPr/>
                    <a:lstStyle/>
                    <a:p>
                      <a:pPr algn="ctr"/>
                      <a:r>
                        <a:rPr lang="vi-VN" sz="3200" dirty="0">
                          <a:latin typeface="+mj-lt"/>
                        </a:rPr>
                        <a:t>Khoảng ... dm</a:t>
                      </a:r>
                      <a:endParaRPr lang="en-US" sz="3200" dirty="0">
                        <a:latin typeface="+mj-lt"/>
                      </a:endParaRPr>
                    </a:p>
                  </a:txBody>
                  <a:tcPr/>
                </a:tc>
                <a:tc>
                  <a:txBody>
                    <a:bodyPr/>
                    <a:lstStyle/>
                    <a:p>
                      <a:pPr algn="ctr"/>
                      <a:r>
                        <a:rPr lang="vi-VN" sz="3200" dirty="0">
                          <a:latin typeface="+mj-lt"/>
                        </a:rPr>
                        <a:t>... dm</a:t>
                      </a:r>
                      <a:endParaRPr lang="en-US" sz="3200" dirty="0">
                        <a:latin typeface="+mj-lt"/>
                      </a:endParaRPr>
                    </a:p>
                  </a:txBody>
                  <a:tcPr/>
                </a:tc>
                <a:extLst>
                  <a:ext uri="{0D108BD9-81ED-4DB2-BD59-A6C34878D82A}">
                    <a16:rowId xmlns:a16="http://schemas.microsoft.com/office/drawing/2014/main" val="10001"/>
                  </a:ext>
                </a:extLst>
              </a:tr>
              <a:tr h="1032522">
                <a:tc>
                  <a:txBody>
                    <a:bodyPr/>
                    <a:lstStyle/>
                    <a:p>
                      <a:pPr algn="ctr"/>
                      <a:r>
                        <a:rPr lang="vi-VN" sz="3200" dirty="0">
                          <a:latin typeface="+mj-lt"/>
                        </a:rPr>
                        <a:t>Đo</a:t>
                      </a:r>
                      <a:r>
                        <a:rPr lang="vi-VN" sz="3200" baseline="0" dirty="0">
                          <a:latin typeface="+mj-lt"/>
                        </a:rPr>
                        <a:t> chiều rộng của lớp</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dirty="0">
                          <a:latin typeface="+mj-lt"/>
                        </a:rPr>
                        <a:t>Khoảng ... dm</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dirty="0">
                          <a:latin typeface="+mj-lt"/>
                        </a:rPr>
                        <a:t>... dm</a:t>
                      </a:r>
                      <a:endParaRPr lang="en-US" sz="3200" dirty="0">
                        <a:latin typeface="+mj-lt"/>
                      </a:endParaRPr>
                    </a:p>
                  </a:txBody>
                  <a:tcPr/>
                </a:tc>
                <a:extLst>
                  <a:ext uri="{0D108BD9-81ED-4DB2-BD59-A6C34878D82A}">
                    <a16:rowId xmlns:a16="http://schemas.microsoft.com/office/drawing/2014/main" val="10002"/>
                  </a:ext>
                </a:extLst>
              </a:tr>
              <a:tr h="1032522">
                <a:tc>
                  <a:txBody>
                    <a:bodyPr/>
                    <a:lstStyle/>
                    <a:p>
                      <a:pPr algn="ctr"/>
                      <a:r>
                        <a:rPr lang="vi-VN" sz="3200" dirty="0">
                          <a:latin typeface="+mj-lt"/>
                        </a:rPr>
                        <a:t>Đo</a:t>
                      </a:r>
                      <a:r>
                        <a:rPr lang="vi-VN" sz="3200" baseline="0" dirty="0">
                          <a:latin typeface="+mj-lt"/>
                        </a:rPr>
                        <a:t> chiều cao bàn học</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dirty="0">
                          <a:latin typeface="+mj-lt"/>
                        </a:rPr>
                        <a:t>Khoảng ... dm</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dirty="0">
                          <a:latin typeface="+mj-lt"/>
                        </a:rPr>
                        <a:t>... dm</a:t>
                      </a:r>
                      <a:endParaRPr lang="en-US" sz="3200" dirty="0">
                        <a:latin typeface="+mj-lt"/>
                      </a:endParaRPr>
                    </a:p>
                  </a:txBody>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13794" y="164123"/>
            <a:ext cx="11816862" cy="6400800"/>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a:fillRect/>
          </a:stretch>
        </p:blipFill>
        <p:spPr>
          <a:xfrm>
            <a:off x="-537894" y="4607252"/>
            <a:ext cx="2717738" cy="2692980"/>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a:fillRect/>
          </a:stretch>
        </p:blipFill>
        <p:spPr>
          <a:xfrm>
            <a:off x="8353502" y="-289095"/>
            <a:ext cx="3866653" cy="3921754"/>
          </a:xfrm>
          <a:prstGeom prst="rect">
            <a:avLst/>
          </a:prstGeom>
        </p:spPr>
      </p:pic>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a:fillRect/>
          </a:stretch>
        </p:blipFill>
        <p:spPr>
          <a:xfrm>
            <a:off x="-3239729" y="-3188677"/>
            <a:ext cx="2971800" cy="3746091"/>
          </a:xfrm>
          <a:prstGeom prst="rect">
            <a:avLst/>
          </a:prstGeom>
        </p:spPr>
      </p:pic>
      <p:sp>
        <p:nvSpPr>
          <p:cNvPr id="9" name="Snip Diagonal Corner Rectangle 1"/>
          <p:cNvSpPr/>
          <p:nvPr/>
        </p:nvSpPr>
        <p:spPr>
          <a:xfrm>
            <a:off x="604401" y="394636"/>
            <a:ext cx="1840416" cy="1277146"/>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Số?</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Snip Diagonal Corner Rectangle 1"/>
          <p:cNvSpPr/>
          <p:nvPr/>
        </p:nvSpPr>
        <p:spPr>
          <a:xfrm>
            <a:off x="574326" y="2523826"/>
            <a:ext cx="10341913" cy="2678692"/>
          </a:xfrm>
          <a:custGeom>
            <a:avLst/>
            <a:gdLst>
              <a:gd name="connsiteX0" fmla="*/ 0 w 3587586"/>
              <a:gd name="connsiteY0" fmla="*/ 318571 h 1911389"/>
              <a:gd name="connsiteX1" fmla="*/ 318571 w 3587586"/>
              <a:gd name="connsiteY1" fmla="*/ 0 h 1911389"/>
              <a:gd name="connsiteX2" fmla="*/ 938164 w 3587586"/>
              <a:gd name="connsiteY2" fmla="*/ 0 h 1911389"/>
              <a:gd name="connsiteX3" fmla="*/ 1439740 w 3587586"/>
              <a:gd name="connsiteY3" fmla="*/ 0 h 1911389"/>
              <a:gd name="connsiteX4" fmla="*/ 1941315 w 3587586"/>
              <a:gd name="connsiteY4" fmla="*/ 0 h 1911389"/>
              <a:gd name="connsiteX5" fmla="*/ 2560908 w 3587586"/>
              <a:gd name="connsiteY5" fmla="*/ 0 h 1911389"/>
              <a:gd name="connsiteX6" fmla="*/ 3269015 w 3587586"/>
              <a:gd name="connsiteY6" fmla="*/ 0 h 1911389"/>
              <a:gd name="connsiteX7" fmla="*/ 3587586 w 3587586"/>
              <a:gd name="connsiteY7" fmla="*/ 318571 h 1911389"/>
              <a:gd name="connsiteX8" fmla="*/ 3587586 w 3587586"/>
              <a:gd name="connsiteY8" fmla="*/ 730578 h 1911389"/>
              <a:gd name="connsiteX9" fmla="*/ 3587586 w 3587586"/>
              <a:gd name="connsiteY9" fmla="*/ 1142584 h 1911389"/>
              <a:gd name="connsiteX10" fmla="*/ 3587586 w 3587586"/>
              <a:gd name="connsiteY10" fmla="*/ 1592818 h 1911389"/>
              <a:gd name="connsiteX11" fmla="*/ 3269015 w 3587586"/>
              <a:gd name="connsiteY11" fmla="*/ 1911389 h 1911389"/>
              <a:gd name="connsiteX12" fmla="*/ 2767440 w 3587586"/>
              <a:gd name="connsiteY12" fmla="*/ 1911389 h 1911389"/>
              <a:gd name="connsiteX13" fmla="*/ 2177351 w 3587586"/>
              <a:gd name="connsiteY13" fmla="*/ 1911389 h 1911389"/>
              <a:gd name="connsiteX14" fmla="*/ 1557757 w 3587586"/>
              <a:gd name="connsiteY14" fmla="*/ 1911389 h 1911389"/>
              <a:gd name="connsiteX15" fmla="*/ 997173 w 3587586"/>
              <a:gd name="connsiteY15" fmla="*/ 1911389 h 1911389"/>
              <a:gd name="connsiteX16" fmla="*/ 318571 w 3587586"/>
              <a:gd name="connsiteY16" fmla="*/ 1911389 h 1911389"/>
              <a:gd name="connsiteX17" fmla="*/ 0 w 3587586"/>
              <a:gd name="connsiteY17" fmla="*/ 1592818 h 1911389"/>
              <a:gd name="connsiteX18" fmla="*/ 0 w 3587586"/>
              <a:gd name="connsiteY18" fmla="*/ 1168069 h 1911389"/>
              <a:gd name="connsiteX19" fmla="*/ 0 w 3587586"/>
              <a:gd name="connsiteY19" fmla="*/ 730578 h 1911389"/>
              <a:gd name="connsiteX20" fmla="*/ 0 w 3587586"/>
              <a:gd name="connsiteY20" fmla="*/ 318571 h 191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7586" h="1911389" fill="none" extrusionOk="0">
                <a:moveTo>
                  <a:pt x="0" y="318571"/>
                </a:moveTo>
                <a:cubicBezTo>
                  <a:pt x="5565" y="107257"/>
                  <a:pt x="142391" y="-49372"/>
                  <a:pt x="318571" y="0"/>
                </a:cubicBezTo>
                <a:cubicBezTo>
                  <a:pt x="506012" y="-5620"/>
                  <a:pt x="767382" y="46237"/>
                  <a:pt x="938164" y="0"/>
                </a:cubicBezTo>
                <a:cubicBezTo>
                  <a:pt x="1108946" y="-46237"/>
                  <a:pt x="1226240" y="433"/>
                  <a:pt x="1439740" y="0"/>
                </a:cubicBezTo>
                <a:cubicBezTo>
                  <a:pt x="1653240" y="-433"/>
                  <a:pt x="1750537" y="21156"/>
                  <a:pt x="1941315" y="0"/>
                </a:cubicBezTo>
                <a:cubicBezTo>
                  <a:pt x="2132093" y="-21156"/>
                  <a:pt x="2358941" y="34243"/>
                  <a:pt x="2560908" y="0"/>
                </a:cubicBezTo>
                <a:cubicBezTo>
                  <a:pt x="2762875" y="-34243"/>
                  <a:pt x="2937491" y="7610"/>
                  <a:pt x="3269015" y="0"/>
                </a:cubicBezTo>
                <a:cubicBezTo>
                  <a:pt x="3397491" y="15027"/>
                  <a:pt x="3595951" y="140704"/>
                  <a:pt x="3587586" y="318571"/>
                </a:cubicBezTo>
                <a:cubicBezTo>
                  <a:pt x="3590066" y="429870"/>
                  <a:pt x="3566412" y="596383"/>
                  <a:pt x="3587586" y="730578"/>
                </a:cubicBezTo>
                <a:cubicBezTo>
                  <a:pt x="3608760" y="864773"/>
                  <a:pt x="3582582" y="985862"/>
                  <a:pt x="3587586" y="1142584"/>
                </a:cubicBezTo>
                <a:cubicBezTo>
                  <a:pt x="3592590" y="1299306"/>
                  <a:pt x="3538636" y="1435986"/>
                  <a:pt x="3587586" y="1592818"/>
                </a:cubicBezTo>
                <a:cubicBezTo>
                  <a:pt x="3594848" y="1792479"/>
                  <a:pt x="3410576" y="1948236"/>
                  <a:pt x="3269015" y="1911389"/>
                </a:cubicBezTo>
                <a:cubicBezTo>
                  <a:pt x="3041449" y="1919235"/>
                  <a:pt x="2890781" y="1911243"/>
                  <a:pt x="2767440" y="1911389"/>
                </a:cubicBezTo>
                <a:cubicBezTo>
                  <a:pt x="2644099" y="1911535"/>
                  <a:pt x="2454092" y="1910521"/>
                  <a:pt x="2177351" y="1911389"/>
                </a:cubicBezTo>
                <a:cubicBezTo>
                  <a:pt x="1900610" y="1912257"/>
                  <a:pt x="1754803" y="1838063"/>
                  <a:pt x="1557757" y="1911389"/>
                </a:cubicBezTo>
                <a:cubicBezTo>
                  <a:pt x="1360711" y="1984715"/>
                  <a:pt x="1236858" y="1890410"/>
                  <a:pt x="997173" y="1911389"/>
                </a:cubicBezTo>
                <a:cubicBezTo>
                  <a:pt x="757488" y="1932368"/>
                  <a:pt x="549178" y="1910718"/>
                  <a:pt x="318571" y="1911389"/>
                </a:cubicBezTo>
                <a:cubicBezTo>
                  <a:pt x="160252" y="1950541"/>
                  <a:pt x="-6978" y="1792124"/>
                  <a:pt x="0" y="1592818"/>
                </a:cubicBezTo>
                <a:cubicBezTo>
                  <a:pt x="-13367" y="1391485"/>
                  <a:pt x="45473" y="1281522"/>
                  <a:pt x="0" y="1168069"/>
                </a:cubicBezTo>
                <a:cubicBezTo>
                  <a:pt x="-45473" y="1054616"/>
                  <a:pt x="43512" y="927674"/>
                  <a:pt x="0" y="730578"/>
                </a:cubicBezTo>
                <a:cubicBezTo>
                  <a:pt x="-43512" y="533482"/>
                  <a:pt x="30544" y="418993"/>
                  <a:pt x="0" y="318571"/>
                </a:cubicBezTo>
                <a:close/>
              </a:path>
              <a:path w="3587586" h="1911389" stroke="0" extrusionOk="0">
                <a:moveTo>
                  <a:pt x="0" y="318571"/>
                </a:moveTo>
                <a:cubicBezTo>
                  <a:pt x="13659" y="136245"/>
                  <a:pt x="129360" y="11854"/>
                  <a:pt x="318571" y="0"/>
                </a:cubicBezTo>
                <a:cubicBezTo>
                  <a:pt x="508348" y="-117"/>
                  <a:pt x="680957" y="52782"/>
                  <a:pt x="820146" y="0"/>
                </a:cubicBezTo>
                <a:cubicBezTo>
                  <a:pt x="959336" y="-52782"/>
                  <a:pt x="1263532" y="25133"/>
                  <a:pt x="1469244" y="0"/>
                </a:cubicBezTo>
                <a:cubicBezTo>
                  <a:pt x="1674956" y="-25133"/>
                  <a:pt x="1825752" y="42999"/>
                  <a:pt x="2000324" y="0"/>
                </a:cubicBezTo>
                <a:cubicBezTo>
                  <a:pt x="2174896" y="-42999"/>
                  <a:pt x="2458634" y="39186"/>
                  <a:pt x="2590413" y="0"/>
                </a:cubicBezTo>
                <a:cubicBezTo>
                  <a:pt x="2722192" y="-39186"/>
                  <a:pt x="3004231" y="63279"/>
                  <a:pt x="3269015" y="0"/>
                </a:cubicBezTo>
                <a:cubicBezTo>
                  <a:pt x="3410187" y="-5369"/>
                  <a:pt x="3639064" y="141110"/>
                  <a:pt x="3587586" y="318571"/>
                </a:cubicBezTo>
                <a:cubicBezTo>
                  <a:pt x="3614034" y="421252"/>
                  <a:pt x="3566257" y="561364"/>
                  <a:pt x="3587586" y="730578"/>
                </a:cubicBezTo>
                <a:cubicBezTo>
                  <a:pt x="3608915" y="899792"/>
                  <a:pt x="3537053" y="1066730"/>
                  <a:pt x="3587586" y="1168069"/>
                </a:cubicBezTo>
                <a:cubicBezTo>
                  <a:pt x="3638119" y="1269408"/>
                  <a:pt x="3579252" y="1420418"/>
                  <a:pt x="3587586" y="1592818"/>
                </a:cubicBezTo>
                <a:cubicBezTo>
                  <a:pt x="3589501" y="1717342"/>
                  <a:pt x="3451931" y="1912653"/>
                  <a:pt x="3269015" y="1911389"/>
                </a:cubicBezTo>
                <a:cubicBezTo>
                  <a:pt x="3031845" y="1956520"/>
                  <a:pt x="2955987" y="1905200"/>
                  <a:pt x="2737935" y="1911389"/>
                </a:cubicBezTo>
                <a:cubicBezTo>
                  <a:pt x="2519883" y="1917578"/>
                  <a:pt x="2325186" y="1892493"/>
                  <a:pt x="2177351" y="1911389"/>
                </a:cubicBezTo>
                <a:cubicBezTo>
                  <a:pt x="2029516" y="1930285"/>
                  <a:pt x="1732480" y="1888702"/>
                  <a:pt x="1557757" y="1911389"/>
                </a:cubicBezTo>
                <a:cubicBezTo>
                  <a:pt x="1383034" y="1934076"/>
                  <a:pt x="1242542" y="1876130"/>
                  <a:pt x="938164" y="1911389"/>
                </a:cubicBezTo>
                <a:cubicBezTo>
                  <a:pt x="633786" y="1946648"/>
                  <a:pt x="574314" y="1906794"/>
                  <a:pt x="318571" y="1911389"/>
                </a:cubicBezTo>
                <a:cubicBezTo>
                  <a:pt x="138826" y="1910705"/>
                  <a:pt x="719" y="1794650"/>
                  <a:pt x="0" y="1592818"/>
                </a:cubicBezTo>
                <a:cubicBezTo>
                  <a:pt x="-40150" y="1498131"/>
                  <a:pt x="26174" y="1306805"/>
                  <a:pt x="0" y="1155327"/>
                </a:cubicBezTo>
                <a:cubicBezTo>
                  <a:pt x="-26174" y="1003849"/>
                  <a:pt x="38437" y="903890"/>
                  <a:pt x="0" y="768805"/>
                </a:cubicBezTo>
                <a:cubicBezTo>
                  <a:pt x="-38437" y="633720"/>
                  <a:pt x="49315" y="501240"/>
                  <a:pt x="0" y="318571"/>
                </a:cubicBezTo>
                <a:close/>
              </a:path>
            </a:pathLst>
          </a:custGeom>
          <a:solidFill>
            <a:srgbClr val="F9E3E6">
              <a:alpha val="93000"/>
            </a:srgbClr>
          </a:solidFill>
          <a:ln w="50800" cmpd="sng">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marR="0" lvl="0" indent="-1143000" algn="l" defTabSz="914400" rtl="0" eaLnBrk="1" fontAlgn="auto" latinLnBrk="0" hangingPunct="1">
              <a:lnSpc>
                <a:spcPct val="100000"/>
              </a:lnSpc>
              <a:spcBef>
                <a:spcPts val="0"/>
              </a:spcBef>
              <a:spcAft>
                <a:spcPts val="0"/>
              </a:spcAft>
              <a:buClrTx/>
              <a:buSzTx/>
              <a:buFontTx/>
              <a:buAutoNum type="alphaLcParenR"/>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Em hãy quan sát rồi ước lượng: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Cổng trường em rộng khoảng ... m.</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Tòa nhà em học cao khoảng ... 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5981" y="217293"/>
            <a:ext cx="11788878" cy="6518787"/>
          </a:xfrm>
          <a:prstGeom prst="roundRect">
            <a:avLst/>
          </a:prstGeom>
          <a:solidFill>
            <a:schemeClr val="bg1">
              <a:alpha val="51000"/>
            </a:schemeClr>
          </a:solidFill>
          <a:ln>
            <a:solidFill>
              <a:srgbClr val="F4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a:fillRect/>
          </a:stretch>
        </p:blipFill>
        <p:spPr>
          <a:xfrm>
            <a:off x="6688736" y="1922448"/>
            <a:ext cx="5499211" cy="5577577"/>
          </a:xfrm>
          <a:prstGeom prst="rect">
            <a:avLst/>
          </a:prstGeom>
        </p:spPr>
      </p:pic>
      <p:sp>
        <p:nvSpPr>
          <p:cNvPr id="7" name="Snip Diagonal Corner Rectangle 1"/>
          <p:cNvSpPr/>
          <p:nvPr/>
        </p:nvSpPr>
        <p:spPr>
          <a:xfrm>
            <a:off x="604401" y="394636"/>
            <a:ext cx="1840416" cy="1277146"/>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Số?</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8" name="Snip Diagonal Corner Rectangle 1"/>
          <p:cNvSpPr/>
          <p:nvPr/>
        </p:nvSpPr>
        <p:spPr>
          <a:xfrm>
            <a:off x="662521" y="1922448"/>
            <a:ext cx="10895798" cy="2678692"/>
          </a:xfrm>
          <a:custGeom>
            <a:avLst/>
            <a:gdLst>
              <a:gd name="connsiteX0" fmla="*/ 0 w 3587586"/>
              <a:gd name="connsiteY0" fmla="*/ 318571 h 1911389"/>
              <a:gd name="connsiteX1" fmla="*/ 318571 w 3587586"/>
              <a:gd name="connsiteY1" fmla="*/ 0 h 1911389"/>
              <a:gd name="connsiteX2" fmla="*/ 938164 w 3587586"/>
              <a:gd name="connsiteY2" fmla="*/ 0 h 1911389"/>
              <a:gd name="connsiteX3" fmla="*/ 1439740 w 3587586"/>
              <a:gd name="connsiteY3" fmla="*/ 0 h 1911389"/>
              <a:gd name="connsiteX4" fmla="*/ 1941315 w 3587586"/>
              <a:gd name="connsiteY4" fmla="*/ 0 h 1911389"/>
              <a:gd name="connsiteX5" fmla="*/ 2560908 w 3587586"/>
              <a:gd name="connsiteY5" fmla="*/ 0 h 1911389"/>
              <a:gd name="connsiteX6" fmla="*/ 3269015 w 3587586"/>
              <a:gd name="connsiteY6" fmla="*/ 0 h 1911389"/>
              <a:gd name="connsiteX7" fmla="*/ 3587586 w 3587586"/>
              <a:gd name="connsiteY7" fmla="*/ 318571 h 1911389"/>
              <a:gd name="connsiteX8" fmla="*/ 3587586 w 3587586"/>
              <a:gd name="connsiteY8" fmla="*/ 730578 h 1911389"/>
              <a:gd name="connsiteX9" fmla="*/ 3587586 w 3587586"/>
              <a:gd name="connsiteY9" fmla="*/ 1142584 h 1911389"/>
              <a:gd name="connsiteX10" fmla="*/ 3587586 w 3587586"/>
              <a:gd name="connsiteY10" fmla="*/ 1592818 h 1911389"/>
              <a:gd name="connsiteX11" fmla="*/ 3269015 w 3587586"/>
              <a:gd name="connsiteY11" fmla="*/ 1911389 h 1911389"/>
              <a:gd name="connsiteX12" fmla="*/ 2767440 w 3587586"/>
              <a:gd name="connsiteY12" fmla="*/ 1911389 h 1911389"/>
              <a:gd name="connsiteX13" fmla="*/ 2177351 w 3587586"/>
              <a:gd name="connsiteY13" fmla="*/ 1911389 h 1911389"/>
              <a:gd name="connsiteX14" fmla="*/ 1557757 w 3587586"/>
              <a:gd name="connsiteY14" fmla="*/ 1911389 h 1911389"/>
              <a:gd name="connsiteX15" fmla="*/ 997173 w 3587586"/>
              <a:gd name="connsiteY15" fmla="*/ 1911389 h 1911389"/>
              <a:gd name="connsiteX16" fmla="*/ 318571 w 3587586"/>
              <a:gd name="connsiteY16" fmla="*/ 1911389 h 1911389"/>
              <a:gd name="connsiteX17" fmla="*/ 0 w 3587586"/>
              <a:gd name="connsiteY17" fmla="*/ 1592818 h 1911389"/>
              <a:gd name="connsiteX18" fmla="*/ 0 w 3587586"/>
              <a:gd name="connsiteY18" fmla="*/ 1168069 h 1911389"/>
              <a:gd name="connsiteX19" fmla="*/ 0 w 3587586"/>
              <a:gd name="connsiteY19" fmla="*/ 730578 h 1911389"/>
              <a:gd name="connsiteX20" fmla="*/ 0 w 3587586"/>
              <a:gd name="connsiteY20" fmla="*/ 318571 h 191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7586" h="1911389" fill="none" extrusionOk="0">
                <a:moveTo>
                  <a:pt x="0" y="318571"/>
                </a:moveTo>
                <a:cubicBezTo>
                  <a:pt x="5565" y="107257"/>
                  <a:pt x="142391" y="-49372"/>
                  <a:pt x="318571" y="0"/>
                </a:cubicBezTo>
                <a:cubicBezTo>
                  <a:pt x="506012" y="-5620"/>
                  <a:pt x="767382" y="46237"/>
                  <a:pt x="938164" y="0"/>
                </a:cubicBezTo>
                <a:cubicBezTo>
                  <a:pt x="1108946" y="-46237"/>
                  <a:pt x="1226240" y="433"/>
                  <a:pt x="1439740" y="0"/>
                </a:cubicBezTo>
                <a:cubicBezTo>
                  <a:pt x="1653240" y="-433"/>
                  <a:pt x="1750537" y="21156"/>
                  <a:pt x="1941315" y="0"/>
                </a:cubicBezTo>
                <a:cubicBezTo>
                  <a:pt x="2132093" y="-21156"/>
                  <a:pt x="2358941" y="34243"/>
                  <a:pt x="2560908" y="0"/>
                </a:cubicBezTo>
                <a:cubicBezTo>
                  <a:pt x="2762875" y="-34243"/>
                  <a:pt x="2937491" y="7610"/>
                  <a:pt x="3269015" y="0"/>
                </a:cubicBezTo>
                <a:cubicBezTo>
                  <a:pt x="3397491" y="15027"/>
                  <a:pt x="3595951" y="140704"/>
                  <a:pt x="3587586" y="318571"/>
                </a:cubicBezTo>
                <a:cubicBezTo>
                  <a:pt x="3590066" y="429870"/>
                  <a:pt x="3566412" y="596383"/>
                  <a:pt x="3587586" y="730578"/>
                </a:cubicBezTo>
                <a:cubicBezTo>
                  <a:pt x="3608760" y="864773"/>
                  <a:pt x="3582582" y="985862"/>
                  <a:pt x="3587586" y="1142584"/>
                </a:cubicBezTo>
                <a:cubicBezTo>
                  <a:pt x="3592590" y="1299306"/>
                  <a:pt x="3538636" y="1435986"/>
                  <a:pt x="3587586" y="1592818"/>
                </a:cubicBezTo>
                <a:cubicBezTo>
                  <a:pt x="3594848" y="1792479"/>
                  <a:pt x="3410576" y="1948236"/>
                  <a:pt x="3269015" y="1911389"/>
                </a:cubicBezTo>
                <a:cubicBezTo>
                  <a:pt x="3041449" y="1919235"/>
                  <a:pt x="2890781" y="1911243"/>
                  <a:pt x="2767440" y="1911389"/>
                </a:cubicBezTo>
                <a:cubicBezTo>
                  <a:pt x="2644099" y="1911535"/>
                  <a:pt x="2454092" y="1910521"/>
                  <a:pt x="2177351" y="1911389"/>
                </a:cubicBezTo>
                <a:cubicBezTo>
                  <a:pt x="1900610" y="1912257"/>
                  <a:pt x="1754803" y="1838063"/>
                  <a:pt x="1557757" y="1911389"/>
                </a:cubicBezTo>
                <a:cubicBezTo>
                  <a:pt x="1360711" y="1984715"/>
                  <a:pt x="1236858" y="1890410"/>
                  <a:pt x="997173" y="1911389"/>
                </a:cubicBezTo>
                <a:cubicBezTo>
                  <a:pt x="757488" y="1932368"/>
                  <a:pt x="549178" y="1910718"/>
                  <a:pt x="318571" y="1911389"/>
                </a:cubicBezTo>
                <a:cubicBezTo>
                  <a:pt x="160252" y="1950541"/>
                  <a:pt x="-6978" y="1792124"/>
                  <a:pt x="0" y="1592818"/>
                </a:cubicBezTo>
                <a:cubicBezTo>
                  <a:pt x="-13367" y="1391485"/>
                  <a:pt x="45473" y="1281522"/>
                  <a:pt x="0" y="1168069"/>
                </a:cubicBezTo>
                <a:cubicBezTo>
                  <a:pt x="-45473" y="1054616"/>
                  <a:pt x="43512" y="927674"/>
                  <a:pt x="0" y="730578"/>
                </a:cubicBezTo>
                <a:cubicBezTo>
                  <a:pt x="-43512" y="533482"/>
                  <a:pt x="30544" y="418993"/>
                  <a:pt x="0" y="318571"/>
                </a:cubicBezTo>
                <a:close/>
              </a:path>
              <a:path w="3587586" h="1911389" stroke="0" extrusionOk="0">
                <a:moveTo>
                  <a:pt x="0" y="318571"/>
                </a:moveTo>
                <a:cubicBezTo>
                  <a:pt x="13659" y="136245"/>
                  <a:pt x="129360" y="11854"/>
                  <a:pt x="318571" y="0"/>
                </a:cubicBezTo>
                <a:cubicBezTo>
                  <a:pt x="508348" y="-117"/>
                  <a:pt x="680957" y="52782"/>
                  <a:pt x="820146" y="0"/>
                </a:cubicBezTo>
                <a:cubicBezTo>
                  <a:pt x="959336" y="-52782"/>
                  <a:pt x="1263532" y="25133"/>
                  <a:pt x="1469244" y="0"/>
                </a:cubicBezTo>
                <a:cubicBezTo>
                  <a:pt x="1674956" y="-25133"/>
                  <a:pt x="1825752" y="42999"/>
                  <a:pt x="2000324" y="0"/>
                </a:cubicBezTo>
                <a:cubicBezTo>
                  <a:pt x="2174896" y="-42999"/>
                  <a:pt x="2458634" y="39186"/>
                  <a:pt x="2590413" y="0"/>
                </a:cubicBezTo>
                <a:cubicBezTo>
                  <a:pt x="2722192" y="-39186"/>
                  <a:pt x="3004231" y="63279"/>
                  <a:pt x="3269015" y="0"/>
                </a:cubicBezTo>
                <a:cubicBezTo>
                  <a:pt x="3410187" y="-5369"/>
                  <a:pt x="3639064" y="141110"/>
                  <a:pt x="3587586" y="318571"/>
                </a:cubicBezTo>
                <a:cubicBezTo>
                  <a:pt x="3614034" y="421252"/>
                  <a:pt x="3566257" y="561364"/>
                  <a:pt x="3587586" y="730578"/>
                </a:cubicBezTo>
                <a:cubicBezTo>
                  <a:pt x="3608915" y="899792"/>
                  <a:pt x="3537053" y="1066730"/>
                  <a:pt x="3587586" y="1168069"/>
                </a:cubicBezTo>
                <a:cubicBezTo>
                  <a:pt x="3638119" y="1269408"/>
                  <a:pt x="3579252" y="1420418"/>
                  <a:pt x="3587586" y="1592818"/>
                </a:cubicBezTo>
                <a:cubicBezTo>
                  <a:pt x="3589501" y="1717342"/>
                  <a:pt x="3451931" y="1912653"/>
                  <a:pt x="3269015" y="1911389"/>
                </a:cubicBezTo>
                <a:cubicBezTo>
                  <a:pt x="3031845" y="1956520"/>
                  <a:pt x="2955987" y="1905200"/>
                  <a:pt x="2737935" y="1911389"/>
                </a:cubicBezTo>
                <a:cubicBezTo>
                  <a:pt x="2519883" y="1917578"/>
                  <a:pt x="2325186" y="1892493"/>
                  <a:pt x="2177351" y="1911389"/>
                </a:cubicBezTo>
                <a:cubicBezTo>
                  <a:pt x="2029516" y="1930285"/>
                  <a:pt x="1732480" y="1888702"/>
                  <a:pt x="1557757" y="1911389"/>
                </a:cubicBezTo>
                <a:cubicBezTo>
                  <a:pt x="1383034" y="1934076"/>
                  <a:pt x="1242542" y="1876130"/>
                  <a:pt x="938164" y="1911389"/>
                </a:cubicBezTo>
                <a:cubicBezTo>
                  <a:pt x="633786" y="1946648"/>
                  <a:pt x="574314" y="1906794"/>
                  <a:pt x="318571" y="1911389"/>
                </a:cubicBezTo>
                <a:cubicBezTo>
                  <a:pt x="138826" y="1910705"/>
                  <a:pt x="719" y="1794650"/>
                  <a:pt x="0" y="1592818"/>
                </a:cubicBezTo>
                <a:cubicBezTo>
                  <a:pt x="-40150" y="1498131"/>
                  <a:pt x="26174" y="1306805"/>
                  <a:pt x="0" y="1155327"/>
                </a:cubicBezTo>
                <a:cubicBezTo>
                  <a:pt x="-26174" y="1003849"/>
                  <a:pt x="38437" y="903890"/>
                  <a:pt x="0" y="768805"/>
                </a:cubicBezTo>
                <a:cubicBezTo>
                  <a:pt x="-38437" y="633720"/>
                  <a:pt x="49315" y="501240"/>
                  <a:pt x="0" y="318571"/>
                </a:cubicBezTo>
                <a:close/>
              </a:path>
            </a:pathLst>
          </a:custGeom>
          <a:solidFill>
            <a:srgbClr val="F9E3E6">
              <a:alpha val="93000"/>
            </a:srgbClr>
          </a:solidFill>
          <a:ln w="50800" cmpd="sng">
            <a:solidFill>
              <a:srgbClr val="0070C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Em hãy đo rồi ghi lại: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Cổng trường em rộng ...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Hai cây ở sân trường cách nhau ... 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a:fillRect/>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a:fillRect/>
          </a:stretch>
        </p:blipFill>
        <p:spPr>
          <a:xfrm>
            <a:off x="6406757" y="1867340"/>
            <a:ext cx="5683880" cy="5764878"/>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a:fillRect/>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a:fillRect/>
          </a:stretch>
        </p:blipFill>
        <p:spPr>
          <a:xfrm>
            <a:off x="-221152" y="2376186"/>
            <a:ext cx="4939622" cy="4898921"/>
          </a:xfrm>
          <a:prstGeom prst="rect">
            <a:avLst/>
          </a:prstGeom>
        </p:spPr>
      </p:pic>
      <p:sp>
        <p:nvSpPr>
          <p:cNvPr id="5" name="Content Placeholder 4">
            <a:extLst>
              <a:ext uri="{FF2B5EF4-FFF2-40B4-BE49-F238E27FC236}">
                <a16:creationId xmlns:a16="http://schemas.microsoft.com/office/drawing/2014/main" id="{EDC57649-EC73-B28D-CF40-3EFFFBDB4F6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B710009B-149B-E177-0DB6-64321B8DC247}"/>
              </a:ext>
            </a:extLst>
          </p:cNvPr>
          <p:cNvPicPr>
            <a:picLocks noChangeAspect="1"/>
          </p:cNvPicPr>
          <p:nvPr/>
        </p:nvPicPr>
        <p:blipFill>
          <a:blip r:embed="rId16"/>
          <a:stretch>
            <a:fillRect/>
          </a:stretch>
        </p:blipFill>
        <p:spPr>
          <a:xfrm>
            <a:off x="2102702" y="1098202"/>
            <a:ext cx="8029128" cy="489551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ài hát Các đơn vị đo độ dài lớp 2 - Hương Thảo - Zalo 0972115126">
            <a:hlinkClick r:id="" action="ppaction://media"/>
            <a:extLst>
              <a:ext uri="{FF2B5EF4-FFF2-40B4-BE49-F238E27FC236}">
                <a16:creationId xmlns:a16="http://schemas.microsoft.com/office/drawing/2014/main" id="{44133F68-1EC5-A974-7254-2B518EAE20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12717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a:fillRect/>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a:fillRect/>
          </a:stretch>
        </p:blipFill>
        <p:spPr>
          <a:xfrm>
            <a:off x="6406757" y="1867340"/>
            <a:ext cx="5683880" cy="5764878"/>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a:fillRect/>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a:fillRect/>
          </a:stretch>
        </p:blipFill>
        <p:spPr>
          <a:xfrm>
            <a:off x="-221152" y="2376186"/>
            <a:ext cx="4939622" cy="4898921"/>
          </a:xfrm>
          <a:prstGeom prst="rect">
            <a:avLst/>
          </a:prstGeom>
        </p:spPr>
      </p:pic>
      <p:sp>
        <p:nvSpPr>
          <p:cNvPr id="9" name="Content Placeholder 8">
            <a:extLst>
              <a:ext uri="{FF2B5EF4-FFF2-40B4-BE49-F238E27FC236}">
                <a16:creationId xmlns:a16="http://schemas.microsoft.com/office/drawing/2014/main" id="{D93F6DD7-42F9-5578-52C8-C9D055141385}"/>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BF87B407-D124-1EB2-8A58-7411178D6C3E}"/>
              </a:ext>
            </a:extLst>
          </p:cNvPr>
          <p:cNvPicPr>
            <a:picLocks noChangeAspect="1"/>
          </p:cNvPicPr>
          <p:nvPr/>
        </p:nvPicPr>
        <p:blipFill>
          <a:blip r:embed="rId16"/>
          <a:stretch>
            <a:fillRect/>
          </a:stretch>
        </p:blipFill>
        <p:spPr>
          <a:xfrm>
            <a:off x="2823434" y="251081"/>
            <a:ext cx="6693988" cy="4633362"/>
          </a:xfrm>
          <a:prstGeom prst="rect">
            <a:avLst/>
          </a:prstGeom>
        </p:spPr>
      </p:pic>
      <p:pic>
        <p:nvPicPr>
          <p:cNvPr id="13" name="Picture 12">
            <a:extLst>
              <a:ext uri="{FF2B5EF4-FFF2-40B4-BE49-F238E27FC236}">
                <a16:creationId xmlns:a16="http://schemas.microsoft.com/office/drawing/2014/main" id="{8A82916E-C14C-6EC6-78B1-1D1419331556}"/>
              </a:ext>
            </a:extLst>
          </p:cNvPr>
          <p:cNvPicPr>
            <a:picLocks noChangeAspect="1"/>
          </p:cNvPicPr>
          <p:nvPr/>
        </p:nvPicPr>
        <p:blipFill>
          <a:blip r:embed="rId17"/>
          <a:stretch>
            <a:fillRect/>
          </a:stretch>
        </p:blipFill>
        <p:spPr>
          <a:xfrm>
            <a:off x="85061" y="1990840"/>
            <a:ext cx="12192000" cy="440740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a:fillRect/>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a:fillRect/>
          </a:stretch>
        </p:blipFill>
        <p:spPr>
          <a:xfrm>
            <a:off x="6406757" y="1867340"/>
            <a:ext cx="5683880" cy="5764878"/>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a:fillRect/>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a:fillRect/>
          </a:stretch>
        </p:blipFill>
        <p:spPr>
          <a:xfrm>
            <a:off x="-221152" y="2376186"/>
            <a:ext cx="4939622" cy="4898921"/>
          </a:xfrm>
          <a:prstGeom prst="rect">
            <a:avLst/>
          </a:prstGeom>
        </p:spPr>
      </p:pic>
      <p:sp>
        <p:nvSpPr>
          <p:cNvPr id="5" name="Content Placeholder 4">
            <a:extLst>
              <a:ext uri="{FF2B5EF4-FFF2-40B4-BE49-F238E27FC236}">
                <a16:creationId xmlns:a16="http://schemas.microsoft.com/office/drawing/2014/main" id="{3B050BF7-5C88-8459-9BB1-019C98DAAEA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B2D0616-1462-F33D-CDD2-F76E8DC4A939}"/>
              </a:ext>
            </a:extLst>
          </p:cNvPr>
          <p:cNvPicPr>
            <a:picLocks noChangeAspect="1"/>
          </p:cNvPicPr>
          <p:nvPr/>
        </p:nvPicPr>
        <p:blipFill>
          <a:blip r:embed="rId16"/>
          <a:stretch>
            <a:fillRect/>
          </a:stretch>
        </p:blipFill>
        <p:spPr>
          <a:xfrm>
            <a:off x="2918738" y="1467292"/>
            <a:ext cx="7566246" cy="519576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a:fillRect/>
          </a:stretch>
        </p:blipFill>
        <p:spPr>
          <a:xfrm flipH="1">
            <a:off x="-1021882" y="4083790"/>
            <a:ext cx="3507658" cy="347570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a:fillRect/>
          </a:stretch>
        </p:blipFill>
        <p:spPr>
          <a:xfrm>
            <a:off x="6595629" y="844062"/>
            <a:ext cx="6388419" cy="6479457"/>
          </a:xfrm>
          <a:prstGeom prst="rect">
            <a:avLst/>
          </a:prstGeom>
        </p:spPr>
      </p:pic>
      <p:sp>
        <p:nvSpPr>
          <p:cNvPr id="7" name="Content Placeholder 2"/>
          <p:cNvSpPr txBox="1"/>
          <p:nvPr/>
        </p:nvSpPr>
        <p:spPr>
          <a:xfrm>
            <a:off x="-624317" y="1146603"/>
            <a:ext cx="121920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ea typeface="+mn-ea"/>
                <a:cs typeface="+mn-cs"/>
              </a:rPr>
              <a:t>LÀM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ea typeface="+mn-ea"/>
                <a:cs typeface="+mn-cs"/>
              </a:rPr>
              <a:t>THƯỚC DÂY</a:t>
            </a:r>
            <a:endParaRPr kumimoji="0" lang="en-US" sz="115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p:cNvSpPr/>
          <p:nvPr/>
        </p:nvSpPr>
        <p:spPr>
          <a:xfrm>
            <a:off x="695702" y="675861"/>
            <a:ext cx="11092473" cy="1085421"/>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Chuẩn bị một dải dây dài hơn 3 m</a:t>
            </a:r>
          </a:p>
        </p:txBody>
      </p:sp>
      <p:pic>
        <p:nvPicPr>
          <p:cNvPr id="1026" name="Picture 2" descr="Cuộn dây ruy băng màu vàng kích thước 7mm/ 10mm/ 15mm/ 20mm/ 25mm/ 38mm  dành cho làm đồ trang trí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418" y="2227406"/>
            <a:ext cx="4365048" cy="436504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Manila dây Động, đồ Họa hình Ảnh - sợi dây thừng png tải về - Miễn phí  trong suốt Sợi Dây Thừ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6473" y="2404101"/>
            <a:ext cx="5512686" cy="4287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p:cNvSpPr/>
          <p:nvPr/>
        </p:nvSpPr>
        <p:spPr>
          <a:xfrm>
            <a:off x="662152" y="101602"/>
            <a:ext cx="11092473" cy="1947915"/>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 thước 1m. Từ đầu dây, </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cứ 1m em hãy vạch một dấu đỏ.</a:t>
            </a:r>
          </a:p>
        </p:txBody>
      </p:sp>
      <p:pic>
        <p:nvPicPr>
          <p:cNvPr id="2050" name="Picture 2" descr="THƯỚC LÁ INOX MẠ NHŨ BẠC SHINWA 1M - 13048 H101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56" b="100000" l="0" r="90000">
                        <a14:foregroundMark x1="6867" y1="99022" x2="6867" y2="99022"/>
                      </a14:backgroundRemoval>
                    </a14:imgEffect>
                  </a14:imgLayer>
                </a14:imgProps>
              </a:ext>
              <a:ext uri="{28A0092B-C50C-407E-A947-70E740481C1C}">
                <a14:useLocalDpi xmlns:a14="http://schemas.microsoft.com/office/drawing/2010/main" val="0"/>
              </a:ext>
            </a:extLst>
          </a:blip>
          <a:srcRect/>
          <a:stretch>
            <a:fillRect/>
          </a:stretch>
        </p:blipFill>
        <p:spPr bwMode="auto">
          <a:xfrm>
            <a:off x="0" y="1498311"/>
            <a:ext cx="7146252" cy="5359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8"/>
          <p:cNvSpPr>
            <a:spLocks noChangeArrowheads="1"/>
          </p:cNvSpPr>
          <p:nvPr/>
        </p:nvSpPr>
        <p:spPr bwMode="auto">
          <a:xfrm>
            <a:off x="7518399" y="2425077"/>
            <a:ext cx="279448" cy="2028681"/>
          </a:xfrm>
          <a:prstGeom prst="rect">
            <a:avLst/>
          </a:prstGeom>
          <a:solidFill>
            <a:srgbClr val="FF0000"/>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50" b="44600" l="4800" r="48150"/>
                    </a14:imgEffect>
                  </a14:imgLayer>
                </a14:imgProps>
              </a:ext>
              <a:ext uri="{28A0092B-C50C-407E-A947-70E740481C1C}">
                <a14:useLocalDpi xmlns:a14="http://schemas.microsoft.com/office/drawing/2010/main" val="0"/>
              </a:ext>
            </a:extLst>
          </a:blip>
          <a:srcRect r="51138" b="50442"/>
          <a:stretch>
            <a:fillRect/>
          </a:stretch>
        </p:blipFill>
        <p:spPr>
          <a:xfrm>
            <a:off x="8309536" y="2927927"/>
            <a:ext cx="4390464" cy="44530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p:cNvSpPr/>
          <p:nvPr/>
        </p:nvSpPr>
        <p:spPr>
          <a:xfrm>
            <a:off x="662152" y="101602"/>
            <a:ext cx="11092473" cy="2752434"/>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 thước kẻ có vạch chia đề - xi – mét. Từ đầu dây, cứ 1 dm em vạch một vạch xanh (trừ chỗ đã có vạch đỏ)</a:t>
            </a:r>
          </a:p>
        </p:txBody>
      </p:sp>
      <p:pic>
        <p:nvPicPr>
          <p:cNvPr id="3074" name="Picture 2" descr="Thước kẻ sắt 100 c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31734">
            <a:off x="-472498" y="2350653"/>
            <a:ext cx="6393007" cy="63930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8"/>
          <p:cNvSpPr>
            <a:spLocks noChangeArrowheads="1"/>
          </p:cNvSpPr>
          <p:nvPr/>
        </p:nvSpPr>
        <p:spPr bwMode="auto">
          <a:xfrm>
            <a:off x="8469744" y="3902896"/>
            <a:ext cx="279448" cy="2028681"/>
          </a:xfrm>
          <a:prstGeom prst="rect">
            <a:avLst/>
          </a:prstGeom>
          <a:solidFill>
            <a:schemeClr val="accent5"/>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250" b="94900" l="5100" r="51900"/>
                    </a14:imgEffect>
                  </a14:imgLayer>
                </a14:imgProps>
              </a:ext>
              <a:ext uri="{28A0092B-C50C-407E-A947-70E740481C1C}">
                <a14:useLocalDpi xmlns:a14="http://schemas.microsoft.com/office/drawing/2010/main" val="0"/>
              </a:ext>
            </a:extLst>
          </a:blip>
          <a:srcRect t="49319" r="48853"/>
          <a:stretch>
            <a:fillRect/>
          </a:stretch>
        </p:blipFill>
        <p:spPr>
          <a:xfrm>
            <a:off x="8836493" y="4036578"/>
            <a:ext cx="3507658" cy="347570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a:fillRect/>
          </a:stretch>
        </p:blipFill>
        <p:spPr>
          <a:xfrm flipH="1">
            <a:off x="-1021882" y="4083790"/>
            <a:ext cx="3507658" cy="347570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a:fillRect/>
          </a:stretch>
        </p:blipFill>
        <p:spPr>
          <a:xfrm>
            <a:off x="6595629" y="844062"/>
            <a:ext cx="6388419" cy="6479457"/>
          </a:xfrm>
          <a:prstGeom prst="rect">
            <a:avLst/>
          </a:prstGeom>
        </p:spPr>
      </p:pic>
      <p:sp>
        <p:nvSpPr>
          <p:cNvPr id="7" name="Content Placeholder 2"/>
          <p:cNvSpPr txBox="1"/>
          <p:nvPr/>
        </p:nvSpPr>
        <p:spPr>
          <a:xfrm>
            <a:off x="-237192" y="1662600"/>
            <a:ext cx="121920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ea typeface="+mn-ea"/>
                <a:cs typeface="+mn-cs"/>
              </a:rPr>
              <a:t>Thực hành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ea typeface="+mn-ea"/>
                <a:cs typeface="+mn-cs"/>
              </a:rPr>
              <a:t>đo</a:t>
            </a:r>
            <a:endParaRPr kumimoji="0" lang="en-US" sz="115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205</Words>
  <Application>Microsoft Office PowerPoint</Application>
  <PresentationFormat>Widescreen</PresentationFormat>
  <Paragraphs>30</Paragraphs>
  <Slides>14</Slides>
  <Notes>0</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vt:i4>
      </vt:variant>
    </vt:vector>
  </HeadingPairs>
  <TitlesOfParts>
    <vt:vector size="26" baseType="lpstr">
      <vt:lpstr>Aptos</vt:lpstr>
      <vt:lpstr>Aptos Display</vt:lpstr>
      <vt:lpstr>Arial</vt:lpstr>
      <vt:lpstr>Calibri</vt:lpstr>
      <vt:lpstr>Times New Roman</vt:lpstr>
      <vt:lpstr>UTM Gradoo</vt:lpstr>
      <vt:lpstr>UTM Showcard</vt:lpstr>
      <vt:lpstr>自定义设计方案</vt:lpstr>
      <vt:lpstr>Office 主题​​</vt:lpstr>
      <vt:lpstr>Custom Design</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39</cp:revision>
  <dcterms:created xsi:type="dcterms:W3CDTF">2021-07-09T06:30:31Z</dcterms:created>
  <dcterms:modified xsi:type="dcterms:W3CDTF">2025-03-26T03:12:03Z</dcterms:modified>
</cp:coreProperties>
</file>