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8"/>
  </p:notesMasterIdLst>
  <p:sldIdLst>
    <p:sldId id="258" r:id="rId4"/>
    <p:sldId id="7614" r:id="rId5"/>
    <p:sldId id="257" r:id="rId6"/>
    <p:sldId id="7615" r:id="rId7"/>
    <p:sldId id="259" r:id="rId8"/>
    <p:sldId id="261" r:id="rId9"/>
    <p:sldId id="256" r:id="rId10"/>
    <p:sldId id="363" r:id="rId11"/>
    <p:sldId id="7616" r:id="rId12"/>
    <p:sldId id="364" r:id="rId13"/>
    <p:sldId id="307" r:id="rId14"/>
    <p:sldId id="367" r:id="rId15"/>
    <p:sldId id="368" r:id="rId16"/>
    <p:sldId id="313" r:id="rId17"/>
    <p:sldId id="369" r:id="rId18"/>
    <p:sldId id="371" r:id="rId19"/>
    <p:sldId id="372" r:id="rId20"/>
    <p:sldId id="7610" r:id="rId21"/>
    <p:sldId id="7608" r:id="rId22"/>
    <p:sldId id="7611" r:id="rId23"/>
    <p:sldId id="7612" r:id="rId24"/>
    <p:sldId id="7613" r:id="rId25"/>
    <p:sldId id="380" r:id="rId26"/>
    <p:sldId id="555"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9D96"/>
    <a:srgbClr val="A40B5D"/>
    <a:srgbClr val="90BF37"/>
    <a:srgbClr val="51347B"/>
    <a:srgbClr val="FDE9E0"/>
    <a:srgbClr val="179FD9"/>
    <a:srgbClr val="FFC776"/>
    <a:srgbClr val="2CA349"/>
    <a:srgbClr val="FFFF00"/>
    <a:srgbClr val="A6D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2" autoAdjust="0"/>
    <p:restoredTop sz="93557" autoAdjust="0"/>
  </p:normalViewPr>
  <p:slideViewPr>
    <p:cSldViewPr snapToGrid="0" showGuides="1">
      <p:cViewPr varScale="1">
        <p:scale>
          <a:sx n="60" d="100"/>
          <a:sy n="60" d="100"/>
        </p:scale>
        <p:origin x="904" y="68"/>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2025/2/6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19</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20</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22</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23</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16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66048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1147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696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1251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291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40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47149497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924163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19265354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511332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479778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231499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069691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729729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3679694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84169807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098708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tags" Target="../tags/tag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A1ADA33A-DB22-93A6-985E-799FE8F4F6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29C9ED56-0F48-2C93-FC24-318AF2E36F6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3959271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2025/2/6</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194009979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notesSlide" Target="../notesSlides/notesSlide5.xml"/><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5.emf"/><Relationship Id="rId11" Type="http://schemas.openxmlformats.org/officeDocument/2006/relationships/image" Target="../media/image40.svg"/><Relationship Id="rId5" Type="http://schemas.openxmlformats.org/officeDocument/2006/relationships/image" Target="../media/image34.png"/><Relationship Id="rId15" Type="http://schemas.openxmlformats.org/officeDocument/2006/relationships/image" Target="../media/image44.svg"/><Relationship Id="rId10" Type="http://schemas.openxmlformats.org/officeDocument/2006/relationships/image" Target="../media/image39.png"/><Relationship Id="rId19" Type="http://schemas.openxmlformats.org/officeDocument/2006/relationships/image" Target="../media/image48.svg"/><Relationship Id="rId4" Type="http://schemas.microsoft.com/office/2007/relationships/hdphoto" Target="../media/hdphoto2.wdp"/><Relationship Id="rId9" Type="http://schemas.openxmlformats.org/officeDocument/2006/relationships/image" Target="../media/image38.png"/><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6.xml"/><Relationship Id="rId7" Type="http://schemas.openxmlformats.org/officeDocument/2006/relationships/image" Target="../media/image35.emf"/><Relationship Id="rId12" Type="http://schemas.openxmlformats.org/officeDocument/2006/relationships/image" Target="../media/image510.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34.png"/><Relationship Id="rId11" Type="http://schemas.openxmlformats.org/officeDocument/2006/relationships/image" Target="../media/image52.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49.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notesSlide" Target="../notesSlides/notesSlide7.xml"/><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1.png"/><Relationship Id="rId2" Type="http://schemas.openxmlformats.org/officeDocument/2006/relationships/slideLayout" Target="../slideLayouts/slideLayout7.xml"/><Relationship Id="rId16" Type="http://schemas.openxmlformats.org/officeDocument/2006/relationships/image" Target="../media/image53.png"/><Relationship Id="rId1" Type="http://schemas.openxmlformats.org/officeDocument/2006/relationships/themeOverride" Target="../theme/themeOverride6.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27.pn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svg"/><Relationship Id="rId1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5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9.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51.png"/><Relationship Id="rId5" Type="http://schemas.microsoft.com/office/2007/relationships/hdphoto" Target="../media/hdphoto4.wdp"/><Relationship Id="rId4" Type="http://schemas.openxmlformats.org/officeDocument/2006/relationships/image" Target="../media/image55.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4.wdp"/><Relationship Id="rId5" Type="http://schemas.openxmlformats.org/officeDocument/2006/relationships/image" Target="../media/image59.pn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61.png"/><Relationship Id="rId5" Type="http://schemas.microsoft.com/office/2007/relationships/hdphoto" Target="../media/hdphoto4.wdp"/><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6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audio" Target="../media/audio1.wav"/><Relationship Id="rId21" Type="http://schemas.openxmlformats.org/officeDocument/2006/relationships/image" Target="../media/image77.png"/><Relationship Id="rId7" Type="http://schemas.openxmlformats.org/officeDocument/2006/relationships/image" Target="../media/image18.png"/><Relationship Id="rId12" Type="http://schemas.openxmlformats.org/officeDocument/2006/relationships/image" Target="../media/image68.gif"/><Relationship Id="rId17" Type="http://schemas.openxmlformats.org/officeDocument/2006/relationships/image" Target="../media/image73.png"/><Relationship Id="rId2" Type="http://schemas.openxmlformats.org/officeDocument/2006/relationships/notesSlide" Target="../notesSlides/notesSlide13.xml"/><Relationship Id="rId16" Type="http://schemas.openxmlformats.org/officeDocument/2006/relationships/image" Target="../media/image72.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64.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audio" Target="../media/audio2.wav"/><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audio" Target="../media/audio1.wav"/><Relationship Id="rId21" Type="http://schemas.openxmlformats.org/officeDocument/2006/relationships/image" Target="../media/image77.png"/><Relationship Id="rId7" Type="http://schemas.openxmlformats.org/officeDocument/2006/relationships/image" Target="../media/image18.png"/><Relationship Id="rId12" Type="http://schemas.openxmlformats.org/officeDocument/2006/relationships/image" Target="../media/image68.gif"/><Relationship Id="rId17" Type="http://schemas.openxmlformats.org/officeDocument/2006/relationships/image" Target="../media/image73.png"/><Relationship Id="rId2" Type="http://schemas.openxmlformats.org/officeDocument/2006/relationships/notesSlide" Target="../notesSlides/notesSlide14.xml"/><Relationship Id="rId16" Type="http://schemas.openxmlformats.org/officeDocument/2006/relationships/image" Target="../media/image72.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64.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audio" Target="../media/audio2.wav"/><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sv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audio" Target="../media/audio1.wav"/><Relationship Id="rId21" Type="http://schemas.openxmlformats.org/officeDocument/2006/relationships/image" Target="../media/image77.png"/><Relationship Id="rId7" Type="http://schemas.openxmlformats.org/officeDocument/2006/relationships/image" Target="../media/image18.png"/><Relationship Id="rId12" Type="http://schemas.openxmlformats.org/officeDocument/2006/relationships/image" Target="../media/image68.gif"/><Relationship Id="rId17" Type="http://schemas.openxmlformats.org/officeDocument/2006/relationships/image" Target="../media/image73.png"/><Relationship Id="rId2" Type="http://schemas.openxmlformats.org/officeDocument/2006/relationships/notesSlide" Target="../notesSlides/notesSlide15.xml"/><Relationship Id="rId16" Type="http://schemas.openxmlformats.org/officeDocument/2006/relationships/image" Target="../media/image72.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64.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audio" Target="../media/audio2.wav"/><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sv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notesSlide" Target="../notesSlides/notesSlide16.xml"/><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1.png"/><Relationship Id="rId5" Type="http://schemas.microsoft.com/office/2007/relationships/media" Target="../media/media4.mp4"/><Relationship Id="rId10" Type="http://schemas.openxmlformats.org/officeDocument/2006/relationships/image" Target="../media/image1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1.png"/><Relationship Id="rId5" Type="http://schemas.microsoft.com/office/2007/relationships/media" Target="../media/media4.mp4"/><Relationship Id="rId10" Type="http://schemas.openxmlformats.org/officeDocument/2006/relationships/image" Target="../media/image1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1.png"/><Relationship Id="rId5" Type="http://schemas.microsoft.com/office/2007/relationships/media" Target="../media/media4.mp4"/><Relationship Id="rId10" Type="http://schemas.openxmlformats.org/officeDocument/2006/relationships/image" Target="../media/image1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1.png"/><Relationship Id="rId4" Type="http://schemas.openxmlformats.org/officeDocument/2006/relationships/image" Target="../media/image14.jpe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notesSlide" Target="../notesSlides/notesSlide2.xml"/><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28.png"/><Relationship Id="rId1" Type="http://schemas.openxmlformats.org/officeDocument/2006/relationships/themeOverride" Target="../theme/themeOverride2.xml"/><Relationship Id="rId6" Type="http://schemas.openxmlformats.org/officeDocument/2006/relationships/image" Target="../media/image18.png"/><Relationship Id="rId11" Type="http://schemas.openxmlformats.org/officeDocument/2006/relationships/image" Target="../media/image23.png"/><Relationship Id="rId5" Type="http://schemas.microsoft.com/office/2007/relationships/hdphoto" Target="../media/hdphoto1.wdp"/><Relationship Id="rId15" Type="http://schemas.openxmlformats.org/officeDocument/2006/relationships/image" Target="../media/image27.png"/><Relationship Id="rId10" Type="http://schemas.openxmlformats.org/officeDocument/2006/relationships/image" Target="../media/image22.svg"/><Relationship Id="rId19"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3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and yellow text&#10;&#10;Description automatically generated">
            <a:extLst>
              <a:ext uri="{FF2B5EF4-FFF2-40B4-BE49-F238E27FC236}">
                <a16:creationId xmlns:a16="http://schemas.microsoft.com/office/drawing/2014/main" id="{06C55A18-27F4-D923-F42B-ABAFAEAB6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69" y="736270"/>
            <a:ext cx="4828122" cy="4073236"/>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109949F6-8198-CDB7-E092-B87F4370C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08491" y="644556"/>
            <a:ext cx="1946366"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toán</a:t>
            </a:r>
            <a:endParaRPr lang="en-US" sz="3200" dirty="0">
              <a:latin typeface="Cambria" panose="02040503050406030204" pitchFamily="18" charset="0"/>
              <a:ea typeface="Cambria" panose="02040503050406030204" pitchFamily="18" charset="0"/>
            </a:endParaRP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65 km/</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587" y="-340243"/>
            <a:ext cx="6677247" cy="7442791"/>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1763131" y="2319417"/>
            <a:ext cx="2581634"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9Slide05 Pattaya" panose="00000500000000000000" pitchFamily="2" charset="-34"/>
              </a:rPr>
              <a:t>Bài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giải</a:t>
            </a:r>
            <a:endParaRPr lang="en-US" sz="2400" dirty="0">
              <a:latin typeface="Cambria" panose="02040503050406030204" pitchFamily="18" charset="0"/>
              <a:ea typeface="Cambria" panose="02040503050406030204" pitchFamily="18" charset="0"/>
              <a:cs typeface="#9Slide05 Pattaya" panose="00000500000000000000" pitchFamily="2" charset="-34"/>
            </a:endParaRP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dirty="0">
                <a:latin typeface="Cambria" panose="02040503050406030204" pitchFamily="18" charset="0"/>
                <a:ea typeface="Cambria" panose="02040503050406030204" pitchFamily="18" charset="0"/>
              </a:rPr>
              <a:t>65 km</a:t>
            </a:r>
          </a:p>
        </p:txBody>
      </p:sp>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
        <p:nvSpPr>
          <p:cNvPr id="2" name="TextBox 1">
            <a:extLst>
              <a:ext uri="{FF2B5EF4-FFF2-40B4-BE49-F238E27FC236}">
                <a16:creationId xmlns:a16="http://schemas.microsoft.com/office/drawing/2014/main" id="{A219BDC7-C816-1E61-45BD-3A1196572E15}"/>
              </a:ext>
            </a:extLst>
          </p:cNvPr>
          <p:cNvSpPr txBox="1"/>
          <p:nvPr/>
        </p:nvSpPr>
        <p:spPr>
          <a:xfrm>
            <a:off x="285206" y="2765985"/>
            <a:ext cx="458450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cs typeface="#9Slide05 Pattaya" panose="00000500000000000000" pitchFamily="2" charset="-34"/>
              </a:rPr>
              <a:t>Quãng</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đường</a:t>
            </a:r>
            <a:r>
              <a:rPr lang="en-US" sz="2400" dirty="0">
                <a:latin typeface="Cambria" panose="02040503050406030204" pitchFamily="18" charset="0"/>
                <a:ea typeface="Cambria" panose="02040503050406030204" pitchFamily="18" charset="0"/>
                <a:cs typeface="#9Slide05 Pattaya" panose="00000500000000000000" pitchFamily="2" charset="-34"/>
              </a:rPr>
              <a:t> ô </a:t>
            </a:r>
            <a:r>
              <a:rPr lang="en-US" sz="2400" dirty="0" err="1">
                <a:latin typeface="Cambria" panose="02040503050406030204" pitchFamily="18" charset="0"/>
                <a:ea typeface="Cambria" panose="02040503050406030204" pitchFamily="18" charset="0"/>
                <a:cs typeface="#9Slide05 Pattaya" panose="00000500000000000000" pitchFamily="2" charset="-34"/>
              </a:rPr>
              <a:t>tô</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được</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trong</a:t>
            </a:r>
            <a:r>
              <a:rPr lang="en-US" sz="2400" dirty="0">
                <a:latin typeface="Cambria" panose="02040503050406030204" pitchFamily="18" charset="0"/>
                <a:ea typeface="Cambria" panose="02040503050406030204" pitchFamily="18" charset="0"/>
                <a:cs typeface="#9Slide05 Pattaya" panose="00000500000000000000" pitchFamily="2" charset="-34"/>
              </a:rPr>
              <a:t> 2 </a:t>
            </a:r>
            <a:r>
              <a:rPr lang="en-US" sz="2400" dirty="0" err="1">
                <a:latin typeface="Cambria" panose="02040503050406030204" pitchFamily="18" charset="0"/>
                <a:ea typeface="Cambria" panose="02040503050406030204" pitchFamily="18" charset="0"/>
                <a:cs typeface="#9Slide05 Pattaya" panose="00000500000000000000" pitchFamily="2" charset="-34"/>
              </a:rPr>
              <a:t>giờ</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là</a:t>
            </a:r>
            <a:r>
              <a:rPr lang="en-US" sz="2400" dirty="0">
                <a:latin typeface="Cambria" panose="02040503050406030204" pitchFamily="18" charset="0"/>
                <a:ea typeface="Cambria" panose="02040503050406030204" pitchFamily="18" charset="0"/>
                <a:cs typeface="#9Slide05 Pattaya" panose="00000500000000000000" pitchFamily="2" charset="-34"/>
              </a:rPr>
              <a:t>:</a:t>
            </a:r>
          </a:p>
        </p:txBody>
      </p:sp>
      <p:sp>
        <p:nvSpPr>
          <p:cNvPr id="6" name="TextBox 5">
            <a:extLst>
              <a:ext uri="{FF2B5EF4-FFF2-40B4-BE49-F238E27FC236}">
                <a16:creationId xmlns:a16="http://schemas.microsoft.com/office/drawing/2014/main" id="{0822FCEA-7B7E-D887-FF70-A52887D80267}"/>
              </a:ext>
            </a:extLst>
          </p:cNvPr>
          <p:cNvSpPr txBox="1"/>
          <p:nvPr/>
        </p:nvSpPr>
        <p:spPr>
          <a:xfrm>
            <a:off x="285206" y="3563427"/>
            <a:ext cx="4584506"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cs typeface="#9Slide05 Pattaya" panose="00000500000000000000" pitchFamily="2" charset="-34"/>
              </a:rPr>
              <a:t>65 x 2 = 130 (km)</a:t>
            </a:r>
          </a:p>
        </p:txBody>
      </p:sp>
      <p:sp>
        <p:nvSpPr>
          <p:cNvPr id="9" name="TextBox 8">
            <a:extLst>
              <a:ext uri="{FF2B5EF4-FFF2-40B4-BE49-F238E27FC236}">
                <a16:creationId xmlns:a16="http://schemas.microsoft.com/office/drawing/2014/main" id="{CDFB3436-98BA-609F-900E-42805DCB45F4}"/>
              </a:ext>
            </a:extLst>
          </p:cNvPr>
          <p:cNvSpPr txBox="1"/>
          <p:nvPr/>
        </p:nvSpPr>
        <p:spPr>
          <a:xfrm>
            <a:off x="327736" y="4137585"/>
            <a:ext cx="4584506" cy="461665"/>
          </a:xfrm>
          <a:prstGeom prst="rect">
            <a:avLst/>
          </a:prstGeom>
          <a:noFill/>
        </p:spPr>
        <p:txBody>
          <a:bodyPr wrap="square" rtlCol="0">
            <a:spAutoFit/>
          </a:bodyPr>
          <a:lstStyle/>
          <a:p>
            <a:pPr algn="r"/>
            <a:r>
              <a:rPr lang="en-US" sz="2400" dirty="0" err="1">
                <a:latin typeface="Cambria" panose="02040503050406030204" pitchFamily="18" charset="0"/>
                <a:ea typeface="Cambria" panose="02040503050406030204" pitchFamily="18" charset="0"/>
                <a:cs typeface="#9Slide05 Pattaya" panose="00000500000000000000" pitchFamily="2" charset="-34"/>
              </a:rPr>
              <a:t>Đáp</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số</a:t>
            </a:r>
            <a:r>
              <a:rPr lang="en-US" sz="2400" dirty="0">
                <a:latin typeface="Cambria" panose="02040503050406030204" pitchFamily="18" charset="0"/>
                <a:ea typeface="Cambria" panose="02040503050406030204" pitchFamily="18" charset="0"/>
                <a:cs typeface="#9Slide05 Pattaya" panose="00000500000000000000" pitchFamily="2" charset="-34"/>
              </a:rPr>
              <a:t>: 130 km</a:t>
            </a:r>
          </a:p>
        </p:txBody>
      </p:sp>
      <p:grpSp>
        <p:nvGrpSpPr>
          <p:cNvPr id="11" name="组合 12">
            <a:extLst>
              <a:ext uri="{FF2B5EF4-FFF2-40B4-BE49-F238E27FC236}">
                <a16:creationId xmlns:a16="http://schemas.microsoft.com/office/drawing/2014/main" id="{866F4B73-4420-9909-BAC7-4B6188B38B00}"/>
              </a:ext>
            </a:extLst>
          </p:cNvPr>
          <p:cNvGrpSpPr/>
          <p:nvPr/>
        </p:nvGrpSpPr>
        <p:grpSpPr>
          <a:xfrm>
            <a:off x="4688958" y="1041559"/>
            <a:ext cx="7421526" cy="4923306"/>
            <a:chOff x="4621357" y="939029"/>
            <a:chExt cx="7421391" cy="6045972"/>
          </a:xfrm>
          <a:effectLst>
            <a:outerShdw blurRad="38100" dist="25400" dir="2700000" algn="tl" rotWithShape="0">
              <a:prstClr val="black">
                <a:alpha val="40000"/>
              </a:prstClr>
            </a:outerShdw>
          </a:effectLst>
        </p:grpSpPr>
        <p:sp>
          <p:nvSpPr>
            <p:cNvPr id="19" name="矩形: 圆角 11">
              <a:extLst>
                <a:ext uri="{FF2B5EF4-FFF2-40B4-BE49-F238E27FC236}">
                  <a16:creationId xmlns:a16="http://schemas.microsoft.com/office/drawing/2014/main" id="{C4D4E657-2662-C609-E8D8-434EC5A8BE05}"/>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0">
              <a:extLst>
                <a:ext uri="{FF2B5EF4-FFF2-40B4-BE49-F238E27FC236}">
                  <a16:creationId xmlns:a16="http://schemas.microsoft.com/office/drawing/2014/main" id="{2B4C3FC0-5666-5DAC-2BFF-E2BE5DDA89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1" name="文本框 3">
            <a:extLst>
              <a:ext uri="{FF2B5EF4-FFF2-40B4-BE49-F238E27FC236}">
                <a16:creationId xmlns:a16="http://schemas.microsoft.com/office/drawing/2014/main" id="{A2066A43-3678-3A6D-DD41-5F2241075D1A}"/>
              </a:ext>
            </a:extLst>
          </p:cNvPr>
          <p:cNvSpPr txBox="1"/>
          <p:nvPr/>
        </p:nvSpPr>
        <p:spPr>
          <a:xfrm>
            <a:off x="5910226" y="2493503"/>
            <a:ext cx="5445345" cy="1569660"/>
          </a:xfrm>
          <a:prstGeom prst="rect">
            <a:avLst/>
          </a:prstGeom>
          <a:noFill/>
        </p:spPr>
        <p:txBody>
          <a:bodyPr wrap="square" rtlCol="0">
            <a:spAutoFit/>
          </a:bodyPr>
          <a:lstStyle/>
          <a:p>
            <a:pPr algn="just"/>
            <a:r>
              <a:rPr lang="en-US" altLang="zh-CN" sz="3200" i="1" dirty="0" err="1">
                <a:latin typeface="Cambria" panose="02040503050406030204" pitchFamily="18" charset="0"/>
                <a:ea typeface="Cambria" panose="02040503050406030204" pitchFamily="18" charset="0"/>
              </a:rPr>
              <a:t>Muốn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tính</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quãng</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đường</a:t>
            </a:r>
            <a:r>
              <a:rPr lang="en-US" altLang="zh-CN" sz="3200" i="1" dirty="0">
                <a:latin typeface="Cambria" panose="02040503050406030204" pitchFamily="18" charset="0"/>
                <a:ea typeface="Cambria" panose="02040503050406030204" pitchFamily="18" charset="0"/>
              </a:rPr>
              <a:t>, ta </a:t>
            </a:r>
            <a:r>
              <a:rPr lang="en-US" altLang="zh-CN" sz="3200" i="1" dirty="0" err="1">
                <a:latin typeface="Cambria" panose="02040503050406030204" pitchFamily="18" charset="0"/>
                <a:ea typeface="Cambria" panose="02040503050406030204" pitchFamily="18" charset="0"/>
              </a:rPr>
              <a:t>lấy</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vận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tốc</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nhân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với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thời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gian</a:t>
            </a:r>
            <a:r>
              <a:rPr lang="en-US" altLang="zh-CN" sz="3200" i="1" dirty="0">
                <a:latin typeface="Cambria" panose="02040503050406030204" pitchFamily="18" charset="0"/>
                <a:ea typeface="Cambria" panose="02040503050406030204" pitchFamily="18" charset="0"/>
              </a:rPr>
              <a:t>.</a:t>
            </a:r>
          </a:p>
          <a:p>
            <a:pPr algn="just"/>
            <a:endParaRPr lang="zh-CN" altLang="en-US" sz="3200" i="1" dirty="0">
              <a:latin typeface="Cambria" panose="02040503050406030204" pitchFamily="18" charset="0"/>
              <a:ea typeface="字魂105号-简雅黑" panose="00000500000000000000" pitchFamily="2" charset="-122"/>
            </a:endParaRPr>
          </a:p>
        </p:txBody>
      </p:sp>
      <p:grpSp>
        <p:nvGrpSpPr>
          <p:cNvPr id="23" name="Group 22">
            <a:extLst>
              <a:ext uri="{FF2B5EF4-FFF2-40B4-BE49-F238E27FC236}">
                <a16:creationId xmlns:a16="http://schemas.microsoft.com/office/drawing/2014/main" id="{DB6AE9D5-1C2F-D12B-2D67-8AF26843A833}"/>
              </a:ext>
            </a:extLst>
          </p:cNvPr>
          <p:cNvGrpSpPr/>
          <p:nvPr/>
        </p:nvGrpSpPr>
        <p:grpSpPr>
          <a:xfrm>
            <a:off x="6559788" y="3558499"/>
            <a:ext cx="4190449" cy="1114983"/>
            <a:chOff x="4784151" y="3856210"/>
            <a:chExt cx="4190449" cy="1114983"/>
          </a:xfrm>
        </p:grpSpPr>
        <p:pic>
          <p:nvPicPr>
            <p:cNvPr id="28" name="Graphic 27">
              <a:extLst>
                <a:ext uri="{FF2B5EF4-FFF2-40B4-BE49-F238E27FC236}">
                  <a16:creationId xmlns:a16="http://schemas.microsoft.com/office/drawing/2014/main" id="{912C0625-29C8-699E-87D7-7BE1DEF43C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0041" y="3856210"/>
              <a:ext cx="564559" cy="1100890"/>
            </a:xfrm>
            <a:prstGeom prst="rect">
              <a:avLst/>
            </a:prstGeom>
          </p:spPr>
        </p:pic>
        <p:pic>
          <p:nvPicPr>
            <p:cNvPr id="30" name="Graphic 29">
              <a:extLst>
                <a:ext uri="{FF2B5EF4-FFF2-40B4-BE49-F238E27FC236}">
                  <a16:creationId xmlns:a16="http://schemas.microsoft.com/office/drawing/2014/main" id="{C2CC6C15-F108-8343-50F5-E1FDD8F1D8AE}"/>
                </a:ext>
              </a:extLst>
            </p:cNvPr>
            <p:cNvPicPr>
              <a:picLocks noChangeAspect="1"/>
            </p:cNvPicPr>
            <p:nvPr/>
          </p:nvPicPr>
          <p:blipFill>
            <a:blip r:embed="rId12">
              <a:duotone>
                <a:prstClr val="black"/>
                <a:schemeClr val="accent2">
                  <a:tint val="45000"/>
                  <a:satMod val="400000"/>
                </a:schemeClr>
              </a:duotone>
              <a:extLst>
                <a:ext uri="{96DAC541-7B7A-43D3-8B79-37D633B846F1}">
                  <asvg:svgBlip xmlns:asvg="http://schemas.microsoft.com/office/drawing/2016/SVG/main" r:embed="rId13"/>
                </a:ext>
              </a:extLst>
            </a:blip>
            <a:stretch>
              <a:fillRect/>
            </a:stretch>
          </p:blipFill>
          <p:spPr>
            <a:xfrm>
              <a:off x="4784151" y="4098915"/>
              <a:ext cx="419385" cy="848756"/>
            </a:xfrm>
            <a:prstGeom prst="rect">
              <a:avLst/>
            </a:prstGeom>
          </p:spPr>
        </p:pic>
        <p:pic>
          <p:nvPicPr>
            <p:cNvPr id="35" name="Graphic 34">
              <a:extLst>
                <a:ext uri="{FF2B5EF4-FFF2-40B4-BE49-F238E27FC236}">
                  <a16:creationId xmlns:a16="http://schemas.microsoft.com/office/drawing/2014/main" id="{EBB8AAFC-3986-9CC9-1F10-28C85E0BAA6A}"/>
                </a:ext>
              </a:extLst>
            </p:cNvPr>
            <p:cNvPicPr>
              <a:picLocks noChangeAspect="1"/>
            </p:cNvPicPr>
            <p:nvPr/>
          </p:nvPicPr>
          <p:blipFill>
            <a:blip r:embed="rId14">
              <a:duotone>
                <a:prstClr val="black"/>
                <a:schemeClr val="accent5">
                  <a:tint val="45000"/>
                  <a:satMod val="400000"/>
                </a:schemeClr>
              </a:duotone>
              <a:extLst>
                <a:ext uri="{96DAC541-7B7A-43D3-8B79-37D633B846F1}">
                  <asvg:svgBlip xmlns:asvg="http://schemas.microsoft.com/office/drawing/2016/SVG/main" r:embed="rId15"/>
                </a:ext>
              </a:extLst>
            </a:blip>
            <a:stretch>
              <a:fillRect/>
            </a:stretch>
          </p:blipFill>
          <p:spPr>
            <a:xfrm>
              <a:off x="6765941" y="4019756"/>
              <a:ext cx="799159" cy="928753"/>
            </a:xfrm>
            <a:prstGeom prst="rect">
              <a:avLst/>
            </a:prstGeom>
          </p:spPr>
        </p:pic>
        <p:pic>
          <p:nvPicPr>
            <p:cNvPr id="36" name="Graphic 35">
              <a:extLst>
                <a:ext uri="{FF2B5EF4-FFF2-40B4-BE49-F238E27FC236}">
                  <a16:creationId xmlns:a16="http://schemas.microsoft.com/office/drawing/2014/main" id="{FBA2B5CC-B97A-BBBE-F93F-89EFB17AFD7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20776" y="4387712"/>
              <a:ext cx="769969" cy="536645"/>
            </a:xfrm>
            <a:prstGeom prst="rect">
              <a:avLst/>
            </a:prstGeom>
          </p:spPr>
        </p:pic>
        <p:pic>
          <p:nvPicPr>
            <p:cNvPr id="38" name="Graphic 37">
              <a:extLst>
                <a:ext uri="{FF2B5EF4-FFF2-40B4-BE49-F238E27FC236}">
                  <a16:creationId xmlns:a16="http://schemas.microsoft.com/office/drawing/2014/main" id="{84FB387F-6DD4-8EC5-3719-86EDF083F7C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6" grpId="0"/>
      <p:bldP spid="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200" b="1" dirty="0">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a:t>
            </a:r>
            <a:endParaRPr lang="en-US" sz="2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Một người đi xe đạp với vận tốc 12 km/giờ trong </a:t>
            </a:r>
          </a:p>
          <a:p>
            <a:r>
              <a:rPr lang="en-US" sz="2800">
                <a:latin typeface="Calibri" panose="020F0502020204030204" pitchFamily="34" charset="0"/>
                <a:cs typeface="Calibri" panose="020F0502020204030204" pitchFamily="34"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7"/>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190478" y="389853"/>
            <a:ext cx="4245428" cy="523220"/>
          </a:xfrm>
          <a:prstGeom prst="rect">
            <a:avLst/>
          </a:prstGeom>
          <a:noFill/>
        </p:spPr>
        <p:txBody>
          <a:bodyPr wrap="square" rtlCol="0">
            <a:spAutoFit/>
          </a:bodyPr>
          <a:lstStyle/>
          <a:p>
            <a:r>
              <a:rPr lang="en-US" sz="2800" dirty="0" err="1">
                <a:solidFill>
                  <a:srgbClr val="0070C0"/>
                </a:solidFill>
                <a:latin typeface="Calibri" panose="020F0502020204030204" pitchFamily="34" charset="0"/>
                <a:cs typeface="Calibri" panose="020F0502020204030204" pitchFamily="34" charset="0"/>
              </a:rPr>
              <a:t>vận</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tốc</a:t>
            </a:r>
            <a:r>
              <a:rPr lang="en-US" sz="2800" dirty="0">
                <a:solidFill>
                  <a:srgbClr val="0070C0"/>
                </a:solidFill>
                <a:latin typeface="Calibri" panose="020F0502020204030204" pitchFamily="34" charset="0"/>
                <a:cs typeface="Calibri" panose="020F0502020204030204" pitchFamily="34" charset="0"/>
              </a:rPr>
              <a:t> 12 km/</a:t>
            </a:r>
            <a:r>
              <a:rPr lang="en-US" sz="2800" dirty="0" err="1">
                <a:solidFill>
                  <a:srgbClr val="0070C0"/>
                </a:solidFill>
                <a:latin typeface="Calibri" panose="020F0502020204030204" pitchFamily="34" charset="0"/>
                <a:cs typeface="Calibri" panose="020F0502020204030204" pitchFamily="34" charset="0"/>
              </a:rPr>
              <a:t>giờ</a:t>
            </a:r>
            <a:endParaRPr lang="en-US" sz="2800" dirty="0">
              <a:solidFill>
                <a:srgbClr val="0070C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Calibri" panose="020F0502020204030204" pitchFamily="34" charset="0"/>
                <a:cs typeface="Calibri" panose="020F0502020204030204" pitchFamily="34"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684911" y="814629"/>
            <a:ext cx="4245428" cy="523220"/>
          </a:xfrm>
          <a:prstGeom prst="rect">
            <a:avLst/>
          </a:prstGeom>
          <a:noFill/>
        </p:spPr>
        <p:txBody>
          <a:bodyPr wrap="square" rtlCol="0">
            <a:spAutoFit/>
          </a:bodyPr>
          <a:lstStyle/>
          <a:p>
            <a:r>
              <a:rPr lang="en-US" sz="2800" dirty="0" err="1">
                <a:solidFill>
                  <a:srgbClr val="A40B5D"/>
                </a:solidFill>
                <a:latin typeface="Calibri" panose="020F0502020204030204" pitchFamily="34" charset="0"/>
                <a:cs typeface="Calibri" panose="020F0502020204030204" pitchFamily="34" charset="0"/>
              </a:rPr>
              <a:t>Tính</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quãng</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đường</a:t>
            </a:r>
            <a:endParaRPr lang="en-US" sz="2800" dirty="0">
              <a:solidFill>
                <a:srgbClr val="A40B5D"/>
              </a:solidFill>
              <a:latin typeface="Calibri" panose="020F0502020204030204" pitchFamily="34" charset="0"/>
              <a:cs typeface="Calibri" panose="020F0502020204030204" pitchFamily="34" charset="0"/>
            </a:endParaRP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Calibri" panose="020F0502020204030204" pitchFamily="34" charset="0"/>
                <a:cs typeface="Calibri" panose="020F0502020204030204" pitchFamily="34" charset="0"/>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vận tốc</a:t>
              </a:r>
            </a:p>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giờ</a:t>
            </a:r>
            <a:r>
              <a:rPr lang="en-US" sz="2800" dirty="0">
                <a:solidFill>
                  <a:srgbClr val="92D050"/>
                </a:solidFill>
                <a:latin typeface="Calibri" panose="020F0502020204030204" pitchFamily="34" charset="0"/>
                <a:cs typeface="Calibri" panose="020F0502020204030204" pitchFamily="34" charset="0"/>
              </a:rPr>
              <a:t>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2923953" y="5284144"/>
            <a:ext cx="1065709"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phút</a:t>
            </a:r>
            <a:r>
              <a:rPr lang="en-US" sz="2800" dirty="0">
                <a:solidFill>
                  <a:srgbClr val="92D050"/>
                </a:solidFill>
                <a:latin typeface="Calibri" panose="020F0502020204030204" pitchFamily="34" charset="0"/>
                <a:cs typeface="Calibri" panose="020F0502020204030204" pitchFamily="34" charset="0"/>
              </a:rPr>
              <a:t>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2 </a:t>
            </a:r>
            <a:r>
              <a:rPr lang="en-US" sz="2800" dirty="0" err="1">
                <a:solidFill>
                  <a:srgbClr val="002060"/>
                </a:solidFill>
                <a:latin typeface="Calibri" panose="020F0502020204030204" pitchFamily="34" charset="0"/>
                <a:cs typeface="Calibri" panose="020F0502020204030204" pitchFamily="34" charset="0"/>
              </a:rPr>
              <a:t>giờ</a:t>
            </a:r>
            <a:r>
              <a:rPr lang="en-US" sz="2800" dirty="0">
                <a:solidFill>
                  <a:srgbClr val="002060"/>
                </a:solidFill>
                <a:latin typeface="Calibri" panose="020F0502020204030204" pitchFamily="34" charset="0"/>
                <a:cs typeface="Calibri" panose="020F0502020204030204" pitchFamily="34" charset="0"/>
              </a:rPr>
              <a:t> 30 </a:t>
            </a:r>
            <a:r>
              <a:rPr lang="en-US" sz="2800" dirty="0" err="1">
                <a:solidFill>
                  <a:srgbClr val="002060"/>
                </a:solidFill>
                <a:latin typeface="Calibri" panose="020F0502020204030204" pitchFamily="34" charset="0"/>
                <a:cs typeface="Calibri" panose="020F0502020204030204" pitchFamily="34" charset="0"/>
              </a:rPr>
              <a:t>phút</a:t>
            </a:r>
            <a:r>
              <a:rPr lang="en-US" sz="2800" dirty="0">
                <a:solidFill>
                  <a:srgbClr val="002060"/>
                </a:solidFill>
                <a:latin typeface="Calibri" panose="020F0502020204030204" pitchFamily="34" charset="0"/>
                <a:cs typeface="Calibri" panose="020F0502020204030204" pitchFamily="34" charset="0"/>
              </a:rPr>
              <a:t> = ...  </a:t>
            </a:r>
            <a:r>
              <a:rPr lang="en-US" sz="2800" dirty="0" err="1">
                <a:solidFill>
                  <a:srgbClr val="002060"/>
                </a:solidFill>
                <a:latin typeface="Calibri" panose="020F0502020204030204" pitchFamily="34" charset="0"/>
                <a:cs typeface="Calibri" panose="020F0502020204030204" pitchFamily="34" charset="0"/>
              </a:rPr>
              <a:t>giờ</a:t>
            </a:r>
            <a:endParaRPr lang="en-US" sz="2800" dirty="0">
              <a:solidFill>
                <a:srgbClr val="002060"/>
              </a:solidFill>
              <a:latin typeface="Calibri" panose="020F0502020204030204" pitchFamily="34" charset="0"/>
              <a:cs typeface="Calibri" panose="020F0502020204030204" pitchFamily="34" charset="0"/>
            </a:endParaRP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Calibri" panose="020F0502020204030204" pitchFamily="34" charset="0"/>
                    <a:cs typeface="Calibri" panose="020F0502020204030204" pitchFamily="34" charset="0"/>
                  </a:rPr>
                  <a:t>giờ = 0,5 giờ </a:t>
                </a:r>
                <a:endParaRPr lang="en-US">
                  <a:solidFill>
                    <a:srgbClr val="FF0000"/>
                  </a:solidFill>
                  <a:latin typeface="Calibri" panose="020F0502020204030204" pitchFamily="34" charset="0"/>
                  <a:cs typeface="Calibri" panose="020F0502020204030204" pitchFamily="34" charset="0"/>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2"/>
                <a:stretch>
                  <a:fillRect b="-3497"/>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254829" y="4324476"/>
            <a:ext cx="831604" cy="523220"/>
          </a:xfrm>
          <a:prstGeom prst="rect">
            <a:avLst/>
          </a:prstGeom>
          <a:noFill/>
        </p:spPr>
        <p:txBody>
          <a:bodyPr wrap="square" rtlCol="0">
            <a:spAutoFit/>
          </a:bodyPr>
          <a:lstStyle/>
          <a:p>
            <a:r>
              <a:rPr lang="en-US" sz="2800" dirty="0">
                <a:solidFill>
                  <a:srgbClr val="A40B5D"/>
                </a:solidFill>
                <a:latin typeface="Calibri" panose="020F0502020204030204" pitchFamily="34" charset="0"/>
                <a:cs typeface="Calibri" panose="020F0502020204030204" pitchFamily="34"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dirty="0" err="1">
                <a:solidFill>
                  <a:srgbClr val="002060"/>
                </a:solidFill>
                <a:latin typeface="Calibri" panose="020F0502020204030204" pitchFamily="34" charset="0"/>
                <a:cs typeface="Calibri" panose="020F0502020204030204" pitchFamily="34" charset="0"/>
              </a:rPr>
              <a:t>Quãng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đường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người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đó</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đã</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là</a:t>
            </a:r>
            <a:r>
              <a:rPr lang="en-US" sz="2800" dirty="0">
                <a:solidFill>
                  <a:srgbClr val="002060"/>
                </a:solidFill>
                <a:latin typeface="Calibri" panose="020F0502020204030204" pitchFamily="34" charset="0"/>
                <a:cs typeface="Calibri" panose="020F0502020204030204" pitchFamily="34" charset="0"/>
              </a:rPr>
              <a:t>: </a:t>
            </a:r>
          </a:p>
          <a:p>
            <a:pPr>
              <a:lnSpc>
                <a:spcPct val="110000"/>
              </a:lnSpc>
            </a:pPr>
            <a:r>
              <a:rPr lang="en-US" sz="2800" dirty="0">
                <a:solidFill>
                  <a:srgbClr val="002060"/>
                </a:solidFill>
                <a:latin typeface="Calibri" panose="020F0502020204030204" pitchFamily="34" charset="0"/>
                <a:cs typeface="Calibri" panose="020F0502020204030204" pitchFamily="34" charset="0"/>
              </a:rPr>
              <a:t>		12 x 2,5 = 30 (km)</a:t>
            </a:r>
          </a:p>
          <a:p>
            <a:pPr>
              <a:lnSpc>
                <a:spcPct val="110000"/>
              </a:lnSpc>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Đáp</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số</a:t>
            </a:r>
            <a:r>
              <a:rPr lang="en-US" sz="2800" dirty="0">
                <a:solidFill>
                  <a:srgbClr val="002060"/>
                </a:solidFill>
                <a:latin typeface="Calibri" panose="020F0502020204030204" pitchFamily="34" charset="0"/>
                <a:cs typeface="Calibri" panose="020F0502020204030204" pitchFamily="34" charset="0"/>
              </a:rPr>
              <a:t>: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0-#ppt_h/2"/>
                                          </p:val>
                                        </p:tav>
                                        <p:tav tm="100000">
                                          <p:val>
                                            <p:strVal val="#ppt_y"/>
                                          </p:val>
                                        </p:tav>
                                      </p:tavLst>
                                    </p:anim>
                                  </p:childTnLst>
                                </p:cTn>
                              </p:par>
                            </p:childTnLst>
                          </p:cTn>
                        </p:par>
                        <p:par>
                          <p:cTn id="76" fill="hold">
                            <p:stCondLst>
                              <p:cond delay="500"/>
                            </p:stCondLst>
                            <p:childTnLst>
                              <p:par>
                                <p:cTn id="77" presetID="2" presetClass="entr" presetSubtype="1"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0"/>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randombar(horizontal)">
                                      <p:cBhvr>
                                        <p:cTn id="96" dur="500"/>
                                        <p:tgtEl>
                                          <p:spTgt spid="2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0">
                                            <p:txEl>
                                              <p:pRg st="0" end="0"/>
                                            </p:txEl>
                                          </p:spTgt>
                                        </p:tgtEl>
                                        <p:attrNameLst>
                                          <p:attrName>style.visibility</p:attrName>
                                        </p:attrNameLst>
                                      </p:cBhvr>
                                      <p:to>
                                        <p:strVal val="visible"/>
                                      </p:to>
                                    </p:set>
                                    <p:animEffect transition="in" filter="wipe(left)">
                                      <p:cBhvr>
                                        <p:cTn id="101" dur="500"/>
                                        <p:tgtEl>
                                          <p:spTgt spid="40">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0">
                                            <p:txEl>
                                              <p:pRg st="1" end="1"/>
                                            </p:txEl>
                                          </p:spTgt>
                                        </p:tgtEl>
                                        <p:attrNameLst>
                                          <p:attrName>style.visibility</p:attrName>
                                        </p:attrNameLst>
                                      </p:cBhvr>
                                      <p:to>
                                        <p:strVal val="visible"/>
                                      </p:to>
                                    </p:set>
                                    <p:animEffect transition="in" filter="wipe(left)">
                                      <p:cBhvr>
                                        <p:cTn id="106" dur="500"/>
                                        <p:tgtEl>
                                          <p:spTgt spid="40">
                                            <p:txEl>
                                              <p:pRg st="1" end="1"/>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0">
                                            <p:txEl>
                                              <p:pRg st="2" end="2"/>
                                            </p:txEl>
                                          </p:spTgt>
                                        </p:tgtEl>
                                        <p:attrNameLst>
                                          <p:attrName>style.visibility</p:attrName>
                                        </p:attrNameLst>
                                      </p:cBhvr>
                                      <p:to>
                                        <p:strVal val="visible"/>
                                      </p:to>
                                    </p:set>
                                    <p:animEffect transition="in" filter="wipe(left)">
                                      <p:cBhvr>
                                        <p:cTn id="111"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34" grpId="0" animBg="1"/>
      <p:bldP spid="20" grpId="0" animBg="1"/>
      <p:bldP spid="20" grpId="1" animBg="1"/>
      <p:bldP spid="38" grpId="0" animBg="1"/>
      <p:bldP spid="38" grpId="1" animBg="1"/>
      <p:bldP spid="37"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Cambria" panose="02040503050406030204" pitchFamily="18" charset="0"/>
              </a:endParaRPr>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886114" y="112260"/>
            <a:ext cx="7421392" cy="769441"/>
          </a:xfrm>
          <a:prstGeom prst="rect">
            <a:avLst/>
          </a:prstGeom>
          <a:noFill/>
        </p:spPr>
        <p:txBody>
          <a:bodyPr wrap="square" rtlCol="0">
            <a:spAutoFit/>
          </a:bodyPr>
          <a:lstStyle/>
          <a:p>
            <a:pPr algn="ctr"/>
            <a:r>
              <a:rPr lang="en-US" altLang="zh-CN" sz="44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4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85837" y="1678527"/>
            <a:ext cx="5136674" cy="1754326"/>
          </a:xfrm>
          <a:prstGeom prst="rect">
            <a:avLst/>
          </a:prstGeom>
          <a:noFill/>
        </p:spPr>
        <p:txBody>
          <a:bodyPr wrap="square" rtlCol="0">
            <a:spAutoFit/>
          </a:bodyPr>
          <a:lstStyle/>
          <a:p>
            <a:pPr algn="just"/>
            <a:r>
              <a:rPr lang="en-US" altLang="zh-CN" sz="3600" dirty="0" err="1">
                <a:latin typeface="Cambria" panose="02040503050406030204" pitchFamily="18" charset="0"/>
                <a:ea typeface="Cambria" panose="02040503050406030204" pitchFamily="18" charset="0"/>
              </a:rPr>
              <a:t>Muốn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tính</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quãng</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đường</a:t>
            </a:r>
            <a:r>
              <a:rPr lang="en-US" altLang="zh-CN" sz="3600" dirty="0">
                <a:latin typeface="Cambria" panose="02040503050406030204" pitchFamily="18" charset="0"/>
                <a:ea typeface="Cambria" panose="02040503050406030204" pitchFamily="18" charset="0"/>
              </a:rPr>
              <a:t>, ta </a:t>
            </a:r>
            <a:r>
              <a:rPr lang="en-US" altLang="zh-CN" sz="3600" dirty="0" err="1">
                <a:latin typeface="Cambria" panose="02040503050406030204" pitchFamily="18" charset="0"/>
                <a:ea typeface="Cambria" panose="02040503050406030204" pitchFamily="18" charset="0"/>
              </a:rPr>
              <a:t>lấy</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vận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tốc</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nhân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với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thời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gian</a:t>
            </a:r>
            <a:r>
              <a:rPr lang="en-US" altLang="zh-CN" sz="3600" dirty="0">
                <a:latin typeface="Cambria" panose="02040503050406030204" pitchFamily="18" charset="0"/>
                <a:ea typeface="Cambria" panose="02040503050406030204" pitchFamily="18" charset="0"/>
              </a:rPr>
              <a:t>.</a:t>
            </a:r>
            <a:endParaRPr lang="zh-CN" altLang="en-US" sz="3600" dirty="0">
              <a:latin typeface="Cambria" panose="02040503050406030204" pitchFamily="18"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3965713" y="4378398"/>
            <a:ext cx="5714036" cy="461665"/>
          </a:xfrm>
          <a:prstGeom prst="rect">
            <a:avLst/>
          </a:prstGeom>
          <a:noFill/>
        </p:spPr>
        <p:txBody>
          <a:bodyPr wrap="square" rtlCol="0">
            <a:spAutoFit/>
          </a:bodyPr>
          <a:lstStyle/>
          <a:p>
            <a:pPr algn="just"/>
            <a:r>
              <a:rPr lang="en-US" altLang="zh-CN" sz="2400" dirty="0">
                <a:latin typeface="Cambria" panose="02040503050406030204" pitchFamily="18" charset="0"/>
                <a:ea typeface="Cambria" panose="02040503050406030204" pitchFamily="18" charset="0"/>
              </a:rPr>
              <a:t>(</a:t>
            </a:r>
            <a:r>
              <a:rPr lang="en-US" altLang="zh-CN" sz="2400" dirty="0">
                <a:solidFill>
                  <a:srgbClr val="0070C0"/>
                </a:solidFill>
                <a:latin typeface="Cambria" panose="02040503050406030204" pitchFamily="18" charset="0"/>
                <a:ea typeface="Cambria" panose="02040503050406030204" pitchFamily="18" charset="0"/>
              </a:rPr>
              <a:t>s</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quãng</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đường</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v</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vận</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tốc</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t</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thời</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gian</a:t>
            </a:r>
            <a:r>
              <a:rPr lang="en-US" altLang="zh-CN" sz="2400" dirty="0">
                <a:latin typeface="Cambria" panose="02040503050406030204" pitchFamily="18" charset="0"/>
                <a:ea typeface="Cambria" panose="02040503050406030204" pitchFamily="18" charset="0"/>
              </a:rPr>
              <a:t>)</a:t>
            </a:r>
            <a:endParaRPr lang="zh-CN" altLang="en-US" sz="2400" dirty="0">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707886"/>
          </a:xfrm>
          <a:prstGeom prst="rect">
            <a:avLst/>
          </a:prstGeom>
          <a:noFill/>
        </p:spPr>
        <p:txBody>
          <a:bodyPr wrap="square" rtlCol="0">
            <a:spAutoFit/>
          </a:bodyPr>
          <a:lstStyle/>
          <a:p>
            <a:r>
              <a:rPr lang="en-US" sz="2000" i="1" u="sng">
                <a:latin typeface="Cambria" panose="02040503050406030204" pitchFamily="18" charset="0"/>
                <a:ea typeface="Cambria" panose="02040503050406030204" pitchFamily="18" charset="0"/>
                <a:cs typeface="#9Slide03 Arima Madurai ExtraLi" panose="00000300000000000000" pitchFamily="2" charset="0"/>
              </a:rPr>
              <a:t>Chú ý: </a:t>
            </a:r>
            <a:r>
              <a:rPr lang="en-US" sz="2000" i="1">
                <a:latin typeface="Cambria" panose="02040503050406030204" pitchFamily="18" charset="0"/>
                <a:ea typeface="Cambria" panose="02040503050406030204" pitchFamily="18" charset="0"/>
                <a:cs typeface="#9Slide03 Arima Madurai ExtraLi" panose="00000300000000000000" pitchFamily="2" charset="0"/>
              </a:rPr>
              <a:t>Đơn vị đo của quãng đường và thời gian cần </a:t>
            </a:r>
            <a:r>
              <a:rPr lang="en-US" sz="2000" b="1" i="1">
                <a:latin typeface="Cambria" panose="02040503050406030204" pitchFamily="18" charset="0"/>
                <a:ea typeface="Cambria" panose="02040503050406030204" pitchFamily="18" charset="0"/>
                <a:cs typeface="#9Slide03 Arima Madurai ExtraLi" panose="00000300000000000000" pitchFamily="2" charset="0"/>
              </a:rPr>
              <a:t>thống nhất </a:t>
            </a:r>
            <a:r>
              <a:rPr lang="en-US" sz="2000" i="1">
                <a:latin typeface="Cambria" panose="02040503050406030204" pitchFamily="18" charset="0"/>
                <a:ea typeface="Cambria" panose="02040503050406030204" pitchFamily="18"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09195B85-A6F3-F320-6D98-F459BEE9B47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92309" y="153846"/>
            <a:ext cx="1199691" cy="1199691"/>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orange and white text&#10;&#10;Description automatically generated">
            <a:extLst>
              <a:ext uri="{FF2B5EF4-FFF2-40B4-BE49-F238E27FC236}">
                <a16:creationId xmlns:a16="http://schemas.microsoft.com/office/drawing/2014/main" id="{F7D520A4-638B-5446-F780-37FE1CA1A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304" y="1123589"/>
            <a:ext cx="10574438" cy="4120634"/>
          </a:xfrm>
          <a:prstGeom prst="rect">
            <a:avLst/>
          </a:prstGeom>
        </p:spPr>
      </p:pic>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dirty="0">
                <a:latin typeface="Cambria" panose="02040503050406030204" pitchFamily="18" charset="0"/>
                <a:ea typeface="Cambria" panose="02040503050406030204" pitchFamily="18" charset="0"/>
              </a:rPr>
              <a:t>Một chiếc tàu biển đi với vận tốc 33,7 km/h. Quãng đường đi được của chiếc tàu đó trong 4 giờ là</a:t>
            </a:r>
            <a:r>
              <a:rPr lang="en-US" altLang="zh-CN" sz="2800" dirty="0">
                <a:latin typeface="Cambria" panose="02040503050406030204" pitchFamily="18" charset="0"/>
                <a:ea typeface="Cambria" panose="02040503050406030204" pitchFamily="18" charset="0"/>
              </a:rPr>
              <a:t>         km.</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a:solidFill>
                  <a:schemeClr val="bg1"/>
                </a:solidFill>
                <a:latin typeface="Cambria" panose="02040503050406030204" pitchFamily="18" charset="0"/>
                <a:ea typeface="Cambria" panose="02040503050406030204" pitchFamily="18" charset="0"/>
              </a:rPr>
              <a:t>1. Số?</a:t>
            </a:r>
            <a:endParaRPr lang="zh-CN" altLang="en-US" sz="4800" b="1" dirty="0">
              <a:solidFill>
                <a:schemeClr val="bg1"/>
              </a:solidFill>
              <a:latin typeface="Cambria" panose="02040503050406030204" pitchFamily="18"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t = 4 </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v = 33,7 km/</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Quãng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được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4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nSpc>
                <a:spcPct val="115000"/>
              </a:lnSpc>
            </a:pPr>
            <a:r>
              <a:rPr lang="en-US" sz="3200" dirty="0">
                <a:solidFill>
                  <a:srgbClr val="002060"/>
                </a:solidFill>
                <a:latin typeface="Cambria" panose="02040503050406030204" pitchFamily="18" charset="0"/>
                <a:ea typeface="Cambria" panose="02040503050406030204" pitchFamily="18" charset="0"/>
              </a:rPr>
              <a:t>		33,7 x 4 = 134,8 (km)</a:t>
            </a:r>
          </a:p>
          <a:p>
            <a:pPr>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Đáp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134,8 km.</a:t>
            </a:r>
          </a:p>
        </p:txBody>
      </p:sp>
      <p:sp>
        <p:nvSpPr>
          <p:cNvPr id="2" name="Rectangle: Rounded Corners 1">
            <a:extLst>
              <a:ext uri="{FF2B5EF4-FFF2-40B4-BE49-F238E27FC236}">
                <a16:creationId xmlns:a16="http://schemas.microsoft.com/office/drawing/2014/main" id="{279FFE17-E69A-1AFC-F6F4-23EBF30FDA8C}"/>
              </a:ext>
            </a:extLst>
          </p:cNvPr>
          <p:cNvSpPr/>
          <p:nvPr/>
        </p:nvSpPr>
        <p:spPr>
          <a:xfrm>
            <a:off x="8279296" y="616226"/>
            <a:ext cx="496956" cy="42738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fade">
                                      <p:cBhvr>
                                        <p:cTn id="48" dur="1000"/>
                                        <p:tgtEl>
                                          <p:spTgt spid="30">
                                            <p:txEl>
                                              <p:pRg st="0" end="0"/>
                                            </p:txEl>
                                          </p:spTgt>
                                        </p:tgtEl>
                                      </p:cBhvr>
                                    </p:animEffect>
                                    <p:anim calcmode="lin" valueType="num">
                                      <p:cBhvr>
                                        <p:cTn id="4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Effect transition="in" filter="fade">
                                      <p:cBhvr>
                                        <p:cTn id="55" dur="1000"/>
                                        <p:tgtEl>
                                          <p:spTgt spid="30">
                                            <p:txEl>
                                              <p:pRg st="1" end="1"/>
                                            </p:txEl>
                                          </p:spTgt>
                                        </p:tgtEl>
                                      </p:cBhvr>
                                    </p:animEffect>
                                    <p:anim calcmode="lin" valueType="num">
                                      <p:cBhvr>
                                        <p:cTn id="5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0">
                                            <p:txEl>
                                              <p:pRg st="2" end="2"/>
                                            </p:txEl>
                                          </p:spTgt>
                                        </p:tgtEl>
                                        <p:attrNameLst>
                                          <p:attrName>style.visibility</p:attrName>
                                        </p:attrNameLst>
                                      </p:cBhvr>
                                      <p:to>
                                        <p:strVal val="visible"/>
                                      </p:to>
                                    </p:set>
                                    <p:animEffect transition="in" filter="fade">
                                      <p:cBhvr>
                                        <p:cTn id="62" dur="1000"/>
                                        <p:tgtEl>
                                          <p:spTgt spid="30">
                                            <p:txEl>
                                              <p:pRg st="2" end="2"/>
                                            </p:txEl>
                                          </p:spTgt>
                                        </p:tgtEl>
                                      </p:cBhvr>
                                    </p:animEffect>
                                    <p:anim calcmode="lin" valueType="num">
                                      <p:cBhvr>
                                        <p:cTn id="6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a:latin typeface="Cambria" panose="02040503050406030204" pitchFamily="18" charset="0"/>
                <a:ea typeface="Cambria" panose="02040503050406030204" pitchFamily="18" charset="0"/>
              </a:rPr>
              <a:t>Một chú chim cắt có thể bay với vận tốc 108 m/s. Hỏi trong 15 giây, chú chim cắt có thể bay được hơn 1 km hay không?</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2</a:t>
            </a:r>
            <a:endParaRPr lang="zh-CN" altLang="en-US" sz="4800" b="1" dirty="0">
              <a:solidFill>
                <a:schemeClr val="bg1"/>
              </a:solidFill>
              <a:latin typeface="Cambria" panose="02040503050406030204" pitchFamily="18"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35006" y="1464483"/>
            <a:ext cx="2581634" cy="646331"/>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96933" y="2528445"/>
            <a:ext cx="3067543"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t = 15 </a:t>
            </a:r>
            <a:r>
              <a:rPr lang="en-US" sz="3200" b="1" dirty="0" err="1">
                <a:solidFill>
                  <a:srgbClr val="51347B"/>
                </a:solidFill>
                <a:latin typeface="Cambria" panose="02040503050406030204" pitchFamily="18" charset="0"/>
                <a:ea typeface="Cambria" panose="02040503050406030204" pitchFamily="18" charset="0"/>
              </a:rPr>
              <a:t>giây</a:t>
            </a:r>
            <a:endParaRPr lang="en-US" sz="3200" b="1" dirty="0">
              <a:solidFill>
                <a:srgbClr val="51347B"/>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996934" y="2027242"/>
            <a:ext cx="3458564"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v = 108 m/s</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96934" y="3029648"/>
            <a:ext cx="3458564" cy="584775"/>
          </a:xfrm>
          <a:prstGeom prst="rect">
            <a:avLst/>
          </a:prstGeom>
          <a:noFill/>
        </p:spPr>
        <p:txBody>
          <a:bodyPr wrap="square" rtlCol="0">
            <a:spAutoFit/>
          </a:bodyPr>
          <a:lstStyle/>
          <a:p>
            <a:r>
              <a:rPr lang="en-US" sz="3200" b="1">
                <a:solidFill>
                  <a:srgbClr val="51347B"/>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54498" y="3121425"/>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2814856" y="3144212"/>
            <a:ext cx="2913743" cy="646331"/>
          </a:xfrm>
          <a:prstGeom prst="rect">
            <a:avLst/>
          </a:prstGeom>
          <a:noFill/>
          <a:ln>
            <a:noFill/>
          </a:ln>
        </p:spPr>
        <p:txBody>
          <a:bodyPr wrap="square" rtlCol="0">
            <a:spAutoFit/>
          </a:bodyPr>
          <a:lstStyle/>
          <a:p>
            <a:pPr algn="ct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a:t>
            </a:r>
            <a:r>
              <a:rPr lang="en-US" altLang="zh-CN" sz="3600" b="1" spc="240" dirty="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 </a:t>
            </a: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568570" y="3895683"/>
            <a:ext cx="6952113" cy="3023200"/>
          </a:xfrm>
          <a:prstGeom prst="rect">
            <a:avLst/>
          </a:prstGeom>
          <a:noFill/>
        </p:spPr>
        <p:txBody>
          <a:bodyPr wrap="square" rtlCol="0">
            <a:spAutoFit/>
          </a:bodyPr>
          <a:lstStyle/>
          <a:p>
            <a:pPr algn="ctr">
              <a:lnSpc>
                <a:spcPct val="115000"/>
              </a:lnSpc>
            </a:pPr>
            <a:r>
              <a:rPr lang="vi-VN" sz="2800" b="1" dirty="0">
                <a:solidFill>
                  <a:srgbClr val="002060"/>
                </a:solidFill>
                <a:latin typeface="Cambria" panose="02040503050406030204" pitchFamily="18" charset="0"/>
                <a:ea typeface="Cambria" panose="02040503050406030204" pitchFamily="18" charset="0"/>
              </a:rPr>
              <a:t>Quãng đường chú chim cắt bay được trong 15 giây là:</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108 × 15 = 1 620 (m)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Đổi: 1 620 m = 1,62 km &gt; 1 km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Vậy trong 15 giây, chú chim cắt có thể bay được hơn 1 km.</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C0A0899D-36BD-F2BA-B757-EB02135A042C}"/>
              </a:ext>
            </a:extLst>
          </p:cNvPr>
          <p:cNvPicPr>
            <a:picLocks noChangeAspect="1"/>
          </p:cNvPicPr>
          <p:nvPr/>
        </p:nvPicPr>
        <p:blipFill>
          <a:blip r:embed="rId7"/>
          <a:stretch>
            <a:fillRect/>
          </a:stretch>
        </p:blipFill>
        <p:spPr>
          <a:xfrm>
            <a:off x="7167147" y="1909348"/>
            <a:ext cx="2867025" cy="1190625"/>
          </a:xfrm>
          <a:prstGeom prst="rect">
            <a:avLst/>
          </a:prstGeom>
        </p:spPr>
      </p:pic>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1000"/>
                                        <p:tgtEl>
                                          <p:spTgt spid="30">
                                            <p:txEl>
                                              <p:pRg st="0" end="0"/>
                                            </p:txEl>
                                          </p:spTgt>
                                        </p:tgtEl>
                                      </p:cBhvr>
                                    </p:animEffect>
                                    <p:anim calcmode="lin" valueType="num">
                                      <p:cBhvr>
                                        <p:cTn id="4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xEl>
                                              <p:pRg st="1" end="1"/>
                                            </p:txEl>
                                          </p:spTgt>
                                        </p:tgtEl>
                                        <p:attrNameLst>
                                          <p:attrName>style.visibility</p:attrName>
                                        </p:attrNameLst>
                                      </p:cBhvr>
                                      <p:to>
                                        <p:strVal val="visible"/>
                                      </p:to>
                                    </p:set>
                                    <p:animEffect transition="in" filter="fade">
                                      <p:cBhvr>
                                        <p:cTn id="54" dur="1000"/>
                                        <p:tgtEl>
                                          <p:spTgt spid="30">
                                            <p:txEl>
                                              <p:pRg st="1" end="1"/>
                                            </p:txEl>
                                          </p:spTgt>
                                        </p:tgtEl>
                                      </p:cBhvr>
                                    </p:animEffect>
                                    <p:anim calcmode="lin" valueType="num">
                                      <p:cBhvr>
                                        <p:cTn id="55"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xEl>
                                              <p:pRg st="2" end="2"/>
                                            </p:txEl>
                                          </p:spTgt>
                                        </p:tgtEl>
                                        <p:attrNameLst>
                                          <p:attrName>style.visibility</p:attrName>
                                        </p:attrNameLst>
                                      </p:cBhvr>
                                      <p:to>
                                        <p:strVal val="visible"/>
                                      </p:to>
                                    </p:set>
                                    <p:animEffect transition="in" filter="fade">
                                      <p:cBhvr>
                                        <p:cTn id="61" dur="1000"/>
                                        <p:tgtEl>
                                          <p:spTgt spid="30">
                                            <p:txEl>
                                              <p:pRg st="2" end="2"/>
                                            </p:txEl>
                                          </p:spTgt>
                                        </p:tgtEl>
                                      </p:cBhvr>
                                    </p:animEffect>
                                    <p:anim calcmode="lin" valueType="num">
                                      <p:cBhvr>
                                        <p:cTn id="62"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0">
                                            <p:txEl>
                                              <p:pRg st="3" end="3"/>
                                            </p:txEl>
                                          </p:spTgt>
                                        </p:tgtEl>
                                        <p:attrNameLst>
                                          <p:attrName>style.visibility</p:attrName>
                                        </p:attrNameLst>
                                      </p:cBhvr>
                                      <p:to>
                                        <p:strVal val="visible"/>
                                      </p:to>
                                    </p:set>
                                    <p:animEffect transition="in" filter="fade">
                                      <p:cBhvr>
                                        <p:cTn id="68" dur="1000"/>
                                        <p:tgtEl>
                                          <p:spTgt spid="30">
                                            <p:txEl>
                                              <p:pRg st="3" end="3"/>
                                            </p:txEl>
                                          </p:spTgt>
                                        </p:tgtEl>
                                      </p:cBhvr>
                                    </p:animEffect>
                                    <p:anim calcmode="lin" valueType="num">
                                      <p:cBhvr>
                                        <p:cTn id="69"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0"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5" y="114697"/>
            <a:ext cx="8913510" cy="1569660"/>
          </a:xfrm>
          <a:prstGeom prst="rect">
            <a:avLst/>
          </a:prstGeom>
          <a:noFill/>
        </p:spPr>
        <p:txBody>
          <a:bodyPr wrap="square" rtlCol="0">
            <a:spAutoFit/>
          </a:bodyPr>
          <a:lstStyle/>
          <a:p>
            <a:r>
              <a:rPr lang="vi-VN" altLang="zh-CN" sz="2400" dirty="0">
                <a:latin typeface="Cambria" panose="02040503050406030204" pitchFamily="18" charset="0"/>
                <a:ea typeface="Cambria" panose="02040503050406030204" pitchFamily="18" charset="0"/>
              </a:rPr>
              <a:t>Dịp nghỉ lễ, chú Luân bắt đầu lái xe máy về quê lúc 7 giờ sáng. Chú ấy về đến nhà lúc 10 giờ sáng. Hỏi quãng đường về quê dài bao nhiêu ki-lô-mét, biết rằng chú Luân đi với vận tốc trung bình 55 km/h?</a:t>
            </a:r>
            <a:endParaRPr lang="zh-CN" altLang="en-US" sz="24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3</a:t>
            </a:r>
            <a:endParaRPr lang="zh-CN" altLang="en-US" sz="4800" b="1" dirty="0">
              <a:solidFill>
                <a:schemeClr val="bg1"/>
              </a:solidFill>
              <a:latin typeface="Cambria" panose="02040503050406030204" pitchFamily="18" charset="0"/>
            </a:endParaRPr>
          </a:p>
        </p:txBody>
      </p:sp>
      <p:sp>
        <p:nvSpPr>
          <p:cNvPr id="24" name="矩形: 圆角 7">
            <a:extLst>
              <a:ext uri="{FF2B5EF4-FFF2-40B4-BE49-F238E27FC236}">
                <a16:creationId xmlns:a16="http://schemas.microsoft.com/office/drawing/2014/main" id="{637D1690-AA28-4202-83F5-86539F69BFAB}"/>
              </a:ext>
            </a:extLst>
          </p:cNvPr>
          <p:cNvSpPr/>
          <p:nvPr/>
        </p:nvSpPr>
        <p:spPr>
          <a:xfrm>
            <a:off x="3771669" y="2052242"/>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3362849" y="2146948"/>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681324" y="2810085"/>
            <a:ext cx="7718452" cy="2875659"/>
          </a:xfrm>
          <a:prstGeom prst="rect">
            <a:avLst/>
          </a:prstGeom>
          <a:noFill/>
        </p:spPr>
        <p:txBody>
          <a:bodyPr wrap="square" rtlCol="0">
            <a:spAutoFit/>
          </a:bodyPr>
          <a:lstStyle/>
          <a:p>
            <a:pPr algn="ctr">
              <a:lnSpc>
                <a:spcPct val="115000"/>
              </a:lnSpc>
            </a:pPr>
            <a:r>
              <a:rPr lang="vi-VN" sz="3200" dirty="0">
                <a:solidFill>
                  <a:srgbClr val="002060"/>
                </a:solidFill>
                <a:latin typeface="Cambria" panose="02040503050406030204" pitchFamily="18" charset="0"/>
                <a:ea typeface="Cambria" panose="02040503050406030204" pitchFamily="18" charset="0"/>
              </a:rPr>
              <a:t>Chú Luân về quê hết thời gian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10 giờ – 7 giờ = 3 giờ</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Quãng đường về quê dài số ki-lô-mét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55 × 3 = 165 (km)</a:t>
            </a:r>
          </a:p>
          <a:p>
            <a:pPr algn="r">
              <a:lnSpc>
                <a:spcPct val="115000"/>
              </a:lnSpc>
            </a:pPr>
            <a:r>
              <a:rPr lang="vi-VN" sz="3200" dirty="0">
                <a:solidFill>
                  <a:srgbClr val="002060"/>
                </a:solidFill>
                <a:latin typeface="Cambria" panose="02040503050406030204" pitchFamily="18" charset="0"/>
                <a:ea typeface="Cambria" panose="02040503050406030204" pitchFamily="18" charset="0"/>
              </a:rPr>
              <a:t>Đáp số: 165 km.</a:t>
            </a:r>
            <a:endParaRPr lang="en-US" sz="3200"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2FC3ADC-857D-B65D-7A8D-3E8BA2A40E9C}"/>
              </a:ext>
            </a:extLst>
          </p:cNvPr>
          <p:cNvPicPr>
            <a:picLocks noChangeAspect="1"/>
          </p:cNvPicPr>
          <p:nvPr/>
        </p:nvPicPr>
        <p:blipFill>
          <a:blip r:embed="rId6"/>
          <a:stretch>
            <a:fillRect/>
          </a:stretch>
        </p:blipFill>
        <p:spPr>
          <a:xfrm>
            <a:off x="8097494" y="1784074"/>
            <a:ext cx="3829050" cy="2514600"/>
          </a:xfrm>
          <a:prstGeom prst="rect">
            <a:avLst/>
          </a:prstGeom>
        </p:spPr>
      </p:pic>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wipe(left)">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xEl>
                                              <p:pRg st="1" end="1"/>
                                            </p:txEl>
                                          </p:spTgt>
                                        </p:tgtEl>
                                        <p:attrNameLst>
                                          <p:attrName>style.visibility</p:attrName>
                                        </p:attrNameLst>
                                      </p:cBhvr>
                                      <p:to>
                                        <p:strVal val="visible"/>
                                      </p:to>
                                    </p:set>
                                    <p:animEffect transition="in" filter="wipe(left)">
                                      <p:cBhvr>
                                        <p:cTn id="20" dur="500"/>
                                        <p:tgtEl>
                                          <p:spTgt spid="3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xEl>
                                              <p:pRg st="2" end="2"/>
                                            </p:txEl>
                                          </p:spTgt>
                                        </p:tgtEl>
                                        <p:attrNameLst>
                                          <p:attrName>style.visibility</p:attrName>
                                        </p:attrNameLst>
                                      </p:cBhvr>
                                      <p:to>
                                        <p:strVal val="visible"/>
                                      </p:to>
                                    </p:set>
                                    <p:animEffect transition="in" filter="wipe(left)">
                                      <p:cBhvr>
                                        <p:cTn id="25" dur="500"/>
                                        <p:tgtEl>
                                          <p:spTgt spid="3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xEl>
                                              <p:pRg st="3" end="3"/>
                                            </p:txEl>
                                          </p:spTgt>
                                        </p:tgtEl>
                                        <p:attrNameLst>
                                          <p:attrName>style.visibility</p:attrName>
                                        </p:attrNameLst>
                                      </p:cBhvr>
                                      <p:to>
                                        <p:strVal val="visible"/>
                                      </p:to>
                                    </p:set>
                                    <p:animEffect transition="in" filter="wipe(left)">
                                      <p:cBhvr>
                                        <p:cTn id="30" dur="500"/>
                                        <p:tgtEl>
                                          <p:spTgt spid="3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xEl>
                                              <p:pRg st="4" end="4"/>
                                            </p:txEl>
                                          </p:spTgt>
                                        </p:tgtEl>
                                        <p:attrNameLst>
                                          <p:attrName>style.visibility</p:attrName>
                                        </p:attrNameLst>
                                      </p:cBhvr>
                                      <p:to>
                                        <p:strVal val="visible"/>
                                      </p:to>
                                    </p:set>
                                    <p:animEffect transition="in" filter="wipe(left)">
                                      <p:cBhvr>
                                        <p:cTn id="35"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close up of a black background&#10;&#10;Description automatically generated">
            <a:extLst>
              <a:ext uri="{FF2B5EF4-FFF2-40B4-BE49-F238E27FC236}">
                <a16:creationId xmlns:a16="http://schemas.microsoft.com/office/drawing/2014/main" id="{51F0FD7B-8B1F-9CE7-F6B8-D4F0FA26E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018" y="1402113"/>
            <a:ext cx="12192000" cy="2940592"/>
          </a:xfrm>
          <a:prstGeom prst="rect">
            <a:avLst/>
          </a:prstGeom>
        </p:spPr>
      </p:pic>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862501"/>
            <a:ext cx="6049667" cy="3170099"/>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290690" y="5417520"/>
              <a:ext cx="14350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493263" y="5462845"/>
              <a:ext cx="14350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26006" y="5417520"/>
              <a:ext cx="14350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80010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2125218" y="-2743200"/>
            <a:ext cx="7941564" cy="82296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1408479"/>
            <a:ext cx="828517" cy="828517"/>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5151120" y="2672080"/>
            <a:ext cx="4846320" cy="388112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id="{A94E975A-9D35-8CEB-6B3D-648A4CE39A04}"/>
              </a:ext>
            </a:extLst>
          </p:cNvPr>
          <p:cNvSpPr/>
          <p:nvPr/>
        </p:nvSpPr>
        <p:spPr>
          <a:xfrm>
            <a:off x="5775325" y="3616501"/>
            <a:ext cx="76200" cy="60496"/>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5741514" y="3494598"/>
            <a:ext cx="191340" cy="283033"/>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5784766" y="3562564"/>
            <a:ext cx="98077" cy="165024"/>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4815261" y="2349293"/>
            <a:ext cx="4972388" cy="4136809"/>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55611" y="5417520"/>
              <a:ext cx="1305165"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06462" y="5462845"/>
              <a:ext cx="1008610"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248723"/>
            <a:ext cx="6049667" cy="2585323"/>
          </a:xfrm>
          <a:prstGeom prst="rect">
            <a:avLst/>
          </a:prstGeom>
          <a:noFill/>
        </p:spPr>
        <p:txBody>
          <a:bodyPr wrap="square" rtlCol="0">
            <a:spAutoFit/>
          </a:bodyPr>
          <a:lstStyle/>
          <a:p>
            <a:pPr algn="ctr">
              <a:lnSpc>
                <a:spcPct val="90000"/>
              </a:lnSpc>
            </a:pP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6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bạn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xe</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đạp</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từ</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với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vận</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tốc</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12km/</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Tính</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quãng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đường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biết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8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97289" y="5417520"/>
              <a:ext cx="12218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99863" y="5462845"/>
              <a:ext cx="12218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707886"/>
          </a:xfrm>
          <a:prstGeom prst="rect">
            <a:avLst/>
          </a:prstGeom>
          <a:noFill/>
        </p:spPr>
        <p:txBody>
          <a:bodyPr wrap="square" rtlCol="0">
            <a:spAutoFit/>
          </a:bodyPr>
          <a:lstStyle/>
          <a:p>
            <a:pPr algn="ctr"/>
            <a:r>
              <a:rPr lang="en-US" altLang="zh-CN" sz="40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0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10684077" cy="584775"/>
          </a:xfrm>
          <a:prstGeom prst="rect">
            <a:avLst/>
          </a:prstGeom>
          <a:noFill/>
        </p:spPr>
        <p:txBody>
          <a:bodyPr wrap="square" rtlCol="0">
            <a:spAutoFit/>
          </a:bodyPr>
          <a:lstStyle/>
          <a:p>
            <a:pPr algn="just"/>
            <a:r>
              <a:rPr lang="en-US" altLang="zh-CN" sz="3200" dirty="0">
                <a:solidFill>
                  <a:schemeClr val="accent3">
                    <a:lumMod val="50000"/>
                  </a:schemeClr>
                </a:solidFill>
                <a:latin typeface="Cambria" panose="02040503050406030204" pitchFamily="18" charset="0"/>
                <a:ea typeface="Cambria" panose="02040503050406030204" pitchFamily="18" charset="0"/>
              </a:rPr>
              <a:t>1) </a:t>
            </a:r>
            <a:r>
              <a:rPr lang="en-US" altLang="zh-CN" sz="3200" dirty="0" err="1">
                <a:solidFill>
                  <a:schemeClr val="accent3">
                    <a:lumMod val="50000"/>
                  </a:schemeClr>
                </a:solidFill>
                <a:latin typeface="Cambria" panose="02040503050406030204" pitchFamily="18" charset="0"/>
                <a:ea typeface="Cambria" panose="02040503050406030204" pitchFamily="18" charset="0"/>
              </a:rPr>
              <a:t>Muốn</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tính</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quãng</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đường</a:t>
            </a:r>
            <a:r>
              <a:rPr lang="en-US" altLang="zh-CN" sz="3200" dirty="0">
                <a:solidFill>
                  <a:schemeClr val="accent3">
                    <a:lumMod val="50000"/>
                  </a:schemeClr>
                </a:solidFill>
                <a:latin typeface="Cambria" panose="02040503050406030204" pitchFamily="18" charset="0"/>
                <a:ea typeface="Cambria" panose="02040503050406030204" pitchFamily="18" charset="0"/>
              </a:rPr>
              <a:t>, ta </a:t>
            </a:r>
            <a:r>
              <a:rPr lang="en-US" altLang="zh-CN" sz="3200" dirty="0" err="1">
                <a:solidFill>
                  <a:schemeClr val="accent3">
                    <a:lumMod val="50000"/>
                  </a:schemeClr>
                </a:solidFill>
                <a:latin typeface="Cambria" panose="02040503050406030204" pitchFamily="18" charset="0"/>
                <a:ea typeface="Cambria" panose="02040503050406030204" pitchFamily="18" charset="0"/>
              </a:rPr>
              <a:t>lấy</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vận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tốc</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nhân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với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thời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gian</a:t>
            </a:r>
            <a:r>
              <a:rPr lang="en-US" altLang="zh-CN" sz="3200" dirty="0">
                <a:solidFill>
                  <a:schemeClr val="accent3">
                    <a:lumMod val="50000"/>
                  </a:schemeClr>
                </a:solidFill>
                <a:latin typeface="Cambria" panose="02040503050406030204" pitchFamily="18" charset="0"/>
                <a:ea typeface="Cambria" panose="02040503050406030204" pitchFamily="18" charset="0"/>
              </a:rPr>
              <a:t>.</a:t>
            </a:r>
            <a:endParaRPr lang="zh-CN" altLang="en-US" sz="3200" dirty="0">
              <a:solidFill>
                <a:schemeClr val="accent3">
                  <a:lumMod val="50000"/>
                </a:schemeClr>
              </a:solidFill>
              <a:latin typeface="Cambria" panose="02040503050406030204" pitchFamily="18"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1901589"/>
            <a:ext cx="5459349" cy="1528144"/>
            <a:chOff x="3427210" y="1901589"/>
            <a:chExt cx="5459349" cy="1528144"/>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400110"/>
            </a:xfrm>
            <a:prstGeom prst="rect">
              <a:avLst/>
            </a:prstGeom>
            <a:noFill/>
          </p:spPr>
          <p:txBody>
            <a:bodyPr wrap="square" rtlCol="0">
              <a:spAutoFit/>
            </a:bodyPr>
            <a:lstStyle/>
            <a:p>
              <a:pPr algn="just"/>
              <a:r>
                <a:rPr lang="en-US" altLang="zh-CN" sz="2000">
                  <a:solidFill>
                    <a:srgbClr val="FDE9E0"/>
                  </a:solidFill>
                  <a:latin typeface="Cambria" panose="02040503050406030204" pitchFamily="18" charset="0"/>
                  <a:ea typeface="Cambria" panose="02040503050406030204" pitchFamily="18" charset="0"/>
                </a:rPr>
                <a:t>(</a:t>
              </a:r>
              <a:r>
                <a:rPr lang="en-US" altLang="zh-CN" sz="2000">
                  <a:solidFill>
                    <a:srgbClr val="FFFF00"/>
                  </a:solidFill>
                  <a:latin typeface="Cambria" panose="02040503050406030204" pitchFamily="18" charset="0"/>
                  <a:ea typeface="Cambria" panose="02040503050406030204" pitchFamily="18" charset="0"/>
                </a:rPr>
                <a:t>s</a:t>
              </a:r>
              <a:r>
                <a:rPr lang="en-US" altLang="zh-CN" sz="2000">
                  <a:solidFill>
                    <a:srgbClr val="FDE9E0"/>
                  </a:solidFill>
                  <a:latin typeface="Cambria" panose="02040503050406030204" pitchFamily="18" charset="0"/>
                  <a:ea typeface="Cambria" panose="02040503050406030204" pitchFamily="18" charset="0"/>
                </a:rPr>
                <a:t>: quãng đường; </a:t>
              </a:r>
              <a:r>
                <a:rPr lang="en-US" altLang="zh-CN" sz="2000">
                  <a:solidFill>
                    <a:srgbClr val="FFFF00"/>
                  </a:solidFill>
                  <a:latin typeface="Cambria" panose="02040503050406030204" pitchFamily="18" charset="0"/>
                  <a:ea typeface="Cambria" panose="02040503050406030204" pitchFamily="18" charset="0"/>
                </a:rPr>
                <a:t>v</a:t>
              </a:r>
              <a:r>
                <a:rPr lang="en-US" altLang="zh-CN" sz="2000">
                  <a:solidFill>
                    <a:srgbClr val="FDE9E0"/>
                  </a:solidFill>
                  <a:latin typeface="Cambria" panose="02040503050406030204" pitchFamily="18" charset="0"/>
                  <a:ea typeface="Cambria" panose="02040503050406030204" pitchFamily="18" charset="0"/>
                </a:rPr>
                <a:t>: vận tốc; </a:t>
              </a:r>
              <a:r>
                <a:rPr lang="en-US" altLang="zh-CN" sz="2000">
                  <a:solidFill>
                    <a:srgbClr val="FFFF00"/>
                  </a:solidFill>
                  <a:latin typeface="Cambria" panose="02040503050406030204" pitchFamily="18" charset="0"/>
                  <a:ea typeface="Cambria" panose="02040503050406030204" pitchFamily="18" charset="0"/>
                </a:rPr>
                <a:t>t</a:t>
              </a:r>
              <a:r>
                <a:rPr lang="en-US" altLang="zh-CN" sz="2000">
                  <a:solidFill>
                    <a:srgbClr val="FDE9E0"/>
                  </a:solidFill>
                  <a:latin typeface="Cambria" panose="02040503050406030204" pitchFamily="18" charset="0"/>
                  <a:ea typeface="Cambria" panose="02040503050406030204" pitchFamily="18" charset="0"/>
                </a:rPr>
                <a:t>: thời gian)</a:t>
              </a:r>
              <a:endParaRPr lang="zh-CN" altLang="en-US" sz="2000" dirty="0">
                <a:solidFill>
                  <a:srgbClr val="FDE9E0"/>
                </a:solidFill>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077218"/>
          </a:xfrm>
          <a:prstGeom prst="rect">
            <a:avLst/>
          </a:prstGeom>
          <a:noFill/>
        </p:spPr>
        <p:txBody>
          <a:bodyPr wrap="square" rtlCol="0">
            <a:spAutoFit/>
          </a:bodyPr>
          <a:lstStyle/>
          <a:p>
            <a:pPr algn="just"/>
            <a:r>
              <a:rPr lang="en-US" altLang="zh-CN" sz="3200" dirty="0">
                <a:solidFill>
                  <a:schemeClr val="accent6">
                    <a:lumMod val="50000"/>
                  </a:schemeClr>
                </a:solidFill>
                <a:latin typeface="Cambria" panose="02040503050406030204" pitchFamily="18" charset="0"/>
                <a:ea typeface="Cambria" panose="02040503050406030204" pitchFamily="18" charset="0"/>
              </a:rPr>
              <a:t>2) </a:t>
            </a:r>
            <a:r>
              <a:rPr lang="vi-VN" altLang="zh-CN" sz="3200" dirty="0">
                <a:solidFill>
                  <a:schemeClr val="accent6">
                    <a:lumMod val="50000"/>
                  </a:schemeClr>
                </a:solidFill>
                <a:latin typeface="Cambria" panose="02040503050406030204" pitchFamily="18" charset="0"/>
                <a:ea typeface="Cambria" panose="02040503050406030204" pitchFamily="18" charset="0"/>
              </a:rPr>
              <a:t>Đơn vị đo của quãng đường và thời gian cần </a:t>
            </a:r>
            <a:r>
              <a:rPr lang="vi-VN" altLang="zh-CN" sz="3200" u="sng" dirty="0">
                <a:solidFill>
                  <a:schemeClr val="accent6">
                    <a:lumMod val="50000"/>
                  </a:schemeClr>
                </a:solidFill>
                <a:latin typeface="Cambria" panose="02040503050406030204" pitchFamily="18" charset="0"/>
                <a:ea typeface="Cambria" panose="02040503050406030204" pitchFamily="18" charset="0"/>
              </a:rPr>
              <a:t>thống nhất</a:t>
            </a:r>
            <a:r>
              <a:rPr lang="vi-VN" altLang="zh-CN" sz="3200" dirty="0">
                <a:solidFill>
                  <a:schemeClr val="accent6">
                    <a:lumMod val="50000"/>
                  </a:schemeClr>
                </a:solidFill>
                <a:latin typeface="Cambria" panose="02040503050406030204" pitchFamily="18" charset="0"/>
                <a:ea typeface="Cambria" panose="02040503050406030204" pitchFamily="18" charset="0"/>
              </a:rPr>
              <a:t> với đơn vị của quãng đường và thời gian trong số đo vận tốc.</a:t>
            </a:r>
            <a:endParaRPr lang="zh-CN" altLang="en-US" sz="3200" dirty="0">
              <a:solidFill>
                <a:schemeClr val="accent6">
                  <a:lumMod val="50000"/>
                </a:schemeClr>
              </a:solidFill>
              <a:latin typeface="Cambria" panose="02040503050406030204" pitchFamily="18"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45793" y="5090231"/>
            <a:ext cx="10839935" cy="1077218"/>
          </a:xfrm>
          <a:prstGeom prst="rect">
            <a:avLst/>
          </a:prstGeom>
          <a:noFill/>
        </p:spPr>
        <p:txBody>
          <a:bodyPr wrap="square" rtlCol="0">
            <a:spAutoFit/>
          </a:bodyPr>
          <a:lstStyle/>
          <a:p>
            <a:pPr algn="just"/>
            <a:r>
              <a:rPr lang="en-US" altLang="zh-CN" sz="3200" dirty="0">
                <a:solidFill>
                  <a:srgbClr val="002060"/>
                </a:solidFill>
                <a:latin typeface="Cambria" panose="02040503050406030204" pitchFamily="18" charset="0"/>
                <a:ea typeface="Cambria" panose="02040503050406030204" pitchFamily="18" charset="0"/>
              </a:rPr>
              <a:t>3) Khi </a:t>
            </a:r>
            <a:r>
              <a:rPr lang="en-US" altLang="zh-CN" sz="3200" dirty="0" err="1">
                <a:solidFill>
                  <a:srgbClr val="002060"/>
                </a:solidFill>
                <a:latin typeface="Cambria" panose="02040503050406030204" pitchFamily="18" charset="0"/>
                <a:ea typeface="Cambria" panose="02040503050406030204" pitchFamily="18" charset="0"/>
              </a:rPr>
              <a:t>đổi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đo</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thời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gian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nếu</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là</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thập</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phân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vô</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hạn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thì</a:t>
            </a:r>
            <a:r>
              <a:rPr lang="en-US" altLang="zh-CN" sz="3200" dirty="0">
                <a:solidFill>
                  <a:srgbClr val="002060"/>
                </a:solidFill>
                <a:latin typeface="Cambria" panose="02040503050406030204" pitchFamily="18" charset="0"/>
                <a:ea typeface="Cambria" panose="02040503050406030204" pitchFamily="18" charset="0"/>
              </a:rPr>
              <a:t> ta </a:t>
            </a:r>
            <a:r>
              <a:rPr lang="en-US" altLang="zh-CN" sz="3200" dirty="0" err="1">
                <a:solidFill>
                  <a:srgbClr val="002060"/>
                </a:solidFill>
                <a:latin typeface="Cambria" panose="02040503050406030204" pitchFamily="18" charset="0"/>
                <a:ea typeface="Cambria" panose="02040503050406030204" pitchFamily="18" charset="0"/>
              </a:rPr>
              <a:t>nên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để</a:t>
            </a:r>
            <a:r>
              <a:rPr lang="en-US" altLang="zh-CN" sz="3200" u="sng" dirty="0">
                <a:solidFill>
                  <a:srgbClr val="002060"/>
                </a:solidFill>
                <a:latin typeface="Cambria" panose="02040503050406030204" pitchFamily="18" charset="0"/>
                <a:ea typeface="Cambria" panose="02040503050406030204" pitchFamily="18" charset="0"/>
              </a:rPr>
              <a:t> ở </a:t>
            </a:r>
            <a:r>
              <a:rPr lang="en-US" altLang="zh-CN" sz="3200" u="sng" dirty="0" err="1">
                <a:solidFill>
                  <a:srgbClr val="002060"/>
                </a:solidFill>
                <a:latin typeface="Cambria" panose="02040503050406030204" pitchFamily="18" charset="0"/>
                <a:ea typeface="Cambria" panose="02040503050406030204" pitchFamily="18" charset="0"/>
              </a:rPr>
              <a:t>dạng</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phân</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để</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tìm</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ra</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chính</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xác</a:t>
            </a:r>
            <a:r>
              <a:rPr lang="en-US" altLang="zh-CN" sz="3200" dirty="0">
                <a:solidFill>
                  <a:srgbClr val="002060"/>
                </a:solidFill>
                <a:latin typeface="Cambria" panose="02040503050406030204" pitchFamily="18" charset="0"/>
                <a:ea typeface="Cambria" panose="02040503050406030204" pitchFamily="18" charset="0"/>
              </a:rPr>
              <a:t>.</a:t>
            </a:r>
            <a:endParaRPr lang="zh-CN" altLang="en-US" sz="3200" dirty="0">
              <a:solidFill>
                <a:srgbClr val="002060"/>
              </a:solidFill>
              <a:latin typeface="Cambria" panose="02040503050406030204" pitchFamily="18"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1F95CA6-16D2-5D05-6BCE-5C03124901D7}"/>
              </a:ext>
            </a:extLst>
          </p:cNvPr>
          <p:cNvPicPr>
            <a:picLocks noChangeAspect="1"/>
          </p:cNvPicPr>
          <p:nvPr/>
        </p:nvPicPr>
        <p:blipFill>
          <a:blip r:embed="rId4"/>
          <a:stretch>
            <a:fillRect/>
          </a:stretch>
        </p:blipFill>
        <p:spPr>
          <a:xfrm>
            <a:off x="2454685" y="686138"/>
            <a:ext cx="9528874" cy="4432176"/>
          </a:xfrm>
          <a:prstGeom prst="rect">
            <a:avLst/>
          </a:prstGeom>
        </p:spPr>
      </p:pic>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cstate="email">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046514" y="953984"/>
            <a:ext cx="8653154" cy="2031325"/>
          </a:xfrm>
          <a:prstGeom prst="rect">
            <a:avLst/>
          </a:prstGeom>
          <a:noFill/>
        </p:spPr>
        <p:txBody>
          <a:bodyPr wrap="square" lIns="0" tIns="0" rIns="0" bIns="0" rtlCol="0">
            <a:spAutoFit/>
          </a:bodyPr>
          <a:lstStyle/>
          <a:p>
            <a:pPr lvl="0" algn="ctr"/>
            <a:r>
              <a:rPr lang="vi-VN" sz="4400" dirty="0">
                <a:solidFill>
                  <a:srgbClr val="15F4FD"/>
                </a:solidFill>
                <a:latin typeface="Cambria" panose="02040503050406030204" pitchFamily="18" charset="0"/>
                <a:ea typeface="Cambria" panose="02040503050406030204" pitchFamily="18" charset="0"/>
              </a:rPr>
              <a:t>Câu 1: Một ô tô đi được 120 km trong 2 giờ 30 phút. </a:t>
            </a:r>
          </a:p>
          <a:p>
            <a:pPr lvl="0" algn="ctr"/>
            <a:r>
              <a:rPr lang="vi-VN" sz="4400" dirty="0">
                <a:solidFill>
                  <a:srgbClr val="15F4FD"/>
                </a:solidFill>
                <a:latin typeface="Cambria" panose="02040503050406030204" pitchFamily="18" charset="0"/>
                <a:ea typeface="Cambria" panose="02040503050406030204" pitchFamily="18" charset="0"/>
              </a:rPr>
              <a:t>Vận tốc của ô tô là:</a:t>
            </a:r>
          </a:p>
        </p:txBody>
      </p:sp>
      <p:sp>
        <p:nvSpPr>
          <p:cNvPr id="21" name="Freeform 7">
            <a:extLst>
              <a:ext uri="{FF2B5EF4-FFF2-40B4-BE49-F238E27FC236}">
                <a16:creationId xmlns:a16="http://schemas.microsoft.com/office/drawing/2014/main" id="{66F455E1-A4C2-743E-BACF-5C16597295C3}"/>
              </a:ext>
            </a:extLst>
          </p:cNvPr>
          <p:cNvSpPr/>
          <p:nvPr/>
        </p:nvSpPr>
        <p:spPr>
          <a:xfrm>
            <a:off x="7261203" y="2916051"/>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773821" y="3053257"/>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11498" y="3470676"/>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48 km/h</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9867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40 km/h</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81654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45 km/h</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1686296" y="1215241"/>
            <a:ext cx="9239003"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Một ô tô khởi hành từ A lúc 7 giờ 30 phút và đến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 lúc 10 giờ 15 phút. Tính vận tốc của ô tô biết quãng đường AB dài 154 km.</a:t>
            </a: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6377651" y="4816549"/>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200731" y="3506302"/>
              <a:ext cx="26953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56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9867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58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1775751" y="299095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867907" y="5253184"/>
              <a:ext cx="257024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60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379022" y="1310244"/>
            <a:ext cx="904503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s = 900 km; t = 1,25 giờ; v = ?</a:t>
            </a:r>
            <a:endParaRPr kumimoji="0" lang="en-US"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834045" y="4704885"/>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720 km/h</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834045" y="2844223"/>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72 km/h</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704885"/>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730 km/h</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2192000" cy="6858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reeform 2">
            <a:extLst>
              <a:ext uri="{FF2B5EF4-FFF2-40B4-BE49-F238E27FC236}">
                <a16:creationId xmlns:a16="http://schemas.microsoft.com/office/drawing/2014/main" id="{D8300592-A463-2592-B0A0-7230F0C54F4C}"/>
              </a:ext>
            </a:extLst>
          </p:cNvPr>
          <p:cNvSpPr/>
          <p:nvPr/>
        </p:nvSpPr>
        <p:spPr>
          <a:xfrm>
            <a:off x="5750140" y="541758"/>
            <a:ext cx="5341398" cy="5774484"/>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7"/>
          <a:srcRect/>
          <a:stretch>
            <a:fillRect/>
          </a:stretch>
        </p:blipFill>
        <p:spPr>
          <a:xfrm>
            <a:off x="-1074353" y="-259037"/>
            <a:ext cx="7941564" cy="82296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694856" y="2086048"/>
            <a:ext cx="5085764" cy="35394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BE1D"/>
                </a:solidFill>
                <a:effectLst/>
                <a:uLnTx/>
                <a:uFillTx/>
                <a:latin typeface="#9Slide03 IcielNovecento sans E" panose="00000900000000000000" pitchFamily="2" charset="0"/>
                <a:ea typeface="+mn-ea"/>
                <a:cs typeface="+mn-cs"/>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1351899" y="455675"/>
            <a:ext cx="2309622" cy="161693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1408479"/>
            <a:ext cx="828517" cy="828517"/>
          </a:xfrm>
          <a:prstGeom prst="rect">
            <a:avLst/>
          </a:prstGeom>
        </p:spPr>
      </p:pic>
      <p:pic>
        <p:nvPicPr>
          <p:cNvPr id="5" name="Picture 4" descr="A round pink circle with white text and a black background&#10;&#10;Description automatically generated">
            <a:extLst>
              <a:ext uri="{FF2B5EF4-FFF2-40B4-BE49-F238E27FC236}">
                <a16:creationId xmlns:a16="http://schemas.microsoft.com/office/drawing/2014/main" id="{7D0777BD-7F2B-3DD0-020C-A6CAE12AC6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5" y="-671535"/>
            <a:ext cx="11722483"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pic>
        <p:nvPicPr>
          <p:cNvPr id="9" name="Picture 8">
            <a:extLst>
              <a:ext uri="{FF2B5EF4-FFF2-40B4-BE49-F238E27FC236}">
                <a16:creationId xmlns:a16="http://schemas.microsoft.com/office/drawing/2014/main" id="{BCC1ACB5-3420-630B-7337-ED2A42B1E0BB}"/>
              </a:ext>
            </a:extLst>
          </p:cNvPr>
          <p:cNvPicPr>
            <a:picLocks noChangeAspect="1"/>
          </p:cNvPicPr>
          <p:nvPr/>
        </p:nvPicPr>
        <p:blipFill>
          <a:blip r:embed="rId16"/>
          <a:stretch>
            <a:fillRect/>
          </a:stretch>
        </p:blipFill>
        <p:spPr>
          <a:xfrm>
            <a:off x="3157283" y="778379"/>
            <a:ext cx="5663675" cy="1097375"/>
          </a:xfrm>
          <a:prstGeom prst="rect">
            <a:avLst/>
          </a:prstGeom>
        </p:spPr>
      </p:pic>
      <p:pic>
        <p:nvPicPr>
          <p:cNvPr id="10" name="Picture 9">
            <a:extLst>
              <a:ext uri="{FF2B5EF4-FFF2-40B4-BE49-F238E27FC236}">
                <a16:creationId xmlns:a16="http://schemas.microsoft.com/office/drawing/2014/main" id="{2484DE9C-870F-6E4A-1BE0-030601419335}"/>
              </a:ext>
            </a:extLst>
          </p:cNvPr>
          <p:cNvPicPr>
            <a:picLocks noChangeAspect="1"/>
          </p:cNvPicPr>
          <p:nvPr/>
        </p:nvPicPr>
        <p:blipFill>
          <a:blip r:embed="rId17"/>
          <a:stretch>
            <a:fillRect/>
          </a:stretch>
        </p:blipFill>
        <p:spPr>
          <a:xfrm>
            <a:off x="2097641" y="1326284"/>
            <a:ext cx="6785436" cy="2566638"/>
          </a:xfrm>
          <a:prstGeom prst="rect">
            <a:avLst/>
          </a:prstGeom>
        </p:spPr>
      </p:pic>
      <p:pic>
        <p:nvPicPr>
          <p:cNvPr id="12" name="Picture 11">
            <a:extLst>
              <a:ext uri="{FF2B5EF4-FFF2-40B4-BE49-F238E27FC236}">
                <a16:creationId xmlns:a16="http://schemas.microsoft.com/office/drawing/2014/main" id="{0A44D3A3-E0FB-AF78-45D7-6B527FB186E8}"/>
              </a:ext>
            </a:extLst>
          </p:cNvPr>
          <p:cNvPicPr>
            <a:picLocks noChangeAspect="1"/>
          </p:cNvPicPr>
          <p:nvPr/>
        </p:nvPicPr>
        <p:blipFill>
          <a:blip r:embed="rId18"/>
          <a:stretch>
            <a:fillRect/>
          </a:stretch>
        </p:blipFill>
        <p:spPr>
          <a:xfrm>
            <a:off x="2732950" y="3038117"/>
            <a:ext cx="5419814" cy="1518036"/>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id="{2F2B2235-A394-DC15-C673-C2324D8A0BD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pic>
        <p:nvPicPr>
          <p:cNvPr id="14" name="Picture 13" descr="A round pink circle with white text and a black background&#10;&#10;Description automatically generated">
            <a:extLst>
              <a:ext uri="{FF2B5EF4-FFF2-40B4-BE49-F238E27FC236}">
                <a16:creationId xmlns:a16="http://schemas.microsoft.com/office/drawing/2014/main" id="{74406525-EDE3-E377-9B4C-9B91EDBA4F8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14383" y="5481220"/>
            <a:ext cx="1199691" cy="1199691"/>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red and green text on a black background&#10;&#10;Description automatically generated">
            <a:extLst>
              <a:ext uri="{FF2B5EF4-FFF2-40B4-BE49-F238E27FC236}">
                <a16:creationId xmlns:a16="http://schemas.microsoft.com/office/drawing/2014/main" id="{F73AA00A-240F-E14B-D7A3-AC0C8281A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96" y="969299"/>
            <a:ext cx="7456054" cy="5584420"/>
          </a:xfrm>
          <a:prstGeom prst="rect">
            <a:avLst/>
          </a:prstGeom>
        </p:spPr>
      </p:pic>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74F8E2-1E6E-2B36-C0CC-68B28022CB28}"/>
              </a:ext>
            </a:extLst>
          </p:cNvPr>
          <p:cNvSpPr/>
          <p:nvPr/>
        </p:nvSpPr>
        <p:spPr>
          <a:xfrm>
            <a:off x="391887" y="261258"/>
            <a:ext cx="11483438" cy="62458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2BC54D74-DD66-D63C-0177-522F8B67F312}"/>
              </a:ext>
            </a:extLst>
          </p:cNvPr>
          <p:cNvPicPr>
            <a:picLocks noChangeAspect="1"/>
          </p:cNvPicPr>
          <p:nvPr/>
        </p:nvPicPr>
        <p:blipFill>
          <a:blip r:embed="rId4"/>
          <a:stretch>
            <a:fillRect/>
          </a:stretch>
        </p:blipFill>
        <p:spPr>
          <a:xfrm>
            <a:off x="1265276" y="869587"/>
            <a:ext cx="9737318" cy="5087968"/>
          </a:xfrm>
          <a:prstGeom prst="rect">
            <a:avLst/>
          </a:prstGeom>
        </p:spPr>
      </p:pic>
    </p:spTree>
    <p:extLst>
      <p:ext uri="{BB962C8B-B14F-4D97-AF65-F5344CB8AC3E}">
        <p14:creationId xmlns:p14="http://schemas.microsoft.com/office/powerpoint/2010/main" val="529863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3385</TotalTime>
  <Words>1032</Words>
  <Application>Microsoft Office PowerPoint</Application>
  <PresentationFormat>Widescreen</PresentationFormat>
  <Paragraphs>121</Paragraphs>
  <Slides>24</Slides>
  <Notes>17</Notes>
  <HiddenSlides>0</HiddenSlides>
  <MMClips>15</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#9Slide02 Noi dung dai</vt:lpstr>
      <vt:lpstr>等线</vt:lpstr>
      <vt:lpstr>#9Slide03 IcielNovecento sans E</vt:lpstr>
      <vt:lpstr>#9Slide03 NguyenHa 01</vt:lpstr>
      <vt:lpstr>Arial</vt:lpstr>
      <vt:lpstr>Calibri</vt:lpstr>
      <vt:lpstr>Cambria</vt:lpstr>
      <vt:lpstr>Cambria Math</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Thao Tran</cp:lastModifiedBy>
  <cp:revision>95</cp:revision>
  <dcterms:created xsi:type="dcterms:W3CDTF">2020-06-10T16:06:53Z</dcterms:created>
  <dcterms:modified xsi:type="dcterms:W3CDTF">2025-02-06T09:01:35Z</dcterms:modified>
  <cp:category>9Slide.vn</cp:category>
</cp:coreProperties>
</file>