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Lst>
  <p:notesMasterIdLst>
    <p:notesMasterId r:id="rId7"/>
  </p:notesMasterIdLst>
  <p:sldIdLst>
    <p:sldId id="256" r:id="rId5"/>
    <p:sldId id="426" r:id="rId6"/>
    <p:sldId id="11088762" r:id="rId8"/>
    <p:sldId id="276" r:id="rId9"/>
    <p:sldId id="277" r:id="rId10"/>
    <p:sldId id="798" r:id="rId11"/>
    <p:sldId id="11088760" r:id="rId12"/>
    <p:sldId id="11088763" r:id="rId13"/>
    <p:sldId id="608" r:id="rId14"/>
    <p:sldId id="724" r:id="rId15"/>
    <p:sldId id="11088764" r:id="rId16"/>
    <p:sldId id="872" r:id="rId17"/>
    <p:sldId id="110887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00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28ADC-7DC8-400B-911E-3B800C02AAF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C503-6A8F-4EFC-A242-21F445FC316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C54CF6D-A4B9-4FBD-8616-E7192B1E7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C54CF6D-A4B9-4FBD-8616-E7192B1E7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C54CF6D-A4B9-4FBD-8616-E7192B1E7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a:fillRect/>
          </a:stretch>
        </p:blipFill>
        <p:spPr>
          <a:xfrm>
            <a:off x="-1" y="0"/>
            <a:ext cx="12192002" cy="6858000"/>
          </a:xfrm>
          <a:prstGeom prst="rect">
            <a:avLst/>
          </a:prstGeom>
        </p:spPr>
      </p:pic>
      <p:pic>
        <p:nvPicPr>
          <p:cNvPr id="14" name="图片 13"/>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a:fillRect/>
          </a:stretch>
        </p:blipFill>
        <p:spPr>
          <a:xfrm>
            <a:off x="-2" y="2741790"/>
            <a:ext cx="12192001" cy="4116210"/>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a:fillRect/>
          </a:stretch>
        </p:blipFill>
        <p:spPr>
          <a:xfrm>
            <a:off x="2255354" y="571500"/>
            <a:ext cx="3467020" cy="1476375"/>
          </a:xfrm>
          <a:prstGeom prst="rect">
            <a:avLst/>
          </a:prstGeom>
        </p:spPr>
      </p:pic>
      <p:pic>
        <p:nvPicPr>
          <p:cNvPr id="20" name="图片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a:fillRect/>
          </a:stretch>
        </p:blipFill>
        <p:spPr>
          <a:xfrm>
            <a:off x="9267" y="0"/>
            <a:ext cx="2246085" cy="4810125"/>
          </a:xfrm>
          <a:prstGeom prst="rect">
            <a:avLst/>
          </a:prstGeom>
        </p:spPr>
      </p:pic>
      <p:pic>
        <p:nvPicPr>
          <p:cNvPr id="24" name="图片 2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a:fillRect/>
          </a:stretch>
        </p:blipFill>
        <p:spPr>
          <a:xfrm>
            <a:off x="10205884" y="1533832"/>
            <a:ext cx="2128154" cy="532416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a:fillRect/>
          </a:stretch>
        </p:blipFill>
        <p:spPr>
          <a:xfrm>
            <a:off x="-1" y="0"/>
            <a:ext cx="12192002"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a:fillRect/>
          </a:stretch>
        </p:blipFill>
        <p:spPr>
          <a:xfrm>
            <a:off x="9267" y="0"/>
            <a:ext cx="2246085" cy="4810125"/>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a:fillRect/>
          </a:stretch>
        </p:blipFill>
        <p:spPr>
          <a:xfrm>
            <a:off x="10224420" y="4595966"/>
            <a:ext cx="1976849" cy="226203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a:fillRect/>
          </a:stretch>
        </p:blipFill>
        <p:spPr>
          <a:xfrm>
            <a:off x="-1" y="0"/>
            <a:ext cx="12192002"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a:fillRect/>
          </a:stretch>
        </p:blipFill>
        <p:spPr>
          <a:xfrm>
            <a:off x="9267" y="0"/>
            <a:ext cx="2246085" cy="4810125"/>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a:fillRect/>
          </a:stretch>
        </p:blipFill>
        <p:spPr>
          <a:xfrm>
            <a:off x="10224420" y="4595966"/>
            <a:ext cx="1976849" cy="226203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C54CF6D-A4B9-4FBD-8616-E7192B1E7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matchingNam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matchingName="Title and three columns">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C54CF6D-A4B9-4FBD-8616-E7192B1E7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C54CF6D-A4B9-4FBD-8616-E7192B1E7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C54CF6D-A4B9-4FBD-8616-E7192B1E7F5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C54CF6D-A4B9-4FBD-8616-E7192B1E7F5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4CF6D-A4B9-4FBD-8616-E7192B1E7F5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C54CF6D-A4B9-4FBD-8616-E7192B1E7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C54CF6D-A4B9-4FBD-8616-E7192B1E7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DF158-2D6F-46F6-AE26-61925C7A96A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hyperlink" Target="https://www.facebook.com/groups/629898828017053" TargetMode="External"/><Relationship Id="rId15" Type="http://schemas.openxmlformats.org/officeDocument/2006/relationships/image" Target="../media/image11.png"/><Relationship Id="rId14" Type="http://schemas.openxmlformats.org/officeDocument/2006/relationships/image" Target="../media/image10.png"/><Relationship Id="rId13" Type="http://schemas.openxmlformats.org/officeDocument/2006/relationships/image" Target="../media/image9.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4CF6D-A4B9-4FBD-8616-E7192B1E7F5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DF158-2D6F-46F6-AE26-61925C7A96A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图片 6"/>
          <p:cNvPicPr>
            <a:picLocks noChangeAspect="1"/>
          </p:cNvPicPr>
          <p:nvPr userDrawn="1"/>
        </p:nvPicPr>
        <p:blipFill rotWithShape="1">
          <a:blip r:embed="rId13">
            <a:extLst>
              <a:ext uri="{28A0092B-C50C-407E-A947-70E740481C1C}">
                <a14:useLocalDpi xmlns:a14="http://schemas.microsoft.com/office/drawing/2010/main" val="0"/>
              </a:ext>
            </a:extLst>
          </a:blip>
          <a:srcRect r="11124"/>
          <a:stretch>
            <a:fillRect/>
          </a:stretch>
        </p:blipFill>
        <p:spPr>
          <a:xfrm>
            <a:off x="1" y="0"/>
            <a:ext cx="12192000" cy="6858000"/>
          </a:xfrm>
          <a:prstGeom prst="rect">
            <a:avLst/>
          </a:prstGeom>
        </p:spPr>
      </p:pic>
      <p:pic>
        <p:nvPicPr>
          <p:cNvPr id="28" name="Picture 27"/>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29" name="Picture 28"/>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30"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endParaRPr lang="en-US" sz="1800" b="1" dirty="0">
              <a:solidFill>
                <a:srgbClr val="2C9430"/>
              </a:solidFill>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1335" b="0" i="0" u="none" strike="noStrike" kern="0" cap="none" spc="0" normalizeH="0" baseline="0" noProof="0" smtClean="0">
                <a:ln>
                  <a:noFill/>
                </a:ln>
                <a:solidFill>
                  <a:srgbClr val="FFFFFF"/>
                </a:solidFill>
                <a:effectLst/>
                <a:uLnTx/>
                <a:uFillTx/>
                <a:latin typeface="Arial" panose="020B0604020202020204"/>
                <a:ea typeface="+mn-ea"/>
                <a:cs typeface="Arial" panose="020B0604020202020204"/>
                <a:sym typeface="Arial" panose="020B0604020202020204"/>
              </a:rPr>
            </a:fld>
            <a:endPar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a:fillRect/>
          </a:stretch>
        </p:blipFill>
        <p:spPr>
          <a:xfrm>
            <a:off x="415602" y="6858002"/>
            <a:ext cx="2432012" cy="2669980"/>
          </a:xfrm>
          <a:prstGeom prst="rect">
            <a:avLst/>
          </a:prstGeom>
        </p:spPr>
      </p:pic>
      <p:sp>
        <p:nvSpPr>
          <p:cNvPr id="10"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panose="020B0604020202020204"/>
                <a:hlinkClick r:id="rId5"/>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endParaRPr>
          </a:p>
        </p:txBody>
      </p:sp>
      <p:sp>
        <p:nvSpPr>
          <p:cNvPr id="11" name="Title 1"/>
          <p:cNvSpPr txBox="1"/>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sp>
        <p:nvSpPr>
          <p:cNvPr id="12"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sym typeface="Arial" panose="020B0604020202020204"/>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panose="020B0604020202020204"/>
            </a:endParaRPr>
          </a:p>
        </p:txBody>
      </p:sp>
      <p:sp>
        <p:nvSpPr>
          <p:cNvPr id="14"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pic>
        <p:nvPicPr>
          <p:cNvPr id="15" name="Picture 14"/>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59348133" y="-25769008"/>
            <a:ext cx="4836708" cy="6348893"/>
          </a:xfrm>
          <a:prstGeom prst="rect">
            <a:avLst/>
          </a:prstGeom>
        </p:spPr>
      </p:pic>
      <p:pic>
        <p:nvPicPr>
          <p:cNvPr id="16" name="Picture 15"/>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59348133" y="31562423"/>
            <a:ext cx="4836708" cy="6348893"/>
          </a:xfrm>
          <a:prstGeom prst="rect">
            <a:avLst/>
          </a:prstGeom>
        </p:spPr>
      </p:pic>
      <p:pic>
        <p:nvPicPr>
          <p:cNvPr id="17" name="Picture 16"/>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69967727" y="-25769008"/>
            <a:ext cx="4836708" cy="6348893"/>
          </a:xfrm>
          <a:prstGeom prst="rect">
            <a:avLst/>
          </a:prstGeom>
        </p:spPr>
      </p:pic>
      <p:pic>
        <p:nvPicPr>
          <p:cNvPr id="18" name="Picture 17"/>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70318579" y="31562423"/>
            <a:ext cx="4836708" cy="6348893"/>
          </a:xfrm>
          <a:prstGeom prst="rect">
            <a:avLst/>
          </a:prstGeom>
        </p:spPr>
      </p:pic>
      <p:sp>
        <p:nvSpPr>
          <p:cNvPr id="19" name="TextBox 18"/>
          <p:cNvSpPr txBox="1"/>
          <p:nvPr userDrawn="1"/>
        </p:nvSpPr>
        <p:spPr>
          <a:xfrm>
            <a:off x="-3496166" y="2549368"/>
            <a:ext cx="4434780" cy="707886"/>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3.xml"/><Relationship Id="rId5" Type="http://schemas.openxmlformats.org/officeDocument/2006/relationships/tags" Target="../tags/tag1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3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3.xml"/><Relationship Id="rId3" Type="http://schemas.openxmlformats.org/officeDocument/2006/relationships/tags" Target="../tags/tag13.xml"/><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3.xml"/><Relationship Id="rId6"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tags" Target="../tags/tag10.xml"/><Relationship Id="rId7" Type="http://schemas.microsoft.com/office/2007/relationships/hdphoto" Target="../media/image30.wdp"/><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notesSlide" Target="../notesSlides/notesSlide3.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3.xml"/><Relationship Id="rId5" Type="http://schemas.openxmlformats.org/officeDocument/2006/relationships/tags" Target="../tags/tag11.xml"/><Relationship Id="rId4" Type="http://schemas.microsoft.com/office/2007/relationships/hdphoto" Target="../media/image34.wdp"/><Relationship Id="rId3" Type="http://schemas.openxmlformats.org/officeDocument/2006/relationships/image" Target="../media/image33.png"/><Relationship Id="rId2" Type="http://schemas.microsoft.com/office/2007/relationships/hdphoto" Target="../media/image32.wdp"/><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67;p28"/>
          <p:cNvSpPr txBox="1"/>
          <p:nvPr/>
        </p:nvSpPr>
        <p:spPr>
          <a:xfrm>
            <a:off x="3015687" y="1930459"/>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defRPr/>
            </a:pPr>
            <a:r>
              <a:rPr kumimoji="0" lang="vi-VN" sz="72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VIẾT ĐOẠN VĂN MIÊU TẢ ĐỒ VẬT</a:t>
            </a:r>
            <a:br>
              <a:rPr kumimoji="0" lang="vi-VN" sz="72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br>
            <a:endParaRPr kumimoji="0" lang="vi-VN" sz="72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p:txBody>
      </p:sp>
      <p:sp>
        <p:nvSpPr>
          <p:cNvPr id="13" name="TextBox 12"/>
          <p:cNvSpPr txBox="1"/>
          <p:nvPr/>
        </p:nvSpPr>
        <p:spPr>
          <a:xfrm>
            <a:off x="4969156" y="3663879"/>
            <a:ext cx="597389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Đọc mở rộng</a:t>
            </a:r>
            <a:endParaRPr kumimoji="0" lang="en-US"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pic>
        <p:nvPicPr>
          <p:cNvPr id="14" name="Picture 13"/>
          <p:cNvPicPr>
            <a:picLocks noChangeAspect="1"/>
          </p:cNvPicPr>
          <p:nvPr/>
        </p:nvPicPr>
        <p:blipFill>
          <a:blip r:embed="rId1"/>
          <a:stretch>
            <a:fillRect/>
          </a:stretch>
        </p:blipFill>
        <p:spPr>
          <a:xfrm>
            <a:off x="-133914" y="-240669"/>
            <a:ext cx="1523956" cy="1508868"/>
          </a:xfrm>
          <a:prstGeom prst="rect">
            <a:avLst/>
          </a:prstGeom>
        </p:spPr>
      </p:pic>
      <p:sp>
        <p:nvSpPr>
          <p:cNvPr id="15" name="Google Shape;1910;p31"/>
          <p:cNvSpPr txBox="1"/>
          <p:nvPr/>
        </p:nvSpPr>
        <p:spPr>
          <a:xfrm rot="17874768">
            <a:off x="93119" y="2280743"/>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vi-VN"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Viết</a:t>
            </a:r>
            <a:endParaRPr kumimoji="0" lang="en-US"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descr="51miz-E266325-7E5A465D"/>
          <p:cNvPicPr>
            <a:picLocks noChangeAspect="1"/>
          </p:cNvPicPr>
          <p:nvPr/>
        </p:nvPicPr>
        <p:blipFill>
          <a:blip r:embed="rId1">
            <a:lum bright="12000" contrast="-6000"/>
          </a:blip>
          <a:stretch>
            <a:fillRect/>
          </a:stretch>
        </p:blipFill>
        <p:spPr>
          <a:xfrm>
            <a:off x="762846" y="618066"/>
            <a:ext cx="8237220" cy="4886509"/>
          </a:xfrm>
          <a:prstGeom prst="rect">
            <a:avLst/>
          </a:prstGeom>
        </p:spPr>
      </p:pic>
      <p:pic>
        <p:nvPicPr>
          <p:cNvPr id="7" name="图片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18780" y="2298398"/>
            <a:ext cx="3490685" cy="4027714"/>
          </a:xfrm>
          <a:prstGeom prst="rect">
            <a:avLst/>
          </a:prstGeom>
        </p:spPr>
      </p:pic>
      <p:sp>
        <p:nvSpPr>
          <p:cNvPr id="10" name="Luyện đọc từ khó"/>
          <p:cNvSpPr txBox="1"/>
          <p:nvPr/>
        </p:nvSpPr>
        <p:spPr>
          <a:xfrm>
            <a:off x="1383702" y="2071007"/>
            <a:ext cx="7165744"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thích</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nhất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chi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rong</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đồng</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dao</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图片 10" descr="E:\PPT制作\幼儿园师德师风培训\素材\爱心1.png爱心1"/>
          <p:cNvPicPr>
            <a:picLocks noChangeAspect="1"/>
          </p:cNvPicPr>
          <p:nvPr/>
        </p:nvPicPr>
        <p:blipFill>
          <a:blip r:embed="rId3"/>
          <a:srcRect/>
          <a:stretch>
            <a:fillRect/>
          </a:stretch>
        </p:blipFill>
        <p:spPr>
          <a:xfrm rot="21000000">
            <a:off x="635423" y="3701825"/>
            <a:ext cx="2246630" cy="2033905"/>
          </a:xfrm>
          <a:prstGeom prst="rect">
            <a:avLst/>
          </a:prstGeom>
        </p:spPr>
      </p:pic>
      <p:pic>
        <p:nvPicPr>
          <p:cNvPr id="18"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62200" y="3730706"/>
            <a:ext cx="2814108" cy="2814108"/>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Effect transition="in" filter="diamond(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500"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9522" y="-3019686"/>
            <a:ext cx="13683129" cy="12145296"/>
          </a:xfrm>
          <a:prstGeom prst="rect">
            <a:avLst/>
          </a:prstGeom>
        </p:spPr>
      </p:pic>
      <p:sp>
        <p:nvSpPr>
          <p:cNvPr id="4" name="TextBox 3"/>
          <p:cNvSpPr txBox="1"/>
          <p:nvPr/>
        </p:nvSpPr>
        <p:spPr>
          <a:xfrm>
            <a:off x="3638471" y="209607"/>
            <a:ext cx="5347145" cy="1108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panose="020B0604020202020204"/>
              <a:buNone/>
              <a:defRPr/>
            </a:pPr>
            <a:r>
              <a:rPr kumimoji="0" lang="vi-VN" sz="5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Arial" panose="020B0604020202020204"/>
                <a:sym typeface="Arial" panose="020B0604020202020204"/>
              </a:rPr>
              <a:t>2. Nói với bạn:</a:t>
            </a:r>
            <a:endParaRPr kumimoji="0" lang="vi-VN" sz="5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Arial" panose="020B0604020202020204"/>
              <a:sym typeface="Arial" panose="020B0604020202020204"/>
            </a:endParaRPr>
          </a:p>
        </p:txBody>
      </p:sp>
      <p:sp>
        <p:nvSpPr>
          <p:cNvPr id="5" name="Rectangle 4"/>
          <p:cNvSpPr/>
          <p:nvPr/>
        </p:nvSpPr>
        <p:spPr>
          <a:xfrm>
            <a:off x="3745007" y="1057849"/>
            <a:ext cx="6296576" cy="1533753"/>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100"/>
              </a:spcAft>
              <a:buClr>
                <a:srgbClr val="000000"/>
              </a:buClr>
              <a:buSzTx/>
              <a:buFont typeface="Arial" panose="020B0604020202020204"/>
              <a:buNone/>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Arial" panose="020B0604020202020204"/>
                <a:sym typeface="Arial" panose="020B0604020202020204"/>
              </a:rPr>
              <a:t>Tên</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rPr>
              <a:t> của đồ chơi, trò chơi.</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endParaRPr>
          </a:p>
          <a:p>
            <a:pPr marL="0" marR="0" lvl="0" indent="0" algn="l" defTabSz="914400" rtl="0" eaLnBrk="1" fontAlgn="auto" latinLnBrk="0" hangingPunct="1">
              <a:lnSpc>
                <a:spcPct val="150000"/>
              </a:lnSpc>
              <a:spcBef>
                <a:spcPts val="100"/>
              </a:spcBef>
              <a:spcAft>
                <a:spcPts val="100"/>
              </a:spcAft>
              <a:buClr>
                <a:srgbClr val="000000"/>
              </a:buClr>
              <a:buSzTx/>
              <a:buFont typeface="Arial" panose="020B0604020202020204"/>
              <a:buNone/>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Arial" panose="020B0604020202020204"/>
                <a:sym typeface="Arial" panose="020B0604020202020204"/>
              </a:rPr>
              <a:t>Cách chơi</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rPr>
              <a:t> đồ chơi, trò chơi đó.</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endParaRPr>
          </a:p>
        </p:txBody>
      </p:sp>
      <p:grpSp>
        <p:nvGrpSpPr>
          <p:cNvPr id="6" name="Group 5"/>
          <p:cNvGrpSpPr/>
          <p:nvPr/>
        </p:nvGrpSpPr>
        <p:grpSpPr>
          <a:xfrm>
            <a:off x="3780579" y="2560301"/>
            <a:ext cx="8538380" cy="3623175"/>
            <a:chOff x="2639313" y="2073649"/>
            <a:chExt cx="5093991" cy="2500068"/>
          </a:xfrm>
        </p:grpSpPr>
        <p:grpSp>
          <p:nvGrpSpPr>
            <p:cNvPr id="7" name="Group 6"/>
            <p:cNvGrpSpPr/>
            <p:nvPr/>
          </p:nvGrpSpPr>
          <p:grpSpPr>
            <a:xfrm>
              <a:off x="2639313" y="2073649"/>
              <a:ext cx="3644860" cy="2500068"/>
              <a:chOff x="0" y="697584"/>
              <a:chExt cx="6612558" cy="3760817"/>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a14:imgEffect>
                        <a14:imgEffect>
                          <a14:sharpenSoften amount="47000"/>
                        </a14:imgEffect>
                      </a14:imgLayer>
                    </a14:imgProps>
                  </a:ext>
                </a:extLst>
              </a:blip>
              <a:srcRect l="5990"/>
              <a:stretch>
                <a:fillRect/>
              </a:stretch>
            </p:blipFill>
            <p:spPr>
              <a:xfrm>
                <a:off x="165360" y="730074"/>
                <a:ext cx="6447198" cy="3728327"/>
              </a:xfrm>
              <a:prstGeom prst="rect">
                <a:avLst/>
              </a:prstGeom>
            </p:spPr>
          </p:pic>
          <p:sp>
            <p:nvSpPr>
              <p:cNvPr id="12" name="Rectangle 11"/>
              <p:cNvSpPr/>
              <p:nvPr/>
            </p:nvSpPr>
            <p:spPr>
              <a:xfrm>
                <a:off x="0" y="697584"/>
                <a:ext cx="2837468" cy="430601"/>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2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
          <p:nvSpPr>
            <p:cNvPr id="8" name="Oval Callout 12"/>
            <p:cNvSpPr/>
            <p:nvPr/>
          </p:nvSpPr>
          <p:spPr>
            <a:xfrm>
              <a:off x="4548697" y="2095247"/>
              <a:ext cx="2602771" cy="1056050"/>
            </a:xfrm>
            <a:prstGeom prst="wedgeEllipseCallout">
              <a:avLst>
                <a:gd name="adj1" fmla="val -45718"/>
                <a:gd name="adj2" fmla="val 44705"/>
              </a:avLst>
            </a:prstGeom>
            <a:solidFill>
              <a:srgbClr val="FFFFFF"/>
            </a:solidFill>
            <a:ln w="19050"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2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9" name="Rectangle 8"/>
            <p:cNvSpPr/>
            <p:nvPr/>
          </p:nvSpPr>
          <p:spPr>
            <a:xfrm>
              <a:off x="5027234" y="2089886"/>
              <a:ext cx="2706070" cy="860166"/>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100"/>
                </a:spcAft>
                <a:buClr>
                  <a:srgbClr val="000000"/>
                </a:buClr>
                <a:buSzTx/>
                <a:buFont typeface="Arial" panose="020B0604020202020204"/>
                <a:buNone/>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rPr>
                <a:t>Nu na nu nống</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endParaRPr>
            </a:p>
            <a:p>
              <a:pPr marL="0" marR="0" lvl="0" indent="0" algn="l" defTabSz="914400" rtl="0" eaLnBrk="1" fontAlgn="auto" latinLnBrk="0" hangingPunct="1">
                <a:lnSpc>
                  <a:spcPct val="150000"/>
                </a:lnSpc>
                <a:spcBef>
                  <a:spcPts val="100"/>
                </a:spcBef>
                <a:spcAft>
                  <a:spcPts val="100"/>
                </a:spcAft>
                <a:buClr>
                  <a:srgbClr val="000000"/>
                </a:buClr>
                <a:buSzTx/>
                <a:buFont typeface="Arial" panose="020B0604020202020204"/>
                <a:buNone/>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rPr>
                <a:t>Đánh trống phất cờ</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panose="020B0604020202020204"/>
                <a:sym typeface="Arial" panose="020B0604020202020204"/>
              </a:endParaRPr>
            </a:p>
          </p:txBody>
        </p:sp>
        <p:sp>
          <p:nvSpPr>
            <p:cNvPr id="10" name="Rectangle 9"/>
            <p:cNvSpPr/>
            <p:nvPr/>
          </p:nvSpPr>
          <p:spPr>
            <a:xfrm>
              <a:off x="5744634" y="2641109"/>
              <a:ext cx="694421" cy="730200"/>
            </a:xfrm>
            <a:prstGeom prst="rect">
              <a:avLst/>
            </a:prstGeom>
          </p:spPr>
          <p:txBody>
            <a:bodyPr wrap="none">
              <a:spAutoFit/>
            </a:bodyPr>
            <a:lstStyle/>
            <a:p>
              <a:pPr marL="0" marR="0" lvl="0" indent="0" algn="l" defTabSz="914400" rtl="0" eaLnBrk="1" fontAlgn="auto" latinLnBrk="0" hangingPunct="1">
                <a:lnSpc>
                  <a:spcPct val="150000"/>
                </a:lnSpc>
                <a:spcBef>
                  <a:spcPts val="100"/>
                </a:spcBef>
                <a:spcAft>
                  <a:spcPts val="100"/>
                </a:spcAft>
                <a:buClr>
                  <a:srgbClr val="000000"/>
                </a:buClr>
                <a:buSzTx/>
                <a:buFont typeface="Arial" panose="020B0604020202020204"/>
                <a:buNone/>
                <a:defRPr/>
              </a:pPr>
              <a:r>
                <a:rPr kumimoji="0" lang="vi-VN" sz="3200" b="0" i="0" u="none" strike="noStrike" kern="0" cap="none" spc="0" normalizeH="0" baseline="0" noProof="0" dirty="0">
                  <a:ln>
                    <a:noFill/>
                  </a:ln>
                  <a:solidFill>
                    <a:srgbClr val="000000"/>
                  </a:solidFill>
                  <a:effectLst/>
                  <a:uLnTx/>
                  <a:uFillTx/>
                  <a:latin typeface="Arial-Rounded"/>
                  <a:ea typeface="Arial-Rounded"/>
                  <a:cs typeface="Arial" panose="020B0604020202020204"/>
                  <a:sym typeface="Arial" panose="020B0604020202020204"/>
                </a:rPr>
                <a:t>….</a:t>
              </a:r>
              <a:endParaRPr kumimoji="0" lang="vi-VN" sz="3200" b="0" i="0" u="none" strike="noStrike" kern="0" cap="none" spc="0" normalizeH="0" baseline="0" noProof="0" dirty="0">
                <a:ln>
                  <a:noFill/>
                </a:ln>
                <a:solidFill>
                  <a:srgbClr val="000000"/>
                </a:solidFill>
                <a:effectLst/>
                <a:uLnTx/>
                <a:uFillTx/>
                <a:latin typeface="Arial-Rounded"/>
                <a:ea typeface="Arial-Rounded"/>
                <a:cs typeface="Arial" panose="020B0604020202020204"/>
                <a:sym typeface="Arial" panose="020B0604020202020204"/>
              </a:endParaRPr>
            </a:p>
          </p:txBody>
        </p:sp>
      </p:gr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559011" y="1897987"/>
            <a:ext cx="3928110" cy="3928110"/>
          </a:xfrm>
          <a:prstGeom prst="rect">
            <a:avLst/>
          </a:prstGeom>
        </p:spPr>
      </p:pic>
      <p:pic>
        <p:nvPicPr>
          <p:cNvPr id="41" name="图片 2" descr="51miz-E1041433-7E19AFD6"/>
          <p:cNvPicPr>
            <a:picLocks noChangeAspect="1"/>
          </p:cNvPicPr>
          <p:nvPr/>
        </p:nvPicPr>
        <p:blipFill>
          <a:blip r:embed="rId2">
            <a:lum contrast="6000"/>
          </a:blip>
          <a:stretch>
            <a:fillRect/>
          </a:stretch>
        </p:blipFill>
        <p:spPr>
          <a:xfrm>
            <a:off x="3423846" y="465666"/>
            <a:ext cx="8510864" cy="5673909"/>
          </a:xfrm>
          <a:prstGeom prst="rect">
            <a:avLst/>
          </a:prstGeom>
        </p:spPr>
      </p:pic>
      <p:sp>
        <p:nvSpPr>
          <p:cNvPr id="42" name="Google Shape;267;p28"/>
          <p:cNvSpPr txBox="1"/>
          <p:nvPr/>
        </p:nvSpPr>
        <p:spPr>
          <a:xfrm>
            <a:off x="4079981" y="1876436"/>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TẠM BIỆT </a:t>
            </a:r>
            <a:endPar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a:p>
            <a:pPr marL="0" marR="0" lvl="0" indent="0" algn="ctr" defTabSz="914400" rtl="0" eaLnBrk="1" fontAlgn="auto" latinLnBrk="0" hangingPunct="1">
              <a:lnSpc>
                <a:spcPct val="90000"/>
              </a:lnSpc>
              <a:spcBef>
                <a:spcPct val="0"/>
              </a:spcBef>
              <a:spcAft>
                <a:spcPts val="0"/>
              </a:spcAft>
              <a:buClrTx/>
              <a:buSzPts val="1100"/>
              <a:buFontTx/>
              <a:buNone/>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CÁC EM</a:t>
            </a:r>
            <a:endPar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1865" b="0" i="0" u="none" strike="noStrike" kern="0" cap="none" spc="0" normalizeH="0" baseline="0" noProof="0">
              <a:ln>
                <a:noFill/>
              </a:ln>
              <a:solidFill>
                <a:srgbClr val="FFB64C"/>
              </a:solidFill>
              <a:effectLst/>
              <a:uLnTx/>
              <a:uFillTx/>
              <a:latin typeface="Arial" panose="020B0604020202020204"/>
              <a:ea typeface="+mn-ea"/>
              <a:cs typeface="+mn-cs"/>
              <a:sym typeface="Arial" panose="020B0604020202020204"/>
            </a:endParaRPr>
          </a:p>
        </p:txBody>
      </p:sp>
      <p:sp>
        <p:nvSpPr>
          <p:cNvPr id="2" name="Freeform: Shape 1"/>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1865" b="0" i="0" u="none" strike="noStrike" kern="0" cap="none" spc="0" normalizeH="0" baseline="0" noProof="0">
              <a:ln>
                <a:noFill/>
              </a:ln>
              <a:solidFill>
                <a:srgbClr val="FFB64C"/>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rotWithShape="1">
          <a:blip r:embed="rId1" cstate="print">
            <a:extLst>
              <a:ext uri="{28A0092B-C50C-407E-A947-70E740481C1C}">
                <a14:useLocalDpi xmlns:a14="http://schemas.microsoft.com/office/drawing/2010/main" val="0"/>
              </a:ext>
            </a:extLst>
          </a:blip>
          <a:srcRect t="39325"/>
          <a:stretch>
            <a:fillRect/>
          </a:stretch>
        </p:blipFill>
        <p:spPr>
          <a:xfrm>
            <a:off x="10099680" y="4322042"/>
            <a:ext cx="2549677" cy="2630735"/>
          </a:xfrm>
          <a:prstGeom prst="rect">
            <a:avLst/>
          </a:prstGeom>
        </p:spPr>
      </p:pic>
      <p:sp>
        <p:nvSpPr>
          <p:cNvPr id="6" name="TextBox 5"/>
          <p:cNvSpPr txBox="1"/>
          <p:nvPr/>
        </p:nvSpPr>
        <p:spPr>
          <a:xfrm>
            <a:off x="-2892747" y="670334"/>
            <a:ext cx="17141853" cy="913007"/>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335"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panose="020B0604020202020204"/>
              </a:rPr>
              <a:t>GIÁO ÁN ĐIỆN TỬ LỚP 4</a:t>
            </a:r>
            <a:endParaRPr kumimoji="0" lang="id-ID" sz="5335"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panose="020B0604020202020204"/>
            </a:endParaRPr>
          </a:p>
        </p:txBody>
      </p:sp>
      <p:sp>
        <p:nvSpPr>
          <p:cNvPr id="7" name="TextBox 6"/>
          <p:cNvSpPr txBox="1"/>
          <p:nvPr/>
        </p:nvSpPr>
        <p:spPr>
          <a:xfrm>
            <a:off x="997587" y="1619436"/>
            <a:ext cx="11371987" cy="173368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panose="020B0604020202020204"/>
              </a:rPr>
              <a:t>GIÁO ÁN ĐIỆN TỬ LỚP 2 </a:t>
            </a:r>
            <a:r>
              <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panose="020B0604020202020204"/>
              </a:rPr>
              <a:t>&amp;</a:t>
            </a:r>
            <a:r>
              <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panose="020B0604020202020204"/>
              </a:rPr>
              <a:t> LỚP 3</a:t>
            </a:r>
            <a:endPar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panose="020B0604020202020204"/>
            </a:endParaRPr>
          </a:p>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B</a:t>
            </a:r>
            <a:r>
              <a:rPr kumimoji="0" lang="en-US" sz="5335"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panose="020B0604020202020204"/>
              </a:rPr>
              <a:t>ộ</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panose="020B0604020202020204"/>
              </a:rPr>
              <a:t>K</a:t>
            </a:r>
            <a:r>
              <a:rPr kumimoji="0" lang="en-US" sz="5335"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panose="020B0604020202020204"/>
              </a:rPr>
              <a:t>ế</a:t>
            </a:r>
            <a:r>
              <a:rPr kumimoji="0" lang="en-US" sz="5335"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panose="020B0604020202020204"/>
              </a:rPr>
              <a:t>t</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panose="020B0604020202020204"/>
              </a:rPr>
              <a:t>n</a:t>
            </a:r>
            <a:r>
              <a:rPr kumimoji="0" lang="en-US" sz="5335"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panose="020B0604020202020204"/>
              </a:rPr>
              <a:t>ố</a:t>
            </a:r>
            <a:r>
              <a:rPr kumimoji="0" lang="en-US" sz="5335"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panose="020B0604020202020204"/>
              </a:rPr>
              <a:t>i</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panose="020B0604020202020204"/>
              </a:rPr>
              <a:t>t</a:t>
            </a:r>
            <a:r>
              <a:rPr kumimoji="0" lang="en-US" sz="5335"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panose="020B0604020202020204"/>
              </a:rPr>
              <a:t>r</a:t>
            </a:r>
            <a:r>
              <a:rPr kumimoji="0" lang="en-US" sz="5335"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panose="020B0604020202020204"/>
              </a:rPr>
              <a:t>i</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panose="020B0604020202020204"/>
              </a:rPr>
              <a:t>t</a:t>
            </a:r>
            <a:r>
              <a:rPr kumimoji="0" lang="en-US" sz="5335"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panose="020B0604020202020204"/>
              </a:rPr>
              <a:t>h</a:t>
            </a:r>
            <a:r>
              <a:rPr kumimoji="0" lang="en-US" sz="5335"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panose="020B0604020202020204"/>
              </a:rPr>
              <a:t>ứ</a:t>
            </a:r>
            <a:r>
              <a:rPr kumimoji="0" lang="en-US" sz="5335"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panose="020B0604020202020204"/>
              </a:rPr>
              <a:t>c</a:t>
            </a:r>
            <a:endParaRPr kumimoji="0" lang="id-ID" sz="5335"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panose="020B0604020202020204"/>
            </a:endParaRPr>
          </a:p>
        </p:txBody>
      </p:sp>
      <p:sp>
        <p:nvSpPr>
          <p:cNvPr id="10" name="Title 1"/>
          <p:cNvSpPr txBox="1"/>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100000"/>
              </a:lnSpc>
              <a:spcBef>
                <a:spcPct val="0"/>
              </a:spcBef>
              <a:spcAft>
                <a:spcPts val="0"/>
              </a:spcAft>
              <a:buClrTx/>
              <a:buSzTx/>
              <a:buFontTx/>
              <a:buNone/>
              <a:defRPr/>
            </a:pPr>
            <a:r>
              <a:rPr kumimoji="0" lang="en-US" sz="4665"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Soạn</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bài</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giảng</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yêu</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cầu</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các</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khối</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lớp</a:t>
            </a:r>
            <a:endPar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endParaRPr>
          </a:p>
          <a:p>
            <a:pPr marL="0" marR="0" lvl="0" indent="0" algn="ctr" defTabSz="1219200" rtl="0" eaLnBrk="1" fontAlgn="auto" latinLnBrk="0" hangingPunct="1">
              <a:lnSpc>
                <a:spcPct val="100000"/>
              </a:lnSpc>
              <a:spcBef>
                <a:spcPct val="0"/>
              </a:spcBef>
              <a:spcAft>
                <a:spcPts val="0"/>
              </a:spcAft>
              <a:buClrTx/>
              <a:buSzTx/>
              <a:buFontTx/>
              <a:buNone/>
              <a:defRPr/>
            </a:pPr>
            <a:r>
              <a:rPr kumimoji="0" lang="en-US" sz="4665"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panose="020B0604020202020204"/>
              </a:rPr>
              <a:t>Thiết</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panose="020B0604020202020204"/>
              </a:rPr>
              <a:t>kế</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panose="020B0604020202020204"/>
              </a:rPr>
              <a:t>bài</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panose="020B0604020202020204"/>
              </a:rPr>
              <a:t>giảng</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panose="020B0604020202020204"/>
              </a:rPr>
              <a:t>E – Learning</a:t>
            </a:r>
            <a:endParaRPr kumimoji="0" lang="en-US" sz="4665"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panose="020B0604020202020204"/>
            </a:endParaRPr>
          </a:p>
        </p:txBody>
      </p:sp>
      <p:sp>
        <p:nvSpPr>
          <p:cNvPr id="14" name="TextBox 13"/>
          <p:cNvSpPr txBox="1"/>
          <p:nvPr/>
        </p:nvSpPr>
        <p:spPr>
          <a:xfrm>
            <a:off x="394983" y="4768184"/>
            <a:ext cx="10346724" cy="1323632"/>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panose="020B0604020202020204"/>
              </a:rPr>
              <a:t>MĂNG NON – TÀI LIỆU TIỂU HỌC </a:t>
            </a:r>
            <a:endParaRPr kumimoji="0" lang="en-US" sz="2665"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Mời</a:t>
            </a:r>
            <a:r>
              <a:rPr kumimoji="0" lang="en-US"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 </a:t>
            </a:r>
            <a:r>
              <a:rPr kumimoji="0" lang="en-US" sz="2665"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truy</a:t>
            </a:r>
            <a:r>
              <a:rPr kumimoji="0" lang="en-US"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 </a:t>
            </a:r>
            <a:r>
              <a:rPr kumimoji="0" lang="vi-VN"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cập: MĂNG NON- TÀI LIỆU TIỂU HỌC/ Facebook</a:t>
            </a:r>
            <a:endParaRPr kumimoji="0" lang="en-US" sz="2665"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SĐT ZALO : </a:t>
            </a:r>
            <a:r>
              <a:rPr kumimoji="0" lang="en-US" sz="2665"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panose="020B0604020202020204"/>
                <a:sym typeface="Arial" panose="020B0604020202020204"/>
              </a:rPr>
              <a:t>0382348780</a:t>
            </a:r>
            <a:r>
              <a:rPr kumimoji="0" lang="en-US" sz="2665"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panose="020B0604020202020204"/>
                <a:sym typeface="Arial" panose="020B0604020202020204"/>
              </a:rPr>
              <a:t> - </a:t>
            </a:r>
            <a:r>
              <a:rPr kumimoji="0" lang="en-US" sz="2665"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panose="020B0604020202020204"/>
                <a:sym typeface="Arial" panose="020B0604020202020204"/>
              </a:rPr>
              <a:t>0984848929</a:t>
            </a:r>
            <a:endParaRPr kumimoji="0" lang="en-US" sz="2665"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214704" y="-1631281"/>
            <a:ext cx="10575391" cy="8489281"/>
            <a:chOff x="808304" y="-1631281"/>
            <a:chExt cx="10575391" cy="8046595"/>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34234" r="2620" b="39369"/>
            <a:stretch>
              <a:fillRect/>
            </a:stretch>
          </p:blipFill>
          <p:spPr>
            <a:xfrm>
              <a:off x="808304" y="3548626"/>
              <a:ext cx="10575391" cy="2866688"/>
            </a:xfrm>
            <a:prstGeom prst="rect">
              <a:avLst/>
            </a:prstGeom>
          </p:spPr>
        </p:pic>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r="2620" b="65408"/>
            <a:stretch>
              <a:fillRect/>
            </a:stretch>
          </p:blipFill>
          <p:spPr>
            <a:xfrm>
              <a:off x="808304" y="-1631281"/>
              <a:ext cx="10575391" cy="3756709"/>
            </a:xfrm>
            <a:prstGeom prst="rect">
              <a:avLst/>
            </a:prstGeom>
          </p:spPr>
        </p:pic>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t="34713" r="9758" b="55110"/>
            <a:stretch>
              <a:fillRect/>
            </a:stretch>
          </p:blipFill>
          <p:spPr>
            <a:xfrm>
              <a:off x="808304" y="2125428"/>
              <a:ext cx="9800143" cy="1423198"/>
            </a:xfrm>
            <a:prstGeom prst="rect">
              <a:avLst/>
            </a:prstGeom>
          </p:spPr>
        </p:pic>
      </p:grpSp>
      <p:sp>
        <p:nvSpPr>
          <p:cNvPr id="8" name="TextBox 7"/>
          <p:cNvSpPr txBox="1"/>
          <p:nvPr/>
        </p:nvSpPr>
        <p:spPr>
          <a:xfrm>
            <a:off x="1435735" y="527050"/>
            <a:ext cx="9579610" cy="66611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Yêu cầu cần đạt</a:t>
            </a:r>
            <a:endParaRPr kumimoji="0" lang="en-US"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sp>
        <p:nvSpPr>
          <p:cNvPr id="4" name="TextBox 3"/>
          <p:cNvSpPr txBox="1"/>
          <p:nvPr/>
        </p:nvSpPr>
        <p:spPr>
          <a:xfrm>
            <a:off x="2170546" y="1819564"/>
            <a:ext cx="838661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Kiến</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thức</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kĩ</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năng</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2-3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tự</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giới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thiệu</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em</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thích</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Phát</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triển</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năng</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lực</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phẩm</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chất</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HS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sử</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dụng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ngôn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ngữ</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trong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việc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kể</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tả</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đặc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quen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thuộc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gần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gữi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xung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quanh</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Biết</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quan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tâm</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đến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khác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bằng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hành</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động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đơn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giản</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67;p28"/>
          <p:cNvSpPr txBox="1"/>
          <p:nvPr/>
        </p:nvSpPr>
        <p:spPr>
          <a:xfrm>
            <a:off x="3091887" y="2684186"/>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LUYỆN VIẾT </a:t>
            </a:r>
            <a:endPar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a:p>
            <a:pPr marL="0" marR="0" lvl="0" indent="0" algn="ctr" defTabSz="914400" rtl="0" eaLnBrk="1" fontAlgn="auto" latinLnBrk="0" hangingPunct="1">
              <a:lnSpc>
                <a:spcPct val="90000"/>
              </a:lnSpc>
              <a:spcBef>
                <a:spcPct val="0"/>
              </a:spcBef>
              <a:spcAft>
                <a:spcPts val="0"/>
              </a:spcAft>
              <a:buClrTx/>
              <a:buSzPts val="1100"/>
              <a:buFontTx/>
              <a:buNone/>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ĐOẠN VĂN</a:t>
            </a:r>
            <a:b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br>
            <a:endPar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p:txBody>
      </p:sp>
      <p:pic>
        <p:nvPicPr>
          <p:cNvPr id="14" name="Picture 13"/>
          <p:cNvPicPr>
            <a:picLocks noChangeAspect="1"/>
          </p:cNvPicPr>
          <p:nvPr/>
        </p:nvPicPr>
        <p:blipFill>
          <a:blip r:embed="rId1"/>
          <a:stretch>
            <a:fillRect/>
          </a:stretch>
        </p:blipFill>
        <p:spPr>
          <a:xfrm>
            <a:off x="-133914" y="-240669"/>
            <a:ext cx="1523956" cy="1508868"/>
          </a:xfrm>
          <a:prstGeom prst="rect">
            <a:avLst/>
          </a:prstGeom>
        </p:spPr>
      </p:pic>
      <p:sp>
        <p:nvSpPr>
          <p:cNvPr id="15" name="Google Shape;1910;p31"/>
          <p:cNvSpPr txBox="1"/>
          <p:nvPr/>
        </p:nvSpPr>
        <p:spPr>
          <a:xfrm rot="17874768">
            <a:off x="93119" y="2280743"/>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vi-VN"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Viết</a:t>
            </a:r>
            <a:endParaRPr kumimoji="0" lang="en-US"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9"/>
          <p:cNvSpPr/>
          <p:nvPr/>
        </p:nvSpPr>
        <p:spPr>
          <a:xfrm>
            <a:off x="329045" y="269723"/>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OP-PPT-1" hidden="1"/>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30" name="TOP-PPT-4-1"/>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图片 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220850" y="3634741"/>
            <a:ext cx="3111381" cy="3111381"/>
          </a:xfrm>
          <a:prstGeom prst="rect">
            <a:avLst/>
          </a:prstGeom>
        </p:spPr>
      </p:pic>
      <p:sp>
        <p:nvSpPr>
          <p:cNvPr id="20" name="TextBox 19"/>
          <p:cNvSpPr txBox="1"/>
          <p:nvPr/>
        </p:nvSpPr>
        <p:spPr>
          <a:xfrm>
            <a:off x="1274548" y="492621"/>
            <a:ext cx="96429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C000">
                    <a:lumMod val="50000"/>
                  </a:srgbClr>
                </a:solidFill>
                <a:effectLst/>
                <a:uLnTx/>
                <a:uFillTx/>
                <a:latin typeface="等线 Light" panose="020F0302020204030204"/>
                <a:ea typeface="+mn-ea"/>
                <a:cs typeface="+mn-cs"/>
              </a:rPr>
              <a:t>      </a:t>
            </a:r>
            <a:r>
              <a:rPr kumimoji="0" lang="vi-VN"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rPr>
              <a:t>1. Kể tên những đồ chơi của em. </a:t>
            </a:r>
            <a:endPar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rPr>
              <a:t>Em thích đồ chơi nào nhất? Vì sao</a:t>
            </a:r>
            <a:r>
              <a:rPr lang="en-US" sz="4000" b="1" dirty="0">
                <a:solidFill>
                  <a:srgbClr val="FFC000">
                    <a:lumMod val="50000"/>
                  </a:srgbClr>
                </a:solidFill>
                <a:latin typeface="Times New Roman" panose="02020603050405020304" pitchFamily="18" charset="0"/>
              </a:rPr>
              <a:t>?</a:t>
            </a:r>
            <a:endParaRPr kumimoji="0" lang="vi-VN"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endParaRPr>
          </a:p>
        </p:txBody>
      </p:sp>
      <p:pic>
        <p:nvPicPr>
          <p:cNvPr id="21" name="Picture 20"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a:fillRect/>
          </a:stretch>
        </p:blipFill>
        <p:spPr bwMode="auto">
          <a:xfrm>
            <a:off x="784847" y="369937"/>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sharpenSoften amount="46000"/>
                    </a14:imgEffect>
                  </a14:imgLayer>
                </a14:imgProps>
              </a:ext>
            </a:extLst>
          </a:blip>
          <a:stretch>
            <a:fillRect/>
          </a:stretch>
        </p:blipFill>
        <p:spPr>
          <a:xfrm>
            <a:off x="506868" y="2084283"/>
            <a:ext cx="8935027" cy="1980363"/>
          </a:xfrm>
          <a:prstGeom prst="rect">
            <a:avLst/>
          </a:prstGeom>
        </p:spPr>
      </p:pic>
      <p:sp>
        <p:nvSpPr>
          <p:cNvPr id="23" name="TextBox 22"/>
          <p:cNvSpPr txBox="1"/>
          <p:nvPr/>
        </p:nvSpPr>
        <p:spPr>
          <a:xfrm>
            <a:off x="2019028" y="4075623"/>
            <a:ext cx="78214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Đồ chơi có đặc điểm gì?</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Vì sao em thích đồ chơi đó?</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p:cNvSpPr/>
          <p:nvPr/>
        </p:nvSpPr>
        <p:spPr>
          <a:xfrm>
            <a:off x="3449393" y="1056471"/>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4" name="TOP-PPT-1" hidden="1"/>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cxnSp>
        <p:nvCxnSpPr>
          <p:cNvPr id="11" name="Straight Connector 10"/>
          <p:cNvCxnSpPr>
            <a:stCxn id="24"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12" name="Straight Connector 11"/>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13" name="Straight Connector 12"/>
          <p:cNvCxnSpPr>
            <a:endCxn id="15"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14" name="Group 13"/>
          <p:cNvGrpSpPr/>
          <p:nvPr/>
        </p:nvGrpSpPr>
        <p:grpSpPr>
          <a:xfrm>
            <a:off x="4935091" y="2632414"/>
            <a:ext cx="2107280" cy="2104313"/>
            <a:chOff x="2736690" y="2050473"/>
            <a:chExt cx="1450117" cy="1146835"/>
          </a:xfrm>
        </p:grpSpPr>
        <p:sp>
          <p:nvSpPr>
            <p:cNvPr id="15" name="Oval 14"/>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a:ln>
                  <a:noFill/>
                </a:ln>
                <a:solidFill>
                  <a:srgbClr val="BAE5E4"/>
                </a:solidFill>
                <a:effectLst/>
                <a:uLnTx/>
                <a:uFillTx/>
                <a:latin typeface="等线 Light" panose="020F0302020204030204"/>
                <a:ea typeface="+mn-ea"/>
                <a:cs typeface="+mn-cs"/>
                <a:sym typeface="Arial" panose="020B0604020202020204"/>
              </a:endParaRPr>
            </a:p>
          </p:txBody>
        </p:sp>
        <p:sp>
          <p:nvSpPr>
            <p:cNvPr id="16" name="TextBox 15"/>
            <p:cNvSpPr txBox="1"/>
            <p:nvPr/>
          </p:nvSpPr>
          <p:spPr>
            <a:xfrm>
              <a:off x="2736690" y="2325499"/>
              <a:ext cx="1450117" cy="7212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Tả đồ chơi</a:t>
              </a:r>
              <a:endParaRPr kumimoji="0" lang="en-US" sz="4000" b="0" i="0" u="none" strike="noStrike" kern="0" cap="none" spc="0" normalizeH="0" baseline="0" noProof="0" dirty="0">
                <a:ln>
                  <a:noFill/>
                </a:ln>
                <a:solidFill>
                  <a:srgbClr val="000000"/>
                </a:solidFill>
                <a:effectLst/>
                <a:uLnTx/>
                <a:uFillTx/>
                <a:latin typeface="等线 Light" panose="020F0302020204030204"/>
                <a:ea typeface="+mn-ea"/>
                <a:cs typeface="Arial" panose="020B0604020202020204"/>
                <a:sym typeface="Arial" panose="020B0604020202020204"/>
              </a:endParaRPr>
            </a:p>
          </p:txBody>
        </p:sp>
      </p:grpSp>
      <p:grpSp>
        <p:nvGrpSpPr>
          <p:cNvPr id="17" name="Group 16"/>
          <p:cNvGrpSpPr/>
          <p:nvPr/>
        </p:nvGrpSpPr>
        <p:grpSpPr>
          <a:xfrm>
            <a:off x="8439543" y="2442579"/>
            <a:ext cx="2601831" cy="2733203"/>
            <a:chOff x="4830610" y="1884218"/>
            <a:chExt cx="1825265" cy="1745160"/>
          </a:xfrm>
        </p:grpSpPr>
        <p:sp>
          <p:nvSpPr>
            <p:cNvPr id="18" name="Rounded Rectangle 49"/>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BAE5E4"/>
                </a:solidFill>
                <a:effectLst/>
                <a:uLnTx/>
                <a:uFillTx/>
                <a:latin typeface="等线 Light" panose="020F0302020204030204"/>
                <a:ea typeface="+mn-ea"/>
                <a:cs typeface="+mn-cs"/>
                <a:sym typeface="Arial" panose="020B0604020202020204"/>
              </a:endParaRPr>
            </a:p>
          </p:txBody>
        </p:sp>
        <p:sp>
          <p:nvSpPr>
            <p:cNvPr id="19" name="TextBox 18"/>
            <p:cNvSpPr txBox="1"/>
            <p:nvPr/>
          </p:nvSpPr>
          <p:spPr>
            <a:xfrm>
              <a:off x="4851399" y="1919685"/>
              <a:ext cx="1804476" cy="17096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(2) Nó có đặc điểm gì? (hình dạng, màu sắc, hoạt động, …)</a:t>
              </a:r>
              <a:endParaRPr kumimoji="0" lang="en-US" sz="2800" b="0" i="0" u="none" strike="noStrike" kern="0" cap="none" spc="0" normalizeH="0" baseline="0" noProof="0" dirty="0">
                <a:ln>
                  <a:noFill/>
                </a:ln>
                <a:solidFill>
                  <a:srgbClr val="000000"/>
                </a:solidFill>
                <a:effectLst/>
                <a:uLnTx/>
                <a:uFillTx/>
                <a:latin typeface="等线 Light" panose="020F0302020204030204"/>
                <a:ea typeface="+mn-ea"/>
                <a:cs typeface="Arial" panose="020B0604020202020204"/>
                <a:sym typeface="Arial" panose="020B0604020202020204"/>
              </a:endParaRPr>
            </a:p>
          </p:txBody>
        </p:sp>
      </p:grpSp>
      <p:grpSp>
        <p:nvGrpSpPr>
          <p:cNvPr id="20" name="Group 19"/>
          <p:cNvGrpSpPr/>
          <p:nvPr/>
        </p:nvGrpSpPr>
        <p:grpSpPr>
          <a:xfrm>
            <a:off x="3985485" y="5018311"/>
            <a:ext cx="3817009" cy="1511528"/>
            <a:chOff x="1813995" y="3867973"/>
            <a:chExt cx="3299265" cy="965116"/>
          </a:xfrm>
        </p:grpSpPr>
        <p:sp>
          <p:nvSpPr>
            <p:cNvPr id="21" name="Rounded Rectangle 50"/>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BAE5E4"/>
                </a:solidFill>
                <a:effectLst/>
                <a:uLnTx/>
                <a:uFillTx/>
                <a:latin typeface="等线 Light" panose="020F0302020204030204"/>
                <a:ea typeface="+mn-ea"/>
                <a:cs typeface="+mn-cs"/>
                <a:sym typeface="Arial" panose="020B0604020202020204"/>
              </a:endParaRPr>
            </a:p>
          </p:txBody>
        </p:sp>
        <p:sp>
          <p:nvSpPr>
            <p:cNvPr id="22" name="TextBox 21"/>
            <p:cNvSpPr txBox="1"/>
            <p:nvPr/>
          </p:nvSpPr>
          <p:spPr>
            <a:xfrm>
              <a:off x="1928825" y="3936409"/>
              <a:ext cx="3018821" cy="884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(3) Em thường chơi đồ chơi đó vào những lúc nào?</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p:txBody>
        </p:sp>
      </p:grpSp>
      <p:grpSp>
        <p:nvGrpSpPr>
          <p:cNvPr id="23" name="Group 22"/>
          <p:cNvGrpSpPr/>
          <p:nvPr/>
        </p:nvGrpSpPr>
        <p:grpSpPr>
          <a:xfrm>
            <a:off x="1305606" y="2442579"/>
            <a:ext cx="2473109" cy="2517023"/>
            <a:chOff x="-235703" y="1792813"/>
            <a:chExt cx="2244639" cy="1607128"/>
          </a:xfrm>
        </p:grpSpPr>
        <p:sp>
          <p:nvSpPr>
            <p:cNvPr id="24" name="Rounded Rectangle 20"/>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BAE5E4"/>
                </a:solidFill>
                <a:effectLst/>
                <a:uLnTx/>
                <a:uFillTx/>
                <a:latin typeface="等线 Light" panose="020F0302020204030204"/>
                <a:ea typeface="+mn-ea"/>
                <a:cs typeface="+mn-cs"/>
                <a:sym typeface="Arial" panose="020B0604020202020204"/>
              </a:endParaRPr>
            </a:p>
          </p:txBody>
        </p:sp>
        <p:sp>
          <p:nvSpPr>
            <p:cNvPr id="25" name="TextBox 24"/>
            <p:cNvSpPr txBox="1"/>
            <p:nvPr/>
          </p:nvSpPr>
          <p:spPr>
            <a:xfrm>
              <a:off x="-235703" y="1948229"/>
              <a:ext cx="2188877" cy="1159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(4) Tình cảm của em với đồ chơi đó như thế nào?</a:t>
              </a:r>
              <a:endParaRPr kumimoji="0" lang="en-US" sz="2800" b="0" i="0" u="none" strike="noStrike" kern="0" cap="none" spc="0" normalizeH="0" baseline="0" noProof="0" dirty="0">
                <a:ln>
                  <a:noFill/>
                </a:ln>
                <a:solidFill>
                  <a:srgbClr val="000000"/>
                </a:solidFill>
                <a:effectLst/>
                <a:uLnTx/>
                <a:uFillTx/>
                <a:latin typeface="等线 Light" panose="020F0302020204030204"/>
                <a:ea typeface="+mn-ea"/>
                <a:cs typeface="Arial" panose="020B0604020202020204"/>
                <a:sym typeface="Arial" panose="020B0604020202020204"/>
              </a:endParaRPr>
            </a:p>
          </p:txBody>
        </p:sp>
      </p:grpSp>
      <p:cxnSp>
        <p:nvCxnSpPr>
          <p:cNvPr id="26" name="Straight Connector 25"/>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27" name="Group 26"/>
          <p:cNvGrpSpPr/>
          <p:nvPr/>
        </p:nvGrpSpPr>
        <p:grpSpPr>
          <a:xfrm>
            <a:off x="4576249" y="1101408"/>
            <a:ext cx="2653907" cy="1258511"/>
            <a:chOff x="2282035" y="823636"/>
            <a:chExt cx="2293928" cy="803564"/>
          </a:xfrm>
        </p:grpSpPr>
        <p:sp>
          <p:nvSpPr>
            <p:cNvPr id="28" name="Rounded Rectangle 25"/>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BAE5E4"/>
                </a:solidFill>
                <a:effectLst/>
                <a:uLnTx/>
                <a:uFillTx/>
                <a:latin typeface="等线 Light" panose="020F0302020204030204"/>
                <a:ea typeface="+mn-ea"/>
                <a:cs typeface="+mn-cs"/>
                <a:sym typeface="Arial" panose="020B0604020202020204"/>
              </a:endParaRPr>
            </a:p>
          </p:txBody>
        </p:sp>
        <p:sp>
          <p:nvSpPr>
            <p:cNvPr id="29" name="TextBox 28"/>
            <p:cNvSpPr txBox="1"/>
            <p:nvPr/>
          </p:nvSpPr>
          <p:spPr>
            <a:xfrm>
              <a:off x="2282035" y="826097"/>
              <a:ext cx="2293928" cy="6092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(1) Em chọn tả đồ chơi nào?</a:t>
              </a:r>
              <a:endParaRPr kumimoji="0" lang="en-US" sz="2800" b="0" i="0" u="none" strike="noStrike" kern="0" cap="none" spc="0" normalizeH="0" baseline="0" noProof="0" dirty="0">
                <a:ln>
                  <a:noFill/>
                </a:ln>
                <a:solidFill>
                  <a:srgbClr val="000000"/>
                </a:solidFill>
                <a:effectLst/>
                <a:uLnTx/>
                <a:uFillTx/>
                <a:latin typeface="等线 Light" panose="020F0302020204030204"/>
                <a:ea typeface="+mn-ea"/>
                <a:cs typeface="Arial" panose="020B0604020202020204"/>
                <a:sym typeface="Arial" panose="020B0604020202020204"/>
              </a:endParaRPr>
            </a:p>
          </p:txBody>
        </p:sp>
      </p:grpSp>
      <p:sp>
        <p:nvSpPr>
          <p:cNvPr id="31" name="Oval 30"/>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a:ln>
                <a:noFill/>
              </a:ln>
              <a:solidFill>
                <a:srgbClr val="BAE5E4"/>
              </a:solidFill>
              <a:effectLst/>
              <a:uLnTx/>
              <a:uFillTx/>
              <a:latin typeface="等线 Light" panose="020F0302020204030204"/>
              <a:ea typeface="+mn-ea"/>
              <a:cs typeface="+mn-cs"/>
              <a:sym typeface="Arial" panose="020B0604020202020204"/>
            </a:endParaRPr>
          </a:p>
        </p:txBody>
      </p:sp>
      <p:pic>
        <p:nvPicPr>
          <p:cNvPr id="3" name="Picture 2"/>
          <p:cNvPicPr>
            <a:picLocks noChangeAspect="1"/>
          </p:cNvPicPr>
          <p:nvPr/>
        </p:nvPicPr>
        <p:blipFill>
          <a:blip r:embed="rId1"/>
          <a:stretch>
            <a:fillRect/>
          </a:stretch>
        </p:blipFill>
        <p:spPr>
          <a:xfrm>
            <a:off x="224463" y="-6018"/>
            <a:ext cx="11528535" cy="1932599"/>
          </a:xfrm>
          <a:prstGeom prst="rect">
            <a:avLst/>
          </a:prstGeom>
        </p:spPr>
      </p:pic>
      <p:pic>
        <p:nvPicPr>
          <p:cNvPr id="35" name="图片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10838" y="4141798"/>
            <a:ext cx="2778697" cy="2778697"/>
          </a:xfrm>
          <a:prstGeom prst="rect">
            <a:avLst/>
          </a:prstGeom>
        </p:spPr>
      </p:pic>
      <p:pic>
        <p:nvPicPr>
          <p:cNvPr id="36" name="图片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649" y="3464420"/>
            <a:ext cx="2972934" cy="33747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0" fill="hold"/>
                                        <p:tgtEl>
                                          <p:spTgt spid="23"/>
                                        </p:tgtEl>
                                        <p:attrNameLst>
                                          <p:attrName>ppt_w</p:attrName>
                                        </p:attrNameLst>
                                      </p:cBhvr>
                                      <p:tavLst>
                                        <p:tav tm="0">
                                          <p:val>
                                            <p:fltVal val="0"/>
                                          </p:val>
                                        </p:tav>
                                        <p:tav tm="100000">
                                          <p:val>
                                            <p:strVal val="#ppt_w"/>
                                          </p:val>
                                        </p:tav>
                                      </p:tavLst>
                                    </p:anim>
                                    <p:anim calcmode="lin" valueType="num">
                                      <p:cBhvr>
                                        <p:cTn id="49" dur="1000" fill="hold"/>
                                        <p:tgtEl>
                                          <p:spTgt spid="23"/>
                                        </p:tgtEl>
                                        <p:attrNameLst>
                                          <p:attrName>ppt_h</p:attrName>
                                        </p:attrNameLst>
                                      </p:cBhvr>
                                      <p:tavLst>
                                        <p:tav tm="0">
                                          <p:val>
                                            <p:fltVal val="0"/>
                                          </p:val>
                                        </p:tav>
                                        <p:tav tm="100000">
                                          <p:val>
                                            <p:strVal val="#ppt_h"/>
                                          </p:val>
                                        </p:tav>
                                      </p:tavLst>
                                    </p:anim>
                                    <p:anim calcmode="lin" valueType="num">
                                      <p:cBhvr>
                                        <p:cTn id="50" dur="1000" fill="hold"/>
                                        <p:tgtEl>
                                          <p:spTgt spid="23"/>
                                        </p:tgtEl>
                                        <p:attrNameLst>
                                          <p:attrName>style.rotation</p:attrName>
                                        </p:attrNameLst>
                                      </p:cBhvr>
                                      <p:tavLst>
                                        <p:tav tm="0">
                                          <p:val>
                                            <p:fltVal val="90"/>
                                          </p:val>
                                        </p:tav>
                                        <p:tav tm="100000">
                                          <p:val>
                                            <p:fltVal val="0"/>
                                          </p:val>
                                        </p:tav>
                                      </p:tavLst>
                                    </p:anim>
                                    <p:animEffect transition="in" filter="fade">
                                      <p:cBhvr>
                                        <p:cTn id="5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descr="51miz-E184969-98282E84"/>
          <p:cNvPicPr>
            <a:picLocks noChangeAspect="1"/>
          </p:cNvPicPr>
          <p:nvPr>
            <p:custDataLst>
              <p:tags r:id="rId1"/>
            </p:custDataLst>
          </p:nvPr>
        </p:nvPicPr>
        <p:blipFill>
          <a:blip r:embed="rId2">
            <a:lum bright="18000"/>
          </a:blip>
          <a:stretch>
            <a:fillRect/>
          </a:stretch>
        </p:blipFill>
        <p:spPr>
          <a:xfrm>
            <a:off x="230553" y="1346651"/>
            <a:ext cx="435610" cy="435610"/>
          </a:xfrm>
          <a:prstGeom prst="rect">
            <a:avLst/>
          </a:prstGeom>
        </p:spPr>
      </p:pic>
      <p:pic>
        <p:nvPicPr>
          <p:cNvPr id="14" name="图片 13" descr="51miz-E401189-43AF2938"/>
          <p:cNvPicPr>
            <a:picLocks noChangeAspect="1"/>
          </p:cNvPicPr>
          <p:nvPr/>
        </p:nvPicPr>
        <p:blipFill>
          <a:blip r:embed="rId3"/>
          <a:stretch>
            <a:fillRect/>
          </a:stretch>
        </p:blipFill>
        <p:spPr>
          <a:xfrm>
            <a:off x="6979818" y="547652"/>
            <a:ext cx="3654315" cy="908535"/>
          </a:xfrm>
          <a:prstGeom prst="rect">
            <a:avLst/>
          </a:prstGeom>
        </p:spPr>
      </p:pic>
      <p:pic>
        <p:nvPicPr>
          <p:cNvPr id="24" name="图片 23" descr="51miz-E717277-6C1E8934"/>
          <p:cNvPicPr>
            <a:picLocks noChangeAspect="1"/>
          </p:cNvPicPr>
          <p:nvPr/>
        </p:nvPicPr>
        <p:blipFill>
          <a:blip r:embed="rId4"/>
          <a:stretch>
            <a:fillRect/>
          </a:stretch>
        </p:blipFill>
        <p:spPr>
          <a:xfrm rot="21420000">
            <a:off x="4103202" y="461681"/>
            <a:ext cx="7701306" cy="6199040"/>
          </a:xfrm>
          <a:prstGeom prst="rect">
            <a:avLst/>
          </a:prstGeom>
        </p:spPr>
      </p:pic>
      <p:pic>
        <p:nvPicPr>
          <p:cNvPr id="3" name="图片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3266" y="2337171"/>
            <a:ext cx="4019550" cy="4019550"/>
          </a:xfrm>
          <a:prstGeom prst="rect">
            <a:avLst/>
          </a:prstGeom>
        </p:spPr>
      </p:pic>
      <p:sp>
        <p:nvSpPr>
          <p:cNvPr id="2" name="TextBox 1"/>
          <p:cNvSpPr txBox="1"/>
          <p:nvPr/>
        </p:nvSpPr>
        <p:spPr>
          <a:xfrm>
            <a:off x="4676036" y="1670120"/>
            <a:ext cx="687599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em. Em rất yêu quý món đồ chơi này và sẽ giữ gìn nó thật cẩn thận</a:t>
            </a:r>
            <a:r>
              <a:rPr kumimoji="0" lang="en-US" sz="3000" b="0" i="0" u="none" strike="noStrike" kern="1200" cap="none" spc="0" normalizeH="0" baseline="0" noProof="0" dirty="0">
                <a:ln>
                  <a:noFill/>
                </a:ln>
                <a:solidFill>
                  <a:srgbClr val="000000"/>
                </a:solidFill>
                <a:effectLst/>
                <a:uLnTx/>
                <a:uFillTx/>
                <a:latin typeface="等线 Light" panose="020F0302020204030204"/>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TextBox 18"/>
          <p:cNvSpPr txBox="1"/>
          <p:nvPr/>
        </p:nvSpPr>
        <p:spPr>
          <a:xfrm>
            <a:off x="7338175" y="653977"/>
            <a:ext cx="1107374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rPr>
              <a:t>Bài tham khảo</a:t>
            </a:r>
            <a:endParaRPr kumimoji="0" lang="en-US"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endParaRPr>
          </a:p>
        </p:txBody>
      </p:sp>
      <p:sp>
        <p:nvSpPr>
          <p:cNvPr id="20" name="TextBox 19"/>
          <p:cNvSpPr txBox="1"/>
          <p:nvPr/>
        </p:nvSpPr>
        <p:spPr>
          <a:xfrm>
            <a:off x="7338175" y="474687"/>
            <a:ext cx="1107374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Bài tham khảo</a:t>
            </a:r>
            <a:r>
              <a:rPr kumimoji="0" lang="vi-VN"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a:t>
            </a:r>
            <a:endParaRPr kumimoji="0" lang="en-US"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descr="51miz-E184969-98282E84"/>
          <p:cNvPicPr>
            <a:picLocks noChangeAspect="1"/>
          </p:cNvPicPr>
          <p:nvPr>
            <p:custDataLst>
              <p:tags r:id="rId1"/>
            </p:custDataLst>
          </p:nvPr>
        </p:nvPicPr>
        <p:blipFill>
          <a:blip r:embed="rId2">
            <a:lum bright="18000"/>
          </a:blip>
          <a:stretch>
            <a:fillRect/>
          </a:stretch>
        </p:blipFill>
        <p:spPr>
          <a:xfrm>
            <a:off x="230553" y="1346651"/>
            <a:ext cx="435610" cy="435610"/>
          </a:xfrm>
          <a:prstGeom prst="rect">
            <a:avLst/>
          </a:prstGeom>
        </p:spPr>
      </p:pic>
      <p:pic>
        <p:nvPicPr>
          <p:cNvPr id="14" name="图片 13" descr="51miz-E401189-43AF2938"/>
          <p:cNvPicPr>
            <a:picLocks noChangeAspect="1"/>
          </p:cNvPicPr>
          <p:nvPr/>
        </p:nvPicPr>
        <p:blipFill>
          <a:blip r:embed="rId3"/>
          <a:stretch>
            <a:fillRect/>
          </a:stretch>
        </p:blipFill>
        <p:spPr>
          <a:xfrm>
            <a:off x="6979818" y="547652"/>
            <a:ext cx="3654315" cy="908535"/>
          </a:xfrm>
          <a:prstGeom prst="rect">
            <a:avLst/>
          </a:prstGeom>
        </p:spPr>
      </p:pic>
      <p:pic>
        <p:nvPicPr>
          <p:cNvPr id="24" name="图片 23" descr="51miz-E717277-6C1E8934"/>
          <p:cNvPicPr>
            <a:picLocks noChangeAspect="1"/>
          </p:cNvPicPr>
          <p:nvPr/>
        </p:nvPicPr>
        <p:blipFill>
          <a:blip r:embed="rId4"/>
          <a:stretch>
            <a:fillRect/>
          </a:stretch>
        </p:blipFill>
        <p:spPr>
          <a:xfrm rot="21420000">
            <a:off x="3419826" y="364162"/>
            <a:ext cx="7388873" cy="6287351"/>
          </a:xfrm>
          <a:prstGeom prst="rect">
            <a:avLst/>
          </a:prstGeom>
        </p:spPr>
      </p:pic>
      <p:sp>
        <p:nvSpPr>
          <p:cNvPr id="2" name="TextBox 1"/>
          <p:cNvSpPr txBox="1"/>
          <p:nvPr/>
        </p:nvSpPr>
        <p:spPr>
          <a:xfrm>
            <a:off x="3758141" y="1691233"/>
            <a:ext cx="687599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Đồ chơi mà em yêu thích là nhất là con lật đật. Con lật đật được bao phủ bởi một màu đỏ tươi sáng. Đầu, thân và hai tay của lật đật đều có dạng hình tròn. Những lúc rảnh rỗi em thường đem lật đật ra chơi. Cứ lật qua lật lại nhưng chú ta không hề ngã. Bố em nói lật đật tượng trưng cho ý chí bền bỉ, không khuất phục trước khó khăn, thử thách. Em rất yêu lật đật. Em giữ gìn lật đật cẩn thẩn dù lúc chơi hay là không chơi.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19" name="TextBox 18"/>
          <p:cNvSpPr txBox="1"/>
          <p:nvPr/>
        </p:nvSpPr>
        <p:spPr>
          <a:xfrm>
            <a:off x="7338175" y="653977"/>
            <a:ext cx="1107374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rPr>
              <a:t>Bài tham khảo</a:t>
            </a:r>
            <a:endParaRPr kumimoji="0" lang="en-US"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endParaRPr>
          </a:p>
        </p:txBody>
      </p:sp>
      <p:sp>
        <p:nvSpPr>
          <p:cNvPr id="20" name="TextBox 19"/>
          <p:cNvSpPr txBox="1"/>
          <p:nvPr/>
        </p:nvSpPr>
        <p:spPr>
          <a:xfrm>
            <a:off x="7338175" y="474687"/>
            <a:ext cx="1107374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Bài tham khảo</a:t>
            </a:r>
            <a:r>
              <a:rPr kumimoji="0" lang="vi-VN"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a:t>
            </a:r>
            <a:endParaRPr kumimoji="0" lang="en-US"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pic>
        <p:nvPicPr>
          <p:cNvPr id="9" name="图片 3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5005" y="2549054"/>
            <a:ext cx="3354912" cy="3354912"/>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449" b="90000" l="10000" r="90000"/>
                    </a14:imgEffect>
                  </a14:imgLayer>
                </a14:imgProps>
              </a:ext>
            </a:extLst>
          </a:blip>
          <a:stretch>
            <a:fillRect/>
          </a:stretch>
        </p:blipFill>
        <p:spPr>
          <a:xfrm rot="1243327">
            <a:off x="9573438" y="3866010"/>
            <a:ext cx="2798693" cy="2925906"/>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67;p28"/>
          <p:cNvSpPr txBox="1"/>
          <p:nvPr/>
        </p:nvSpPr>
        <p:spPr>
          <a:xfrm>
            <a:off x="3134221" y="1930458"/>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ĐỌC MỞ RỘNG</a:t>
            </a:r>
            <a:endPar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p:txBody>
      </p:sp>
      <p:pic>
        <p:nvPicPr>
          <p:cNvPr id="14" name="Picture 13"/>
          <p:cNvPicPr>
            <a:picLocks noChangeAspect="1"/>
          </p:cNvPicPr>
          <p:nvPr/>
        </p:nvPicPr>
        <p:blipFill>
          <a:blip r:embed="rId1"/>
          <a:stretch>
            <a:fillRect/>
          </a:stretch>
        </p:blipFill>
        <p:spPr>
          <a:xfrm>
            <a:off x="-133914" y="-240669"/>
            <a:ext cx="1523956" cy="1508868"/>
          </a:xfrm>
          <a:prstGeom prst="rect">
            <a:avLst/>
          </a:prstGeom>
        </p:spPr>
      </p:pic>
      <p:sp>
        <p:nvSpPr>
          <p:cNvPr id="15" name="Google Shape;1910;p31"/>
          <p:cNvSpPr txBox="1"/>
          <p:nvPr/>
        </p:nvSpPr>
        <p:spPr>
          <a:xfrm rot="17874768">
            <a:off x="93119" y="2280743"/>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vi-VN"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Viết</a:t>
            </a:r>
            <a:endParaRPr kumimoji="0" lang="en-US"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2150265" y="1463841"/>
            <a:ext cx="3945735" cy="4671582"/>
          </a:xfrm>
          <a:prstGeom prst="rect">
            <a:avLst/>
          </a:prstGeom>
        </p:spPr>
      </p:pic>
      <p:sp>
        <p:nvSpPr>
          <p:cNvPr id="41" name="TextBox 40"/>
          <p:cNvSpPr txBox="1"/>
          <p:nvPr/>
        </p:nvSpPr>
        <p:spPr>
          <a:xfrm>
            <a:off x="1643801" y="344911"/>
            <a:ext cx="8084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3" name="Picture 4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822953" y="1463841"/>
            <a:ext cx="3759966" cy="46298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down)">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PA" val="v5.2.11"/>
</p:tagLst>
</file>

<file path=ppt/tags/tag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2031</Words>
  <Application>WPS Presentation</Application>
  <PresentationFormat>Widescreen</PresentationFormat>
  <Paragraphs>87</Paragraphs>
  <Slides>13</Slides>
  <Notes>6</Notes>
  <HiddenSlides>0</HiddenSlides>
  <MMClips>0</MMClips>
  <ScaleCrop>false</ScaleCrop>
  <HeadingPairs>
    <vt:vector size="6" baseType="variant">
      <vt:variant>
        <vt:lpstr>已用的字体</vt:lpstr>
      </vt:variant>
      <vt:variant>
        <vt:i4>33</vt:i4>
      </vt:variant>
      <vt:variant>
        <vt:lpstr>主题</vt:lpstr>
      </vt:variant>
      <vt:variant>
        <vt:i4>3</vt:i4>
      </vt:variant>
      <vt:variant>
        <vt:lpstr>幻灯片标题</vt:lpstr>
      </vt:variant>
      <vt:variant>
        <vt:i4>13</vt:i4>
      </vt:variant>
    </vt:vector>
  </HeadingPairs>
  <TitlesOfParts>
    <vt:vector size="49" baseType="lpstr">
      <vt:lpstr>Arial</vt:lpstr>
      <vt:lpstr>SimSun</vt:lpstr>
      <vt:lpstr>Wingdings</vt:lpstr>
      <vt:lpstr>SVN-Newton</vt:lpstr>
      <vt:lpstr>Segoe Print</vt:lpstr>
      <vt:lpstr>Times New Roman</vt:lpstr>
      <vt:lpstr>#9Slide07 HoneyCream</vt:lpstr>
      <vt:lpstr>#9Slide07 Altus</vt:lpstr>
      <vt:lpstr>#9Slide05 Bodega Script</vt:lpstr>
      <vt:lpstr>Arial</vt:lpstr>
      <vt:lpstr>#9Slide05 Aphrodite Pro</vt:lpstr>
      <vt:lpstr>#9Slide07 SVNStick A Round</vt:lpstr>
      <vt:lpstr>UTM Swiss Condensed</vt:lpstr>
      <vt:lpstr>#9Slide05 SVNMaphylla</vt:lpstr>
      <vt:lpstr>Chango</vt:lpstr>
      <vt:lpstr>UTM Scriptina KT</vt:lpstr>
      <vt:lpstr>UTM Avo</vt:lpstr>
      <vt:lpstr>等线</vt:lpstr>
      <vt:lpstr>等线</vt:lpstr>
      <vt:lpstr>字魂17号-萌趣果冻体</vt:lpstr>
      <vt:lpstr>等线 Light</vt:lpstr>
      <vt:lpstr>Arial-Rounded</vt:lpstr>
      <vt:lpstr>VNI 27 Bendigo</vt:lpstr>
      <vt:lpstr>Arial-Rounded</vt:lpstr>
      <vt:lpstr>#9Slide07 IcielPony</vt:lpstr>
      <vt:lpstr>Wide Latin</vt:lpstr>
      <vt:lpstr>#9Slide07 IcielBC Cubano Normal</vt:lpstr>
      <vt:lpstr>SVN-Poky's</vt:lpstr>
      <vt:lpstr>SVN-Dancing Script</vt:lpstr>
      <vt:lpstr>Microsoft YaHei</vt:lpstr>
      <vt:lpstr>Arial Unicode MS</vt:lpstr>
      <vt:lpstr>Calibri</vt:lpstr>
      <vt:lpstr>Script</vt:lpstr>
      <vt:lpstr>Office Theme</vt:lpstr>
      <vt:lpstr>Office 主题​​</vt:lpstr>
      <vt:lpstr>4_Awesome Teachers Meeting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3</cp:revision>
  <dcterms:created xsi:type="dcterms:W3CDTF">2022-11-07T14:32:00Z</dcterms:created>
  <dcterms:modified xsi:type="dcterms:W3CDTF">2025-12-02T00:54:32Z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D9E348D1FB374E29B06E855B82E98DBD_12</vt:lpwstr>
  </property>
  <property fmtid="{D5CDD505-2E9C-101B-9397-08002B2CF9AE}" pid="3" name="KSOProductBuildVer">
    <vt:lpwstr>1033-12.2.0.23155</vt:lpwstr>
  </property>
</Properties>
</file>