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6" r:id="rId3"/>
    <p:sldMasterId id="2147483728" r:id="rId4"/>
    <p:sldMasterId id="2147483740" r:id="rId5"/>
    <p:sldMasterId id="2147483752" r:id="rId6"/>
    <p:sldMasterId id="2147483764" r:id="rId7"/>
  </p:sldMasterIdLst>
  <p:notesMasterIdLst>
    <p:notesMasterId r:id="rId28"/>
  </p:notesMasterIdLst>
  <p:sldIdLst>
    <p:sldId id="256" r:id="rId8"/>
    <p:sldId id="2695" r:id="rId9"/>
    <p:sldId id="2699" r:id="rId10"/>
    <p:sldId id="2689" r:id="rId11"/>
    <p:sldId id="2690" r:id="rId12"/>
    <p:sldId id="2691" r:id="rId13"/>
    <p:sldId id="2692" r:id="rId14"/>
    <p:sldId id="2693" r:id="rId15"/>
    <p:sldId id="332" r:id="rId16"/>
    <p:sldId id="2696" r:id="rId17"/>
    <p:sldId id="337" r:id="rId18"/>
    <p:sldId id="338" r:id="rId19"/>
    <p:sldId id="339" r:id="rId20"/>
    <p:sldId id="340" r:id="rId21"/>
    <p:sldId id="313" r:id="rId22"/>
    <p:sldId id="341" r:id="rId23"/>
    <p:sldId id="2702" r:id="rId24"/>
    <p:sldId id="343" r:id="rId25"/>
    <p:sldId id="342" r:id="rId26"/>
    <p:sldId id="26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02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724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96135062-78E6-5E50-401F-319533D362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1652" y="153312"/>
            <a:ext cx="1437055" cy="143705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9CDF1CF5-50BE-23D9-BB3C-78C06B6DCD5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61652" y="153312"/>
            <a:ext cx="1437055" cy="1437055"/>
          </a:xfrm>
          <a:prstGeom prst="rect">
            <a:avLst/>
          </a:prstGeom>
        </p:spPr>
      </p:pic>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A19657D9-3067-8255-2BBB-5C98FB53F9B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1652" y="153312"/>
            <a:ext cx="1437055" cy="1437055"/>
          </a:xfrm>
          <a:prstGeom prst="rect">
            <a:avLst/>
          </a:prstGeom>
        </p:spPr>
      </p:pic>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2026/3/28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wmf"/><Relationship Id="rId1" Type="http://schemas.openxmlformats.org/officeDocument/2006/relationships/slideLayout" Target="../slideLayouts/slideLayout28.xml"/><Relationship Id="rId5" Type="http://schemas.openxmlformats.org/officeDocument/2006/relationships/image" Target="../media/image7.wm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3.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3.png"/><Relationship Id="rId12"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3.png"/><Relationship Id="rId12"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3.png"/><Relationship Id="rId12"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29.svg"/><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2.gif"/><Relationship Id="rId12" Type="http://schemas.openxmlformats.org/officeDocument/2006/relationships/image" Target="../media/image3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gif"/><Relationship Id="rId4" Type="http://schemas.openxmlformats.org/officeDocument/2006/relationships/notesSlide" Target="../notesSlides/notesSlide13.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8.png"/><Relationship Id="rId11" Type="http://schemas.openxmlformats.org/officeDocument/2006/relationships/image" Target="../media/image14.gif"/><Relationship Id="rId5" Type="http://schemas.openxmlformats.org/officeDocument/2006/relationships/slide" Target="slide6.xml"/><Relationship Id="rId10" Type="http://schemas.openxmlformats.org/officeDocument/2006/relationships/image" Target="../media/image20.gif"/><Relationship Id="rId4" Type="http://schemas.openxmlformats.org/officeDocument/2006/relationships/image" Target="../media/image17.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9.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a:solidFill>
                  <a:srgbClr val="FF0066"/>
                </a:solidFill>
                <a:latin typeface="Times New Roman" pitchFamily="18" charset="0"/>
              </a:rPr>
              <a:t>TRƯỜNG TIỂU HỌC TRẤN DƯƠNG</a:t>
            </a:r>
          </a:p>
        </p:txBody>
      </p:sp>
      <p:sp>
        <p:nvSpPr>
          <p:cNvPr id="11" name="Text Box 17"/>
          <p:cNvSpPr txBox="1">
            <a:spLocks noChangeArrowheads="1"/>
          </p:cNvSpPr>
          <p:nvPr/>
        </p:nvSpPr>
        <p:spPr bwMode="auto">
          <a:xfrm>
            <a:off x="1857829" y="1545441"/>
            <a:ext cx="8592457" cy="28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94" b="1">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LỚP 3B</a:t>
            </a:r>
          </a:p>
        </p:txBody>
      </p:sp>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1276738" y="5358902"/>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b="1" kern="0">
                <a:solidFill>
                  <a:srgbClr val="F0F1DF"/>
                </a:solidFill>
                <a:latin typeface="Cambria" panose="02040503050406030204" pitchFamily="18" charset="0"/>
                <a:ea typeface="Cambria" panose="02040503050406030204" pitchFamily="18" charset="0"/>
                <a:sym typeface="Arial"/>
              </a:rPr>
              <a:t>2</a:t>
            </a:r>
            <a:endPar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2134369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07886"/>
          </a:xfrm>
          <a:prstGeom prst="rect">
            <a:avLst/>
          </a:prstGeom>
          <a:noFill/>
        </p:spPr>
        <p:txBody>
          <a:bodyPr wrap="square" rtlCol="0">
            <a:spAutoFit/>
          </a:bodyPr>
          <a:lstStyle/>
          <a:p>
            <a:pPr algn="ctr" defTabSz="1219170">
              <a:buClr>
                <a:srgbClr val="000000"/>
              </a:buClr>
              <a:defRPr/>
            </a:pPr>
            <a:r>
              <a:rPr lang="en-US" sz="4000" b="1" kern="0">
                <a:solidFill>
                  <a:srgbClr val="C00000"/>
                </a:solidFill>
                <a:latin typeface="Arial"/>
                <a:cs typeface="Arial"/>
                <a:sym typeface="Arial"/>
              </a:rPr>
              <a:t>a) 54 </a:t>
            </a:r>
            <a:r>
              <a:rPr lang="en-US" sz="4000" b="1" kern="0" dirty="0">
                <a:solidFill>
                  <a:srgbClr val="C00000"/>
                </a:solidFill>
                <a:latin typeface="Arial"/>
                <a:cs typeface="Arial"/>
                <a:sym typeface="Arial"/>
              </a:rPr>
              <a:t>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612835" y="552450"/>
            <a:ext cx="61664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599583" y="552450"/>
            <a:ext cx="954153"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07886"/>
          </a:xfrm>
          <a:prstGeom prst="rect">
            <a:avLst/>
          </a:prstGeom>
          <a:noFill/>
        </p:spPr>
        <p:txBody>
          <a:bodyPr wrap="square" rtlCol="0">
            <a:spAutoFit/>
          </a:bodyPr>
          <a:lstStyle/>
          <a:p>
            <a:pPr algn="ctr" defTabSz="1219170">
              <a:buClr>
                <a:srgbClr val="000000"/>
              </a:buClr>
              <a:defRPr/>
            </a:pPr>
            <a:r>
              <a:rPr lang="en-US" sz="4000" b="1" kern="0">
                <a:solidFill>
                  <a:srgbClr val="C00000"/>
                </a:solidFill>
                <a:latin typeface="Arial"/>
                <a:cs typeface="Arial"/>
                <a:sym typeface="Arial"/>
              </a:rPr>
              <a:t>b) 15 </a:t>
            </a:r>
            <a:r>
              <a:rPr lang="en-US" sz="4000" b="1" kern="0" dirty="0">
                <a:solidFill>
                  <a:srgbClr val="C00000"/>
                </a:solidFill>
                <a:latin typeface="Arial"/>
                <a:cs typeface="Arial"/>
                <a:sym typeface="Arial"/>
              </a:rPr>
              <a:t>000 =          + 5000</a:t>
            </a:r>
            <a:endParaRPr lang="en-US" sz="4000"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925422" y="529090"/>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833024" y="520581"/>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749287" y="447626"/>
            <a:ext cx="8947288" cy="707886"/>
          </a:xfrm>
          <a:prstGeom prst="rect">
            <a:avLst/>
          </a:prstGeom>
          <a:noFill/>
        </p:spPr>
        <p:txBody>
          <a:bodyPr wrap="square" rtlCol="0">
            <a:spAutoFit/>
          </a:bodyPr>
          <a:lstStyle/>
          <a:p>
            <a:pPr algn="ctr" defTabSz="1219170">
              <a:buClr>
                <a:srgbClr val="000000"/>
              </a:buClr>
              <a:defRPr/>
            </a:pPr>
            <a:r>
              <a:rPr lang="en-US" sz="4000" b="1" kern="0">
                <a:solidFill>
                  <a:srgbClr val="C00000"/>
                </a:solidFill>
                <a:cs typeface="Arial"/>
                <a:sym typeface="Arial"/>
              </a:rPr>
              <a:t>c) 37 </a:t>
            </a:r>
            <a:r>
              <a:rPr lang="en-US" sz="4000" b="1" kern="0" dirty="0">
                <a:solidFill>
                  <a:srgbClr val="C00000"/>
                </a:solidFill>
                <a:cs typeface="Arial"/>
                <a:sym typeface="Arial"/>
              </a:rPr>
              <a:t>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07886"/>
          </a:xfrm>
          <a:prstGeom prst="rect">
            <a:avLst/>
          </a:prstGeom>
          <a:noFill/>
        </p:spPr>
        <p:txBody>
          <a:bodyPr wrap="square" rtlCol="0">
            <a:spAutoFit/>
          </a:bodyPr>
          <a:lstStyle/>
          <a:p>
            <a:pPr algn="ctr" defTabSz="1219170">
              <a:buClr>
                <a:srgbClr val="000000"/>
              </a:buClr>
              <a:defRPr/>
            </a:pPr>
            <a:r>
              <a:rPr lang="en-US" sz="4000" b="1" kern="0">
                <a:solidFill>
                  <a:srgbClr val="C00000"/>
                </a:solidFill>
                <a:cs typeface="Arial"/>
                <a:sym typeface="Arial"/>
              </a:rPr>
              <a:t>d)76 205 = 70 000 + 6000 + 200 + </a:t>
            </a:r>
            <a:endParaRPr lang="en-US" sz="4000"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030905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41983" y="702365"/>
            <a:ext cx="8398566" cy="181836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191962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107929"/>
          </a:xfrm>
          <a:prstGeom prst="rect">
            <a:avLst/>
          </a:prstGeom>
          <a:noFill/>
        </p:spPr>
        <p:txBody>
          <a:bodyPr wrap="square" lIns="121853" tIns="60927" rIns="121853" bIns="60927" rtlCol="0">
            <a:spAutoFit/>
          </a:bodyPr>
          <a:lstStyle/>
          <a:p>
            <a:pPr algn="just"/>
            <a:endParaRPr lang="en-US" sz="3200" b="1">
              <a:latin typeface="Cambria" panose="02040503050406030204" pitchFamily="18" charset="0"/>
              <a:ea typeface="Cambria" panose="02040503050406030204" pitchFamily="18" charset="0"/>
            </a:endParaRPr>
          </a:p>
          <a:p>
            <a:pPr algn="just"/>
            <a:r>
              <a:rPr lang="en-US" sz="3200" b="1">
                <a:latin typeface="Cambria" panose="02040503050406030204" pitchFamily="18" charset="0"/>
                <a:ea typeface="Cambria" panose="02040503050406030204" pitchFamily="18" charset="0"/>
              </a:rPr>
              <a:t>   N</a:t>
            </a:r>
            <a:r>
              <a:rPr lang="vi-VN" sz="3200" b="1">
                <a:latin typeface="Cambria" panose="02040503050406030204" pitchFamily="18" charset="0"/>
                <a:ea typeface="Cambria" panose="02040503050406030204" pitchFamily="18" charset="0"/>
              </a:rPr>
              <a:t>ăm số từ 13 820 đến 13 824</a:t>
            </a:r>
            <a:r>
              <a:rPr lang="en-US" sz="3200" b="1">
                <a:latin typeface="Cambria" panose="02040503050406030204" pitchFamily="18" charset="0"/>
                <a:ea typeface="Cambria" panose="02040503050406030204" pitchFamily="18" charset="0"/>
              </a:rPr>
              <a:t> là</a:t>
            </a:r>
            <a:r>
              <a:rPr lang="vi-VN" sz="3200" b="1">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1166190"/>
            <a:ext cx="599924" cy="662609"/>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000" b="1" kern="0" dirty="0">
                <a:solidFill>
                  <a:srgbClr val="F0F1DF"/>
                </a:solidFill>
                <a:latin typeface="Cambria" panose="02040503050406030204" pitchFamily="18" charset="0"/>
                <a:ea typeface="Cambria" panose="02040503050406030204" pitchFamily="18" charset="0"/>
                <a:sym typeface="Arial"/>
              </a:rPr>
              <a:t>3</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grpSp>
        <p:nvGrpSpPr>
          <p:cNvPr id="21" name="Nhóm 28">
            <a:extLst>
              <a:ext uri="{FF2B5EF4-FFF2-40B4-BE49-F238E27FC236}">
                <a16:creationId xmlns:a16="http://schemas.microsoft.com/office/drawing/2014/main" id="{8A2B9E2C-C01F-4420-A656-6F7E304A97D5}"/>
              </a:ext>
            </a:extLst>
          </p:cNvPr>
          <p:cNvGrpSpPr/>
          <p:nvPr/>
        </p:nvGrpSpPr>
        <p:grpSpPr>
          <a:xfrm>
            <a:off x="754031" y="2792078"/>
            <a:ext cx="8975678" cy="1108176"/>
            <a:chOff x="0" y="0"/>
            <a:chExt cx="1432230" cy="463751"/>
          </a:xfrm>
        </p:grpSpPr>
        <p:grpSp>
          <p:nvGrpSpPr>
            <p:cNvPr id="22" name="Nhóm 24">
              <a:extLst>
                <a:ext uri="{FF2B5EF4-FFF2-40B4-BE49-F238E27FC236}">
                  <a16:creationId xmlns:a16="http://schemas.microsoft.com/office/drawing/2014/main" id="{413F45AA-9B0C-43A8-85FD-2E00F7E8B624}"/>
                </a:ext>
              </a:extLst>
            </p:cNvPr>
            <p:cNvGrpSpPr/>
            <p:nvPr/>
          </p:nvGrpSpPr>
          <p:grpSpPr>
            <a:xfrm>
              <a:off x="108858" y="0"/>
              <a:ext cx="1323372" cy="203349"/>
              <a:chOff x="108858" y="0"/>
              <a:chExt cx="1323372" cy="203349"/>
            </a:xfrm>
          </p:grpSpPr>
          <p:cxnSp>
            <p:nvCxnSpPr>
              <p:cNvPr id="27" name="Đường kết nối Mũi tên Thẳng 9">
                <a:extLst>
                  <a:ext uri="{FF2B5EF4-FFF2-40B4-BE49-F238E27FC236}">
                    <a16:creationId xmlns:a16="http://schemas.microsoft.com/office/drawing/2014/main" id="{D70C4893-6005-4989-8039-F33377AC4DDF}"/>
                  </a:ext>
                </a:extLst>
              </p:cNvPr>
              <p:cNvCxnSpPr>
                <a:cxnSpLocks/>
              </p:cNvCxnSpPr>
              <p:nvPr/>
            </p:nvCxnSpPr>
            <p:spPr>
              <a:xfrm flipV="1">
                <a:off x="108858" y="105819"/>
                <a:ext cx="1323372" cy="679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Đường nối Thẳng 17">
                <a:extLst>
                  <a:ext uri="{FF2B5EF4-FFF2-40B4-BE49-F238E27FC236}">
                    <a16:creationId xmlns:a16="http://schemas.microsoft.com/office/drawing/2014/main" id="{B437DF0E-27B5-4CEA-98C6-DDFD5AE56561}"/>
                  </a:ext>
                </a:extLst>
              </p:cNvPr>
              <p:cNvCxnSpPr>
                <a:cxnSpLocks/>
              </p:cNvCxnSpPr>
              <p:nvPr/>
            </p:nvCxnSpPr>
            <p:spPr>
              <a:xfrm>
                <a:off x="465802" y="3389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59">
                <a:extLst>
                  <a:ext uri="{FF2B5EF4-FFF2-40B4-BE49-F238E27FC236}">
                    <a16:creationId xmlns:a16="http://schemas.microsoft.com/office/drawing/2014/main" id="{99222061-F076-4FBB-BF35-D2C00EDD1B36}"/>
                  </a:ext>
                </a:extLst>
              </p:cNvPr>
              <p:cNvCxnSpPr>
                <a:cxnSpLocks/>
              </p:cNvCxnSpPr>
              <p:nvPr/>
            </p:nvCxnSpPr>
            <p:spPr>
              <a:xfrm>
                <a:off x="755246" y="25422"/>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61">
                <a:extLst>
                  <a:ext uri="{FF2B5EF4-FFF2-40B4-BE49-F238E27FC236}">
                    <a16:creationId xmlns:a16="http://schemas.microsoft.com/office/drawing/2014/main" id="{F2D16C44-B94E-4947-9AB5-D01BD19B35E9}"/>
                  </a:ext>
                </a:extLst>
              </p:cNvPr>
              <p:cNvCxnSpPr>
                <a:cxnSpLocks/>
              </p:cNvCxnSpPr>
              <p:nvPr/>
            </p:nvCxnSpPr>
            <p:spPr>
              <a:xfrm>
                <a:off x="1031767" y="16945"/>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62">
                <a:extLst>
                  <a:ext uri="{FF2B5EF4-FFF2-40B4-BE49-F238E27FC236}">
                    <a16:creationId xmlns:a16="http://schemas.microsoft.com/office/drawing/2014/main" id="{190B8456-5D75-4D6C-AC4B-14527E891274}"/>
                  </a:ext>
                </a:extLst>
              </p:cNvPr>
              <p:cNvCxnSpPr>
                <a:cxnSpLocks/>
              </p:cNvCxnSpPr>
              <p:nvPr/>
            </p:nvCxnSpPr>
            <p:spPr>
              <a:xfrm>
                <a:off x="1311282" y="0"/>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Hộp Văn bản 107">
              <a:extLst>
                <a:ext uri="{FF2B5EF4-FFF2-40B4-BE49-F238E27FC236}">
                  <a16:creationId xmlns:a16="http://schemas.microsoft.com/office/drawing/2014/main" id="{94C316BC-5426-419F-812D-33038E502A6D}"/>
                </a:ext>
              </a:extLst>
            </p:cNvPr>
            <p:cNvSpPr txBox="1"/>
            <p:nvPr/>
          </p:nvSpPr>
          <p:spPr>
            <a:xfrm>
              <a:off x="0" y="218403"/>
              <a:ext cx="1427733" cy="245348"/>
            </a:xfrm>
            <a:prstGeom prst="rect">
              <a:avLst/>
            </a:prstGeom>
            <a:noFill/>
          </p:spPr>
          <p:txBody>
            <a:bodyPr wrap="square" rtlCol="0">
              <a:noAutofit/>
            </a:bodyPr>
            <a:lstStyle/>
            <a:p>
              <a:r>
                <a:rPr lang="en-US" sz="2400" b="1" kern="1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20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13 820       13 821         13 822        13 823       13 824</a:t>
              </a:r>
              <a:endParaRPr lang="en-US" sz="2800">
                <a:solidFill>
                  <a:srgbClr val="FF0000"/>
                </a:solidFill>
                <a:effectLst/>
                <a:latin typeface="Times New Roman" panose="02020603050405020304" pitchFamily="18" charset="0"/>
                <a:ea typeface="Times New Roman" panose="02020603050405020304" pitchFamily="18" charset="0"/>
              </a:endParaRPr>
            </a:p>
            <a:p>
              <a:r>
                <a:rPr lang="en-US" sz="2400" b="1" kern="1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r>
                <a:rPr lang="en-US" sz="2400" b="1" kern="1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r>
                <a:rPr lang="en-US" sz="2400" b="1" kern="1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r>
                <a:rPr lang="en-US" sz="2400" b="1" kern="1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grpSp>
      <p:cxnSp>
        <p:nvCxnSpPr>
          <p:cNvPr id="37" name="Đường nối Thẳng 17">
            <a:extLst>
              <a:ext uri="{FF2B5EF4-FFF2-40B4-BE49-F238E27FC236}">
                <a16:creationId xmlns:a16="http://schemas.microsoft.com/office/drawing/2014/main" id="{AAD03A03-A098-4D5E-9662-330921A868C6}"/>
              </a:ext>
            </a:extLst>
          </p:cNvPr>
          <p:cNvCxnSpPr>
            <a:cxnSpLocks/>
          </p:cNvCxnSpPr>
          <p:nvPr/>
        </p:nvCxnSpPr>
        <p:spPr>
          <a:xfrm>
            <a:off x="1927326" y="2858718"/>
            <a:ext cx="0" cy="404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267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46834575"/>
              </p:ext>
            </p:extLst>
          </p:nvPr>
        </p:nvGraphicFramePr>
        <p:xfrm>
          <a:off x="952499" y="847725"/>
          <a:ext cx="10496550" cy="5246687"/>
        </p:xfrm>
        <a:graphic>
          <a:graphicData uri="http://schemas.openxmlformats.org/drawingml/2006/table">
            <a:tbl>
              <a:tblPr/>
              <a:tblGrid>
                <a:gridCol w="4479615">
                  <a:extLst>
                    <a:ext uri="{9D8B030D-6E8A-4147-A177-3AD203B41FA5}">
                      <a16:colId xmlns:a16="http://schemas.microsoft.com/office/drawing/2014/main" val="966986752"/>
                    </a:ext>
                  </a:extLst>
                </a:gridCol>
                <a:gridCol w="1815741">
                  <a:extLst>
                    <a:ext uri="{9D8B030D-6E8A-4147-A177-3AD203B41FA5}">
                      <a16:colId xmlns:a16="http://schemas.microsoft.com/office/drawing/2014/main" val="1917084125"/>
                    </a:ext>
                  </a:extLst>
                </a:gridCol>
                <a:gridCol w="4201194">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810250" y="1971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458075" y="1590675"/>
            <a:ext cx="3819525" cy="1569660"/>
          </a:xfrm>
          <a:prstGeom prst="rect">
            <a:avLst/>
          </a:prstGeom>
          <a:noFill/>
        </p:spPr>
        <p:txBody>
          <a:bodyPr wrap="square" rtlCol="0">
            <a:spAutoFit/>
          </a:bodyPr>
          <a:lstStyle/>
          <a:p>
            <a:r>
              <a:rPr lang="vi-VN" sz="2400" b="1" dirty="0">
                <a:solidFill>
                  <a:srgbClr val="FF0000"/>
                </a:solidFill>
                <a:latin typeface="Cambria" panose="02040503050406030204" pitchFamily="18" charset="0"/>
                <a:ea typeface="Cambria" panose="02040503050406030204" pitchFamily="18" charset="0"/>
              </a:rPr>
              <a:t>Vì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 &lt;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820 </a:t>
            </a:r>
            <a:r>
              <a:rPr lang="vi-VN" sz="2400" b="1">
                <a:solidFill>
                  <a:srgbClr val="FF0000"/>
                </a:solidFill>
                <a:latin typeface="Cambria" panose="02040503050406030204" pitchFamily="18" charset="0"/>
                <a:ea typeface="Cambria" panose="02040503050406030204" pitchFamily="18" charset="0"/>
              </a:rPr>
              <a:t>nên </a:t>
            </a:r>
            <a:endParaRPr lang="en-US" sz="2400" b="1">
              <a:solidFill>
                <a:srgbClr val="FF0000"/>
              </a:solidFill>
              <a:latin typeface="Cambria" panose="02040503050406030204" pitchFamily="18" charset="0"/>
              <a:ea typeface="Cambria" panose="02040503050406030204" pitchFamily="18" charset="0"/>
            </a:endParaRPr>
          </a:p>
          <a:p>
            <a:r>
              <a:rPr lang="vi-VN" sz="2400" b="1" u="sng">
                <a:solidFill>
                  <a:srgbClr val="FF0000"/>
                </a:solidFill>
                <a:latin typeface="Cambria" panose="02040503050406030204" pitchFamily="18" charset="0"/>
                <a:ea typeface="Cambria" panose="02040503050406030204" pitchFamily="18" charset="0"/>
              </a:rPr>
              <a:t>số </a:t>
            </a:r>
            <a:r>
              <a:rPr lang="vi-VN" sz="2400" b="1" u="sng" dirty="0">
                <a:solidFill>
                  <a:srgbClr val="FF0000"/>
                </a:solidFill>
                <a:latin typeface="Cambria" panose="02040503050406030204" pitchFamily="18" charset="0"/>
                <a:ea typeface="Cambria" panose="02040503050406030204" pitchFamily="18" charset="0"/>
              </a:rPr>
              <a:t>13</a:t>
            </a:r>
            <a:r>
              <a:rPr lang="en-US" sz="2400" b="1" u="sng" dirty="0">
                <a:solidFill>
                  <a:srgbClr val="FF0000"/>
                </a:solidFill>
                <a:latin typeface="Cambria" panose="02040503050406030204" pitchFamily="18" charset="0"/>
                <a:ea typeface="Cambria" panose="02040503050406030204" pitchFamily="18" charset="0"/>
              </a:rPr>
              <a:t> </a:t>
            </a:r>
            <a:r>
              <a:rPr lang="vi-VN" sz="2400" b="1" u="sng" dirty="0">
                <a:solidFill>
                  <a:srgbClr val="FF0000"/>
                </a:solidFill>
                <a:latin typeface="Cambria" panose="02040503050406030204" pitchFamily="18" charset="0"/>
                <a:ea typeface="Cambria" panose="02040503050406030204" pitchFamily="18" charset="0"/>
              </a:rPr>
              <a:t>819 không có trong thùng</a:t>
            </a:r>
            <a:r>
              <a:rPr lang="vi-VN" sz="2400" b="1" dirty="0">
                <a:solidFill>
                  <a:srgbClr val="FF0000"/>
                </a:solidFill>
                <a:latin typeface="Cambria" panose="02040503050406030204" pitchFamily="18" charset="0"/>
                <a:ea typeface="Cambria" panose="02040503050406030204" pitchFamily="18" charset="0"/>
              </a:rPr>
              <a:t>. Vậy bác Trí không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800725" y="3562350"/>
            <a:ext cx="990600" cy="830997"/>
          </a:xfrm>
          <a:prstGeom prst="rect">
            <a:avLst/>
          </a:prstGeom>
          <a:noFill/>
        </p:spPr>
        <p:txBody>
          <a:bodyPr wrap="square" rtlCol="0">
            <a:spAutoFit/>
          </a:bodyPr>
          <a:lstStyle/>
          <a:p>
            <a:r>
              <a:rPr lang="en-US" sz="4800" dirty="0">
                <a:solidFill>
                  <a:srgbClr val="0070C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562849" y="3228975"/>
            <a:ext cx="3714751" cy="1569660"/>
          </a:xfrm>
          <a:prstGeom prst="rect">
            <a:avLst/>
          </a:prstGeom>
          <a:noFill/>
        </p:spPr>
        <p:txBody>
          <a:bodyPr wrap="square" rtlCol="0">
            <a:spAutoFit/>
          </a:bodyPr>
          <a:lstStyle/>
          <a:p>
            <a:r>
              <a:rPr lang="vi-VN" sz="2400" b="1" dirty="0">
                <a:solidFill>
                  <a:srgbClr val="0070C0"/>
                </a:solidFill>
                <a:latin typeface="Cambria" panose="02040503050406030204" pitchFamily="18" charset="0"/>
                <a:ea typeface="Cambria" panose="02040503050406030204" pitchFamily="18" charset="0"/>
              </a:rPr>
              <a:t>Vì </a:t>
            </a:r>
            <a:r>
              <a:rPr lang="vi-VN" sz="2400" b="1" u="sng" dirty="0">
                <a:solidFill>
                  <a:srgbClr val="0070C0"/>
                </a:solidFill>
                <a:latin typeface="Cambria" panose="02040503050406030204" pitchFamily="18" charset="0"/>
                <a:ea typeface="Cambria" panose="02040503050406030204" pitchFamily="18" charset="0"/>
              </a:rPr>
              <a:t>bác Đức đã bốc được số 13</a:t>
            </a:r>
            <a:r>
              <a:rPr lang="en-US" sz="2400" b="1" u="sng" dirty="0">
                <a:solidFill>
                  <a:srgbClr val="0070C0"/>
                </a:solidFill>
                <a:latin typeface="Cambria" panose="02040503050406030204" pitchFamily="18" charset="0"/>
                <a:ea typeface="Cambria" panose="02040503050406030204" pitchFamily="18" charset="0"/>
              </a:rPr>
              <a:t> </a:t>
            </a:r>
            <a:r>
              <a:rPr lang="vi-VN" sz="2400" b="1" u="sng" dirty="0">
                <a:solidFill>
                  <a:srgbClr val="0070C0"/>
                </a:solidFill>
                <a:latin typeface="Cambria" panose="02040503050406030204" pitchFamily="18" charset="0"/>
                <a:ea typeface="Cambria" panose="02040503050406030204" pitchFamily="18" charset="0"/>
              </a:rPr>
              <a:t>824 </a:t>
            </a:r>
            <a:r>
              <a:rPr lang="vi-VN" sz="2400" b="1" dirty="0">
                <a:solidFill>
                  <a:srgbClr val="0070C0"/>
                </a:solidFill>
                <a:latin typeface="Cambria" panose="02040503050406030204" pitchFamily="18" charset="0"/>
                <a:ea typeface="Cambria" panose="02040503050406030204" pitchFamily="18" charset="0"/>
              </a:rPr>
              <a:t>nên </a:t>
            </a:r>
            <a:r>
              <a:rPr lang="vi-VN" sz="2400" b="1" u="sng" dirty="0">
                <a:solidFill>
                  <a:srgbClr val="0070C0"/>
                </a:solidFill>
                <a:latin typeface="Cambria" panose="02040503050406030204" pitchFamily="18" charset="0"/>
                <a:ea typeface="Cambria" panose="02040503050406030204" pitchFamily="18" charset="0"/>
              </a:rPr>
              <a:t>chú Dũng không thể bốc được số 13</a:t>
            </a:r>
            <a:r>
              <a:rPr lang="en-US" sz="2400" b="1" u="sng" dirty="0">
                <a:solidFill>
                  <a:srgbClr val="0070C0"/>
                </a:solidFill>
                <a:latin typeface="Cambria" panose="02040503050406030204" pitchFamily="18" charset="0"/>
                <a:ea typeface="Cambria" panose="02040503050406030204" pitchFamily="18" charset="0"/>
              </a:rPr>
              <a:t> </a:t>
            </a:r>
            <a:r>
              <a:rPr lang="vi-VN" sz="2400" b="1" u="sng" dirty="0">
                <a:solidFill>
                  <a:srgbClr val="0070C0"/>
                </a:solidFill>
                <a:latin typeface="Cambria" panose="02040503050406030204" pitchFamily="18" charset="0"/>
                <a:ea typeface="Cambria" panose="02040503050406030204" pitchFamily="18" charset="0"/>
              </a:rPr>
              <a:t>824.</a:t>
            </a:r>
            <a:endParaRPr lang="en-US" sz="2400" b="1" u="sng" dirty="0">
              <a:solidFill>
                <a:srgbClr val="0070C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800725" y="5038725"/>
            <a:ext cx="990600" cy="830997"/>
          </a:xfrm>
          <a:prstGeom prst="rect">
            <a:avLst/>
          </a:prstGeom>
          <a:noFill/>
        </p:spPr>
        <p:txBody>
          <a:bodyPr wrap="square" rtlCol="0">
            <a:spAutoFit/>
          </a:bodyPr>
          <a:lstStyle/>
          <a:p>
            <a:r>
              <a:rPr lang="en-US" sz="4800" dirty="0">
                <a:solidFill>
                  <a:srgbClr val="C0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248525" y="4867275"/>
            <a:ext cx="4124325" cy="1200329"/>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Vì </a:t>
            </a:r>
            <a:r>
              <a:rPr lang="vi-VN" sz="2400" b="1" u="sng" dirty="0">
                <a:solidFill>
                  <a:srgbClr val="C00000"/>
                </a:solidFill>
                <a:latin typeface="Cambria" panose="02040503050406030204" pitchFamily="18" charset="0"/>
                <a:ea typeface="Cambria" panose="02040503050406030204" pitchFamily="18" charset="0"/>
              </a:rPr>
              <a:t>trong thùng có số 13</a:t>
            </a:r>
            <a:r>
              <a:rPr lang="en-US" sz="2400" b="1" u="sng" dirty="0">
                <a:solidFill>
                  <a:srgbClr val="C00000"/>
                </a:solidFill>
                <a:latin typeface="Cambria" panose="02040503050406030204" pitchFamily="18" charset="0"/>
                <a:ea typeface="Cambria" panose="02040503050406030204" pitchFamily="18" charset="0"/>
              </a:rPr>
              <a:t> </a:t>
            </a:r>
            <a:r>
              <a:rPr lang="vi-VN" sz="2400" b="1" u="sng" dirty="0">
                <a:solidFill>
                  <a:srgbClr val="C00000"/>
                </a:solidFill>
                <a:latin typeface="Cambria" panose="02040503050406030204" pitchFamily="18" charset="0"/>
                <a:ea typeface="Cambria" panose="02040503050406030204" pitchFamily="18" charset="0"/>
              </a:rPr>
              <a:t>822 </a:t>
            </a:r>
            <a:r>
              <a:rPr lang="vi-VN" sz="2400" b="1" dirty="0">
                <a:solidFill>
                  <a:srgbClr val="C00000"/>
                </a:solidFill>
                <a:latin typeface="Cambria" panose="02040503050406030204" pitchFamily="18" charset="0"/>
                <a:ea typeface="Cambria" panose="02040503050406030204" pitchFamily="18" charset="0"/>
              </a:rPr>
              <a:t>nên chú Dũng </a:t>
            </a:r>
            <a:r>
              <a:rPr lang="vi-VN" sz="2400" b="1" u="sng" dirty="0">
                <a:solidFill>
                  <a:srgbClr val="C00000"/>
                </a:solidFill>
                <a:latin typeface="Cambria" panose="02040503050406030204" pitchFamily="18" charset="0"/>
                <a:ea typeface="Cambria" panose="02040503050406030204" pitchFamily="18" charset="0"/>
              </a:rPr>
              <a:t>có thể </a:t>
            </a:r>
            <a:r>
              <a:rPr lang="vi-VN" sz="2400" b="1" dirty="0">
                <a:solidFill>
                  <a:srgbClr val="C00000"/>
                </a:solidFill>
                <a:latin typeface="Cambria" panose="02040503050406030204" pitchFamily="18" charset="0"/>
                <a:ea typeface="Cambria" panose="02040503050406030204" pitchFamily="18" charset="0"/>
              </a:rPr>
              <a:t>bốc được số 13</a:t>
            </a:r>
            <a:r>
              <a:rPr lang="en-US" sz="2400" b="1" dirty="0">
                <a:solidFill>
                  <a:srgbClr val="C00000"/>
                </a:solidFill>
                <a:latin typeface="Cambria" panose="02040503050406030204" pitchFamily="18" charset="0"/>
                <a:ea typeface="Cambria" panose="02040503050406030204" pitchFamily="18" charset="0"/>
              </a:rPr>
              <a:t> </a:t>
            </a:r>
            <a:r>
              <a:rPr lang="vi-VN" sz="2400" b="1" dirty="0">
                <a:solidFill>
                  <a:srgbClr val="C00000"/>
                </a:solidFill>
                <a:latin typeface="Cambria" panose="02040503050406030204" pitchFamily="18" charset="0"/>
                <a:ea typeface="Cambria" panose="02040503050406030204" pitchFamily="18" charset="0"/>
              </a:rPr>
              <a:t>822.</a:t>
            </a:r>
            <a:endParaRPr lang="en-US" sz="24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42265"/>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82867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31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pic>
        <p:nvPicPr>
          <p:cNvPr id="3" name="Picture 2" descr="A red and green text on a black background&#10;&#10;AI-generated content may be incorrect.">
            <a:extLst>
              <a:ext uri="{FF2B5EF4-FFF2-40B4-BE49-F238E27FC236}">
                <a16:creationId xmlns:a16="http://schemas.microsoft.com/office/drawing/2014/main" id="{D4371BAC-4236-3767-8CEE-E33AFD2A0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3992" y="973131"/>
            <a:ext cx="7200000" cy="5547841"/>
          </a:xfrm>
          <a:prstGeom prst="rect">
            <a:avLst/>
          </a:prstGeom>
        </p:spPr>
      </p:pic>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1.11111E-6 L -0.66042 -0.01181 " pathEditMode="relative" rAng="0" ptsTypes="AA">
                                      <p:cBhvr>
                                        <p:cTn id="6" dur="4000" fill="hold"/>
                                        <p:tgtEl>
                                          <p:spTgt spid="4"/>
                                        </p:tgtEl>
                                        <p:attrNameLst>
                                          <p:attrName>ppt_x</p:attrName>
                                          <p:attrName>ppt_y</p:attrName>
                                        </p:attrNameLst>
                                      </p:cBhvr>
                                      <p:rCtr x="-33021" y="-602"/>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_mt_video_202601211516_5ort4">
            <a:hlinkClick r:id="" action="ppaction://media"/>
            <a:extLst>
              <a:ext uri="{FF2B5EF4-FFF2-40B4-BE49-F238E27FC236}">
                <a16:creationId xmlns:a16="http://schemas.microsoft.com/office/drawing/2014/main" id="{3E5DAB38-BC82-47F9-4FFD-7B3F6863D5C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99512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9"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u="sng">
                <a:solidFill>
                  <a:schemeClr val="accent6">
                    <a:lumMod val="50000"/>
                  </a:schemeClr>
                </a:solidFill>
                <a:latin typeface="Cambria" panose="02040503050406030204" pitchFamily="18" charset="0"/>
                <a:ea typeface="Cambria" panose="02040503050406030204" pitchFamily="18" charset="0"/>
                <a:cs typeface="Arial" pitchFamily="34" charset="0"/>
                <a:sym typeface="Arial"/>
              </a:rPr>
              <a:t>Câu 1:</a:t>
            </a:r>
            <a:r>
              <a:rPr lang="en-US" sz="3733" b="1">
                <a:solidFill>
                  <a:prstClr val="black"/>
                </a:solidFill>
                <a:latin typeface="Cambria" panose="02040503050406030204" pitchFamily="18" charset="0"/>
                <a:ea typeface="Cambria" panose="02040503050406030204" pitchFamily="18" charset="0"/>
                <a:cs typeface="Arial" pitchFamily="34" charset="0"/>
                <a:sym typeface="Arial"/>
              </a:rPr>
              <a:t> </a:t>
            </a:r>
            <a:r>
              <a:rPr lang="vi-VN" sz="3733" b="1">
                <a:solidFill>
                  <a:srgbClr val="00B050"/>
                </a:solidFill>
                <a:latin typeface="Cambria" panose="02040503050406030204" pitchFamily="18" charset="0"/>
                <a:ea typeface="Cambria" panose="02040503050406030204" pitchFamily="18" charset="0"/>
                <a:cs typeface="Arial" pitchFamily="34" charset="0"/>
                <a:sym typeface="Arial"/>
              </a:rPr>
              <a:t>Số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u="sng">
                <a:solidFill>
                  <a:prstClr val="black"/>
                </a:solidFill>
                <a:latin typeface="Cambria" panose="02040503050406030204" pitchFamily="18" charset="0"/>
                <a:ea typeface="Cambria" panose="02040503050406030204" pitchFamily="18" charset="0"/>
                <a:cs typeface="Arial" pitchFamily="34" charset="0"/>
                <a:sym typeface="Arial"/>
              </a:rPr>
              <a:t>Câu 2</a:t>
            </a:r>
            <a:r>
              <a:rPr lang="en-US" sz="3733" b="1">
                <a:solidFill>
                  <a:prstClr val="black"/>
                </a:solidFill>
                <a:latin typeface="Cambria" panose="02040503050406030204" pitchFamily="18" charset="0"/>
                <a:ea typeface="Cambria" panose="02040503050406030204" pitchFamily="18" charset="0"/>
                <a:cs typeface="Arial" pitchFamily="34" charset="0"/>
                <a:sym typeface="Arial"/>
              </a:rPr>
              <a:t>:Số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u="sng">
                <a:solidFill>
                  <a:schemeClr val="accent6">
                    <a:lumMod val="75000"/>
                  </a:schemeClr>
                </a:solidFill>
                <a:latin typeface="Cambria" panose="02040503050406030204" pitchFamily="18" charset="0"/>
                <a:ea typeface="Cambria" panose="02040503050406030204" pitchFamily="18" charset="0"/>
                <a:cs typeface="Arial" pitchFamily="34" charset="0"/>
                <a:sym typeface="Arial"/>
              </a:rPr>
              <a:t>Câu 3:</a:t>
            </a:r>
            <a:r>
              <a:rPr lang="en-US" sz="3733" b="1">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a:solidFill>
                  <a:srgbClr val="00B050"/>
                </a:solidFill>
                <a:latin typeface="Cambria" panose="02040503050406030204" pitchFamily="18" charset="0"/>
                <a:ea typeface="Cambria" panose="02040503050406030204" pitchFamily="18" charset="0"/>
                <a:cs typeface="Arial" pitchFamily="34" charset="0"/>
                <a:sym typeface="Arial"/>
              </a:rPr>
              <a:t>Số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a:solidFill>
                  <a:srgbClr val="00B050"/>
                </a:solidFill>
                <a:latin typeface="Cambria" panose="02040503050406030204" pitchFamily="18" charset="0"/>
                <a:ea typeface="Cambria" panose="02040503050406030204" pitchFamily="18" charset="0"/>
                <a:cs typeface="Arial" pitchFamily="34" charset="0"/>
                <a:sym typeface="Arial"/>
              </a:rPr>
              <a:t>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199" y="2230888"/>
            <a:ext cx="551621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54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54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5400" b="1"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5400" b="1">
                <a:solidFill>
                  <a:srgbClr val="C00000"/>
                </a:solidFill>
                <a:latin typeface="Cambria" panose="02040503050406030204" pitchFamily="18" charset="0"/>
                <a:ea typeface="Cambria" panose="02040503050406030204" pitchFamily="18" charset="0"/>
                <a:cs typeface="Arial" pitchFamily="34" charset="0"/>
                <a:sym typeface="Arial"/>
              </a:rPr>
              <a:t>: 100 000 </a:t>
            </a:r>
            <a:endParaRPr lang="en-US" sz="54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1241237"/>
          </a:xfrm>
          <a:prstGeom prst="rect">
            <a:avLst/>
          </a:prstGeom>
          <a:noFill/>
        </p:spPr>
        <p:txBody>
          <a:bodyPr wrap="square" rtlCol="0">
            <a:spAutoFit/>
          </a:bodyPr>
          <a:lstStyle/>
          <a:p>
            <a:pPr defTabSz="1219170">
              <a:buClr>
                <a:srgbClr val="000000"/>
              </a:buClr>
            </a:pPr>
            <a:r>
              <a:rPr lang="en-US" sz="3733" b="1" kern="0">
                <a:solidFill>
                  <a:srgbClr val="000000"/>
                </a:solidFill>
                <a:latin typeface="Cambria" panose="02040503050406030204" pitchFamily="18" charset="0"/>
                <a:ea typeface="Cambria" panose="02040503050406030204" pitchFamily="18" charset="0"/>
                <a:cs typeface="Arial"/>
                <a:sym typeface="Arial"/>
              </a:rPr>
              <a:t>Chọn câu trả lời đúng:</a:t>
            </a:r>
          </a:p>
          <a:p>
            <a:pPr defTabSz="1219170">
              <a:buClr>
                <a:srgbClr val="000000"/>
              </a:buClr>
            </a:pPr>
            <a:r>
              <a:rPr lang="vi-VN" sz="3733" b="1" kern="0">
                <a:solidFill>
                  <a:srgbClr val="000000"/>
                </a:solidFill>
                <a:latin typeface="Cambria" panose="02040503050406030204" pitchFamily="18" charset="0"/>
                <a:ea typeface="Cambria" panose="02040503050406030204" pitchFamily="18" charset="0"/>
                <a:cs typeface="Arial"/>
                <a:sym typeface="Arial"/>
              </a:rPr>
              <a:t>Số </a:t>
            </a:r>
            <a:r>
              <a:rPr lang="vi-VN" sz="3733" b="1" kern="0" dirty="0">
                <a:solidFill>
                  <a:srgbClr val="000000"/>
                </a:solidFill>
                <a:latin typeface="Cambria" panose="02040503050406030204" pitchFamily="18" charset="0"/>
                <a:ea typeface="Cambria" panose="02040503050406030204" pitchFamily="18" charset="0"/>
                <a:cs typeface="Arial"/>
                <a:sym typeface="Arial"/>
              </a:rPr>
              <a:t>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491</Words>
  <Application>Microsoft Office PowerPoint</Application>
  <PresentationFormat>Widescreen</PresentationFormat>
  <Paragraphs>75</Paragraphs>
  <Slides>20</Slides>
  <Notes>13</Notes>
  <HiddenSlides>0</HiddenSlides>
  <MMClips>2</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20</vt:i4>
      </vt:variant>
    </vt:vector>
  </HeadingPairs>
  <TitlesOfParts>
    <vt:vector size="41" baseType="lpstr">
      <vt:lpstr>等线</vt:lpstr>
      <vt:lpstr>等线 Light</vt:lpstr>
      <vt:lpstr>Gochi Hand</vt:lpstr>
      <vt:lpstr>Lato</vt:lpstr>
      <vt:lpstr>Livvic</vt:lpstr>
      <vt:lpstr>Nunito</vt:lpstr>
      <vt:lpstr>Open Sans</vt:lpstr>
      <vt:lpstr>Patrick Hand</vt:lpstr>
      <vt:lpstr>Roboto</vt:lpstr>
      <vt:lpstr>Roboto Condensed Light</vt:lpstr>
      <vt:lpstr>Arial</vt:lpstr>
      <vt:lpstr>Calibri</vt:lpstr>
      <vt:lpstr>Cambria</vt:lpstr>
      <vt:lpstr>Times New Roman</vt:lpstr>
      <vt:lpstr>Farm Animals Day by Slidesgo</vt:lpstr>
      <vt:lpstr>Weltkindertag! by Slidego</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2022-11-26T13:02:04Z</dcterms:created>
  <dcterms:modified xsi:type="dcterms:W3CDTF">2026-03-28T12:56:45Z</dcterms:modified>
</cp:coreProperties>
</file>