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40" r:id="rId2"/>
    <p:sldId id="3009" r:id="rId3"/>
    <p:sldId id="3010" r:id="rId4"/>
    <p:sldId id="258" r:id="rId5"/>
    <p:sldId id="261" r:id="rId6"/>
    <p:sldId id="3015" r:id="rId7"/>
    <p:sldId id="3004" r:id="rId8"/>
    <p:sldId id="3005" r:id="rId9"/>
    <p:sldId id="3011" r:id="rId10"/>
    <p:sldId id="3016" r:id="rId11"/>
    <p:sldId id="264" r:id="rId12"/>
    <p:sldId id="3007" r:id="rId13"/>
    <p:sldId id="3013" r:id="rId14"/>
    <p:sldId id="265" r:id="rId15"/>
    <p:sldId id="275" r:id="rId16"/>
    <p:sldId id="304" r:id="rId17"/>
    <p:sldId id="266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1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A2E0C-0E53-4947-A880-D0548712A63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4DF63-D090-4DED-B3F1-772965B99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1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6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32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0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10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8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0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50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585187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5848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280178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421112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308756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875898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877122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8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0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0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0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2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8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0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42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5D5C2-7926-42C9-92CD-29ABCF445159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E4F91-1FE7-41C4-9C9C-A668CAE4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6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75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8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247010" y="3553917"/>
            <a:ext cx="4235551" cy="3838469"/>
          </a:xfrm>
          <a:custGeom>
            <a:avLst/>
            <a:gdLst/>
            <a:ahLst/>
            <a:cxnLst/>
            <a:rect l="l" t="t" r="r" b="b"/>
            <a:pathLst>
              <a:path w="6353327" h="5757703">
                <a:moveTo>
                  <a:pt x="0" y="0"/>
                </a:moveTo>
                <a:lnTo>
                  <a:pt x="6353327" y="0"/>
                </a:lnTo>
                <a:lnTo>
                  <a:pt x="6353327" y="5757703"/>
                </a:lnTo>
                <a:lnTo>
                  <a:pt x="0" y="575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 flipH="1" flipV="1">
            <a:off x="9219366" y="-1117321"/>
            <a:ext cx="4235551" cy="3838469"/>
          </a:xfrm>
          <a:custGeom>
            <a:avLst/>
            <a:gdLst/>
            <a:ahLst/>
            <a:cxnLst/>
            <a:rect l="l" t="t" r="r" b="b"/>
            <a:pathLst>
              <a:path w="6353327" h="5757703">
                <a:moveTo>
                  <a:pt x="6353328" y="5757703"/>
                </a:moveTo>
                <a:lnTo>
                  <a:pt x="0" y="5757703"/>
                </a:lnTo>
                <a:lnTo>
                  <a:pt x="0" y="0"/>
                </a:lnTo>
                <a:lnTo>
                  <a:pt x="6353328" y="0"/>
                </a:lnTo>
                <a:lnTo>
                  <a:pt x="6353328" y="575770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E7215EF8-74A0-E1F9-120C-2AF26D018291}"/>
              </a:ext>
            </a:extLst>
          </p:cNvPr>
          <p:cNvSpPr/>
          <p:nvPr/>
        </p:nvSpPr>
        <p:spPr>
          <a:xfrm>
            <a:off x="134420" y="166846"/>
            <a:ext cx="1990494" cy="1581285"/>
          </a:xfrm>
          <a:custGeom>
            <a:avLst/>
            <a:gdLst/>
            <a:ahLst/>
            <a:cxnLst/>
            <a:rect l="l" t="t" r="r" b="b"/>
            <a:pathLst>
              <a:path w="4085063" h="3809321">
                <a:moveTo>
                  <a:pt x="0" y="0"/>
                </a:moveTo>
                <a:lnTo>
                  <a:pt x="4085062" y="0"/>
                </a:lnTo>
                <a:lnTo>
                  <a:pt x="4085062" y="3809320"/>
                </a:lnTo>
                <a:lnTo>
                  <a:pt x="0" y="380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558D40-51DC-89E5-28D8-AA0FE70B0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19" y="389070"/>
            <a:ext cx="117856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07" tIns="60903" rIns="121807" bIns="609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  <a:defRPr/>
            </a:pPr>
            <a:endParaRPr lang="en-US" altLang="vi-VN" sz="3000" b="1">
              <a:solidFill>
                <a:srgbClr val="212745"/>
              </a:solidFill>
              <a:latin typeface="Times New Roman"/>
            </a:endParaRPr>
          </a:p>
          <a:p>
            <a:pPr algn="ctr" defTabSz="914446">
              <a:spcBef>
                <a:spcPct val="0"/>
              </a:spcBef>
              <a:buNone/>
              <a:defRPr/>
            </a:pPr>
            <a:r>
              <a:rPr lang="en-US" altLang="vi-VN" sz="3000" b="1">
                <a:solidFill>
                  <a:prstClr val="black"/>
                </a:solidFill>
                <a:latin typeface="Times New Roman"/>
              </a:rPr>
              <a:t>UBND XÃ NGUYỄN BỈNH KHIÊM</a:t>
            </a:r>
          </a:p>
          <a:p>
            <a:pPr algn="ctr" defTabSz="914446">
              <a:spcBef>
                <a:spcPct val="0"/>
              </a:spcBef>
              <a:buNone/>
              <a:defRPr/>
            </a:pPr>
            <a:r>
              <a:rPr lang="en-US" altLang="vi-VN" sz="3000" b="1">
                <a:solidFill>
                  <a:srgbClr val="C00052"/>
                </a:solidFill>
                <a:latin typeface="Times New Roman"/>
              </a:rPr>
              <a:t>TRƯỜNG TIỂU HỌC TRẤN DƯƠNG</a:t>
            </a:r>
            <a:endParaRPr lang="en-US" altLang="vi-VN" sz="3000" b="1">
              <a:solidFill>
                <a:srgbClr val="C00052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640786-920B-A83A-1904-30B0C24E9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071" y="5151620"/>
            <a:ext cx="63500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07" tIns="60903" rIns="121807" bIns="609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46">
              <a:spcBef>
                <a:spcPct val="0"/>
              </a:spcBef>
              <a:buNone/>
              <a:defRPr/>
            </a:pPr>
            <a:r>
              <a:rPr lang="en-US" altLang="vi-VN" sz="3200" i="1" err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3200" i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altLang="vi-VN" sz="3200" i="1" err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i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altLang="vi-VN" sz="3200" i="1" err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3200" i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02</a:t>
            </a:r>
            <a:r>
              <a:rPr lang="vi-VN" altLang="vi-VN" sz="3200" i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err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3200" i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altLang="vi-VN" sz="3200" i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vi-VN" sz="3200" i="1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vi-VN" sz="3734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5">
            <a:extLst>
              <a:ext uri="{FF2B5EF4-FFF2-40B4-BE49-F238E27FC236}">
                <a16:creationId xmlns:a16="http://schemas.microsoft.com/office/drawing/2014/main" id="{E74B55FF-C1BD-E54B-DBDB-C85F86DA6E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881" y="1801598"/>
            <a:ext cx="4717408" cy="2438400"/>
          </a:xfrm>
          <a:prstGeom prst="rect">
            <a:avLst/>
          </a:prstGeom>
        </p:spPr>
        <p:txBody>
          <a:bodyPr wrap="none" lIns="121849" tIns="60924" rIns="121849" bIns="6092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46">
              <a:defRPr/>
            </a:pPr>
            <a:endParaRPr lang="vi-VN" sz="2133" kern="1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96C152-BBDD-D768-D37D-44DB9469B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81" y="3406754"/>
            <a:ext cx="117856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07" tIns="60903" rIns="121807" bIns="609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46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vi-VN" sz="2800" b="1">
                <a:solidFill>
                  <a:srgbClr val="FF0000"/>
                </a:solidFill>
                <a:latin typeface="Times New Roman"/>
              </a:rPr>
              <a:t>Tin Học : </a:t>
            </a:r>
            <a:r>
              <a:rPr lang="en-US" altLang="vi-VN" sz="2800" b="1" err="1">
                <a:solidFill>
                  <a:srgbClr val="FF0000"/>
                </a:solidFill>
                <a:latin typeface="Times New Roman"/>
              </a:rPr>
              <a:t>Chỉnh</a:t>
            </a:r>
            <a:r>
              <a:rPr lang="en-US" altLang="vi-VN" sz="28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vi-VN" sz="2800" b="1" err="1">
                <a:solidFill>
                  <a:srgbClr val="FF0000"/>
                </a:solidFill>
                <a:latin typeface="Times New Roman"/>
              </a:rPr>
              <a:t>sửa</a:t>
            </a:r>
            <a:r>
              <a:rPr lang="en-US" altLang="vi-VN" sz="28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vi-VN" sz="2800" b="1" err="1">
                <a:solidFill>
                  <a:srgbClr val="FF0000"/>
                </a:solidFill>
                <a:latin typeface="Times New Roman"/>
              </a:rPr>
              <a:t>văn</a:t>
            </a:r>
            <a:r>
              <a:rPr lang="en-US" altLang="vi-VN" sz="2800" b="1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vi-VN" sz="2800" b="1" err="1">
                <a:solidFill>
                  <a:srgbClr val="FF0000"/>
                </a:solidFill>
                <a:latin typeface="Times New Roman"/>
              </a:rPr>
              <a:t>bản</a:t>
            </a:r>
            <a:r>
              <a:rPr lang="en-US" altLang="vi-VN" sz="2800" b="1">
                <a:solidFill>
                  <a:srgbClr val="FF0000"/>
                </a:solidFill>
                <a:latin typeface="Times New Roman"/>
              </a:rPr>
              <a:t> (</a:t>
            </a:r>
            <a:r>
              <a:rPr lang="en-US" altLang="vi-VN" sz="2800" b="1" err="1">
                <a:solidFill>
                  <a:srgbClr val="FF0000"/>
                </a:solidFill>
                <a:latin typeface="Times New Roman"/>
              </a:rPr>
              <a:t>tiết</a:t>
            </a:r>
            <a:r>
              <a:rPr lang="en-US" altLang="vi-VN" sz="2800" b="1">
                <a:solidFill>
                  <a:srgbClr val="FF0000"/>
                </a:solidFill>
                <a:latin typeface="Times New Roman"/>
              </a:rPr>
              <a:t> 1)</a:t>
            </a:r>
          </a:p>
          <a:p>
            <a:pPr algn="ctr" defTabSz="914446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vi-VN" altLang="vi-VN" sz="2800" b="1">
                <a:solidFill>
                  <a:srgbClr val="0070C0"/>
                </a:solidFill>
                <a:latin typeface="Times New Roman"/>
              </a:rPr>
              <a:t>Giáo viên thực hiện: Phạm Thị Xuân  </a:t>
            </a:r>
            <a:endParaRPr lang="en-US" altLang="vi-VN" sz="2800" b="1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DA834-18D6-14E3-680E-D40D8ED2F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808" y="4429919"/>
            <a:ext cx="2494287" cy="234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F5D04-BF36-BF8D-312B-58F38CEE4FCD}"/>
              </a:ext>
            </a:extLst>
          </p:cNvPr>
          <p:cNvSpPr txBox="1"/>
          <p:nvPr/>
        </p:nvSpPr>
        <p:spPr>
          <a:xfrm>
            <a:off x="231085" y="2191280"/>
            <a:ext cx="11785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vi-VN" sz="44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THĂM LỚP </a:t>
            </a:r>
          </a:p>
        </p:txBody>
      </p:sp>
    </p:spTree>
    <p:extLst>
      <p:ext uri="{BB962C8B-B14F-4D97-AF65-F5344CB8AC3E}">
        <p14:creationId xmlns:p14="http://schemas.microsoft.com/office/powerpoint/2010/main" val="6009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7AF31D-F658-7514-B74F-1E84F6D6038B}"/>
              </a:ext>
            </a:extLst>
          </p:cNvPr>
          <p:cNvSpPr txBox="1"/>
          <p:nvPr/>
        </p:nvSpPr>
        <p:spPr>
          <a:xfrm>
            <a:off x="2872091" y="1386351"/>
            <a:ext cx="7225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vi-VN" sz="4400" b="1">
                <a:solidFill>
                  <a:srgbClr val="FF0000"/>
                </a:solidFill>
                <a:latin typeface="+mj-lt"/>
              </a:rPr>
              <a:t>Thực Hành sao chép văn bản</a:t>
            </a:r>
            <a:endParaRPr lang="vi-VN" sz="4400" b="1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C3251-9B1F-0836-D2ED-C3AF704E32FB}"/>
              </a:ext>
            </a:extLst>
          </p:cNvPr>
          <p:cNvSpPr txBox="1"/>
          <p:nvPr/>
        </p:nvSpPr>
        <p:spPr>
          <a:xfrm>
            <a:off x="3047189" y="3244334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endParaRPr lang="vi-VN" sz="1800" b="1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16F72-2DCD-5EF2-97DE-396135A1EBC4}"/>
              </a:ext>
            </a:extLst>
          </p:cNvPr>
          <p:cNvSpPr txBox="1"/>
          <p:nvPr/>
        </p:nvSpPr>
        <p:spPr>
          <a:xfrm>
            <a:off x="3047189" y="3244334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vi-VN" sz="1800" b="1">
                <a:solidFill>
                  <a:srgbClr val="FF0000"/>
                </a:solidFill>
                <a:latin typeface="+mj-lt"/>
              </a:rPr>
              <a:t>Thực Hành sao chép văn bản</a:t>
            </a:r>
            <a:endParaRPr lang="vi-VN" sz="1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6220479"/>
      </p:ext>
    </p:extLst>
  </p:cSld>
  <p:clrMapOvr>
    <a:masterClrMapping/>
  </p:clrMapOvr>
  <p:transition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B5CA8B-EEB9-9DFE-CC66-8180D949EC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14" b="22107"/>
          <a:stretch/>
        </p:blipFill>
        <p:spPr>
          <a:xfrm>
            <a:off x="2568103" y="734882"/>
            <a:ext cx="5437761" cy="50433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351D35-FF12-2493-F5E3-168F4FB2DE9B}"/>
              </a:ext>
            </a:extLst>
          </p:cNvPr>
          <p:cNvSpPr txBox="1"/>
          <p:nvPr/>
        </p:nvSpPr>
        <p:spPr>
          <a:xfrm>
            <a:off x="335148" y="274301"/>
            <a:ext cx="7670716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 Di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1" name="Star: 8 Points 70">
            <a:extLst>
              <a:ext uri="{FF2B5EF4-FFF2-40B4-BE49-F238E27FC236}">
                <a16:creationId xmlns:a16="http://schemas.microsoft.com/office/drawing/2014/main" id="{FA82B385-6781-3653-5CCF-60985C89BE55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20</a:t>
            </a:r>
            <a:endParaRPr lang="vi-VN" sz="3200"/>
          </a:p>
        </p:txBody>
      </p:sp>
      <p:sp>
        <p:nvSpPr>
          <p:cNvPr id="72" name="Star: 8 Points 71">
            <a:extLst>
              <a:ext uri="{FF2B5EF4-FFF2-40B4-BE49-F238E27FC236}">
                <a16:creationId xmlns:a16="http://schemas.microsoft.com/office/drawing/2014/main" id="{7C653EA4-DFF3-F6EB-5AF2-22AC537767BA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19</a:t>
            </a:r>
            <a:endParaRPr lang="vi-VN" sz="3200"/>
          </a:p>
        </p:txBody>
      </p:sp>
      <p:sp>
        <p:nvSpPr>
          <p:cNvPr id="73" name="Star: 8 Points 72">
            <a:extLst>
              <a:ext uri="{FF2B5EF4-FFF2-40B4-BE49-F238E27FC236}">
                <a16:creationId xmlns:a16="http://schemas.microsoft.com/office/drawing/2014/main" id="{D6E05276-3FB4-B1C4-D055-FEBA3744402D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18</a:t>
            </a:r>
            <a:endParaRPr lang="vi-VN" sz="3200"/>
          </a:p>
        </p:txBody>
      </p:sp>
      <p:sp>
        <p:nvSpPr>
          <p:cNvPr id="74" name="Star: 8 Points 73">
            <a:extLst>
              <a:ext uri="{FF2B5EF4-FFF2-40B4-BE49-F238E27FC236}">
                <a16:creationId xmlns:a16="http://schemas.microsoft.com/office/drawing/2014/main" id="{3C4F0AD9-EDD6-63B0-C6C1-D4030EF1A47C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17</a:t>
            </a:r>
            <a:endParaRPr lang="vi-VN" sz="3200"/>
          </a:p>
        </p:txBody>
      </p:sp>
      <p:sp>
        <p:nvSpPr>
          <p:cNvPr id="75" name="Star: 8 Points 74">
            <a:extLst>
              <a:ext uri="{FF2B5EF4-FFF2-40B4-BE49-F238E27FC236}">
                <a16:creationId xmlns:a16="http://schemas.microsoft.com/office/drawing/2014/main" id="{16E0082A-15E6-8605-CC67-14C7D6436579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  <a:endParaRPr lang="vi-VN" sz="3200"/>
          </a:p>
        </p:txBody>
      </p:sp>
      <p:sp>
        <p:nvSpPr>
          <p:cNvPr id="76" name="Star: 8 Points 75">
            <a:extLst>
              <a:ext uri="{FF2B5EF4-FFF2-40B4-BE49-F238E27FC236}">
                <a16:creationId xmlns:a16="http://schemas.microsoft.com/office/drawing/2014/main" id="{5CAF4645-D255-4BC0-76B6-F65A79303472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  <a:endParaRPr lang="vi-VN" sz="3200"/>
          </a:p>
        </p:txBody>
      </p:sp>
      <p:sp>
        <p:nvSpPr>
          <p:cNvPr id="77" name="Star: 8 Points 76">
            <a:extLst>
              <a:ext uri="{FF2B5EF4-FFF2-40B4-BE49-F238E27FC236}">
                <a16:creationId xmlns:a16="http://schemas.microsoft.com/office/drawing/2014/main" id="{E0AADF6E-9890-83B7-72C2-9F608B8C273B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  <a:endParaRPr lang="vi-VN" sz="3200"/>
          </a:p>
        </p:txBody>
      </p:sp>
      <p:sp>
        <p:nvSpPr>
          <p:cNvPr id="78" name="Star: 8 Points 77">
            <a:extLst>
              <a:ext uri="{FF2B5EF4-FFF2-40B4-BE49-F238E27FC236}">
                <a16:creationId xmlns:a16="http://schemas.microsoft.com/office/drawing/2014/main" id="{AC7B1691-8D36-A081-CCCD-D009280A675A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  <a:endParaRPr lang="vi-VN" sz="3200"/>
          </a:p>
        </p:txBody>
      </p:sp>
      <p:sp>
        <p:nvSpPr>
          <p:cNvPr id="79" name="Star: 8 Points 78">
            <a:extLst>
              <a:ext uri="{FF2B5EF4-FFF2-40B4-BE49-F238E27FC236}">
                <a16:creationId xmlns:a16="http://schemas.microsoft.com/office/drawing/2014/main" id="{A9430A6C-80F2-2146-4D33-9E0D86006994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  <a:endParaRPr lang="vi-VN" sz="3200"/>
          </a:p>
        </p:txBody>
      </p:sp>
      <p:sp>
        <p:nvSpPr>
          <p:cNvPr id="80" name="Star: 8 Points 79">
            <a:extLst>
              <a:ext uri="{FF2B5EF4-FFF2-40B4-BE49-F238E27FC236}">
                <a16:creationId xmlns:a16="http://schemas.microsoft.com/office/drawing/2014/main" id="{563FF653-1028-023C-4B98-D8827BAAD661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  <a:endParaRPr lang="vi-VN" sz="3200"/>
          </a:p>
        </p:txBody>
      </p:sp>
      <p:sp>
        <p:nvSpPr>
          <p:cNvPr id="81" name="Star: 8 Points 80">
            <a:extLst>
              <a:ext uri="{FF2B5EF4-FFF2-40B4-BE49-F238E27FC236}">
                <a16:creationId xmlns:a16="http://schemas.microsoft.com/office/drawing/2014/main" id="{49230627-85A1-84F5-1C0D-E117B053B9AB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  <a:endParaRPr lang="vi-VN" sz="3200"/>
          </a:p>
        </p:txBody>
      </p:sp>
      <p:sp>
        <p:nvSpPr>
          <p:cNvPr id="82" name="Star: 8 Points 81">
            <a:extLst>
              <a:ext uri="{FF2B5EF4-FFF2-40B4-BE49-F238E27FC236}">
                <a16:creationId xmlns:a16="http://schemas.microsoft.com/office/drawing/2014/main" id="{8F9DA953-4F9B-8737-8DE3-D89B5E6A4DBA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  <a:endParaRPr lang="vi-VN" sz="3200"/>
          </a:p>
        </p:txBody>
      </p:sp>
      <p:sp>
        <p:nvSpPr>
          <p:cNvPr id="83" name="Star: 8 Points 82">
            <a:extLst>
              <a:ext uri="{FF2B5EF4-FFF2-40B4-BE49-F238E27FC236}">
                <a16:creationId xmlns:a16="http://schemas.microsoft.com/office/drawing/2014/main" id="{C99377CB-D48A-51EF-8C8C-2A0A066D0B6E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  <a:endParaRPr lang="vi-VN" sz="3200"/>
          </a:p>
        </p:txBody>
      </p:sp>
      <p:sp>
        <p:nvSpPr>
          <p:cNvPr id="84" name="Star: 8 Points 83">
            <a:extLst>
              <a:ext uri="{FF2B5EF4-FFF2-40B4-BE49-F238E27FC236}">
                <a16:creationId xmlns:a16="http://schemas.microsoft.com/office/drawing/2014/main" id="{D49A48D3-DA8C-F42E-195C-B1130E8406EF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  <a:endParaRPr lang="vi-VN" sz="3200"/>
          </a:p>
        </p:txBody>
      </p:sp>
      <p:sp>
        <p:nvSpPr>
          <p:cNvPr id="85" name="Star: 8 Points 84">
            <a:extLst>
              <a:ext uri="{FF2B5EF4-FFF2-40B4-BE49-F238E27FC236}">
                <a16:creationId xmlns:a16="http://schemas.microsoft.com/office/drawing/2014/main" id="{950C4855-5BA0-E8E0-A2AD-172A05701450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  <a:endParaRPr lang="vi-VN" sz="3200"/>
          </a:p>
        </p:txBody>
      </p:sp>
      <p:sp>
        <p:nvSpPr>
          <p:cNvPr id="86" name="Star: 8 Points 85">
            <a:extLst>
              <a:ext uri="{FF2B5EF4-FFF2-40B4-BE49-F238E27FC236}">
                <a16:creationId xmlns:a16="http://schemas.microsoft.com/office/drawing/2014/main" id="{EFC0BD6A-695A-931D-00BC-1431EC7CC6C0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  <a:endParaRPr lang="vi-VN" sz="3200"/>
          </a:p>
        </p:txBody>
      </p:sp>
      <p:sp>
        <p:nvSpPr>
          <p:cNvPr id="87" name="Star: 8 Points 86">
            <a:extLst>
              <a:ext uri="{FF2B5EF4-FFF2-40B4-BE49-F238E27FC236}">
                <a16:creationId xmlns:a16="http://schemas.microsoft.com/office/drawing/2014/main" id="{74A0CFF0-1B20-1D3F-ADB8-399DBB0F7F2D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  <a:endParaRPr lang="vi-VN" sz="3200"/>
          </a:p>
        </p:txBody>
      </p:sp>
      <p:sp>
        <p:nvSpPr>
          <p:cNvPr id="88" name="Star: 8 Points 87">
            <a:extLst>
              <a:ext uri="{FF2B5EF4-FFF2-40B4-BE49-F238E27FC236}">
                <a16:creationId xmlns:a16="http://schemas.microsoft.com/office/drawing/2014/main" id="{B1086AE0-C3B4-A2EC-5CD0-086B8D7657D3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  <a:endParaRPr lang="vi-VN" sz="3200"/>
          </a:p>
        </p:txBody>
      </p:sp>
      <p:sp>
        <p:nvSpPr>
          <p:cNvPr id="89" name="Star: 8 Points 88">
            <a:extLst>
              <a:ext uri="{FF2B5EF4-FFF2-40B4-BE49-F238E27FC236}">
                <a16:creationId xmlns:a16="http://schemas.microsoft.com/office/drawing/2014/main" id="{3C359C15-D53A-FCE4-C3A4-DCBC9D6E54E8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  <a:endParaRPr lang="vi-VN" sz="3200"/>
          </a:p>
        </p:txBody>
      </p:sp>
      <p:sp>
        <p:nvSpPr>
          <p:cNvPr id="90" name="Star: 8 Points 89">
            <a:extLst>
              <a:ext uri="{FF2B5EF4-FFF2-40B4-BE49-F238E27FC236}">
                <a16:creationId xmlns:a16="http://schemas.microsoft.com/office/drawing/2014/main" id="{238B6171-B96A-E0EB-4838-9C01BFC1EDF1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  <a:endParaRPr lang="vi-VN" sz="3200"/>
          </a:p>
        </p:txBody>
      </p:sp>
      <p:sp>
        <p:nvSpPr>
          <p:cNvPr id="91" name="Star: 8 Points 90">
            <a:extLst>
              <a:ext uri="{FF2B5EF4-FFF2-40B4-BE49-F238E27FC236}">
                <a16:creationId xmlns:a16="http://schemas.microsoft.com/office/drawing/2014/main" id="{16430A1A-D421-F43B-F387-473DE847A1F1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00</a:t>
            </a:r>
            <a:endParaRPr lang="vi-VN" sz="320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97AE1A6-9D51-04DF-3622-203A950D2BFC}"/>
              </a:ext>
            </a:extLst>
          </p:cNvPr>
          <p:cNvSpPr/>
          <p:nvPr/>
        </p:nvSpPr>
        <p:spPr>
          <a:xfrm>
            <a:off x="10112081" y="5564655"/>
            <a:ext cx="1797269" cy="8460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Bắt đầu</a:t>
            </a:r>
            <a:endParaRPr lang="vi-VN" sz="28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9362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1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2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3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4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6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7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8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9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1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11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12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13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14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15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16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17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18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19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2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1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CEE223-DC6A-4035-17B2-2D77AD5199B1}"/>
              </a:ext>
            </a:extLst>
          </p:cNvPr>
          <p:cNvSpPr txBox="1"/>
          <p:nvPr/>
        </p:nvSpPr>
        <p:spPr>
          <a:xfrm>
            <a:off x="1967418" y="3429000"/>
            <a:ext cx="9637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vi-VN" sz="3600">
                <a:latin typeface="+mj-lt"/>
              </a:rPr>
            </a:br>
            <a:r>
              <a:rPr lang="vi-VN" sz="3600" b="1">
                <a:latin typeface="+mj-lt"/>
              </a:rPr>
              <a:t>Bước 4:</a:t>
            </a:r>
            <a:r>
              <a:rPr lang="vi-VN" sz="3600">
                <a:latin typeface="+mj-lt"/>
              </a:rPr>
              <a:t> Nháy chuột phải, chọn </a:t>
            </a:r>
            <a:r>
              <a:rPr lang="vi-VN" sz="3600" b="1" err="1">
                <a:latin typeface="+mj-lt"/>
              </a:rPr>
              <a:t>Paste</a:t>
            </a:r>
            <a:r>
              <a:rPr lang="vi-VN" sz="3600" b="1">
                <a:latin typeface="+mj-lt"/>
              </a:rPr>
              <a:t> (Dán)</a:t>
            </a:r>
            <a:r>
              <a:rPr lang="vi-VN" sz="3600">
                <a:latin typeface="+mj-lt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0BEFD5-53FB-2AE3-7A19-E8B33E96FD1E}"/>
              </a:ext>
            </a:extLst>
          </p:cNvPr>
          <p:cNvSpPr txBox="1"/>
          <p:nvPr/>
        </p:nvSpPr>
        <p:spPr>
          <a:xfrm>
            <a:off x="3329183" y="540045"/>
            <a:ext cx="6631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+mj-lt"/>
              </a:rPr>
              <a:t>DI CHUYỂN PHẦN VĂN BẢN</a:t>
            </a:r>
            <a:endParaRPr lang="vi-VN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4B36A-A138-1F85-D7D2-ECD079B7AF62}"/>
              </a:ext>
            </a:extLst>
          </p:cNvPr>
          <p:cNvSpPr txBox="1"/>
          <p:nvPr/>
        </p:nvSpPr>
        <p:spPr>
          <a:xfrm>
            <a:off x="1967418" y="1304402"/>
            <a:ext cx="8596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+mj-lt"/>
              </a:rPr>
              <a:t>Bước 1:</a:t>
            </a:r>
            <a:r>
              <a:rPr lang="vi-VN" sz="2800">
                <a:latin typeface="+mj-lt"/>
              </a:rPr>
              <a:t> Dùng chuột </a:t>
            </a:r>
            <a:r>
              <a:rPr lang="vi-VN" sz="2800" b="1">
                <a:latin typeface="+mj-lt"/>
              </a:rPr>
              <a:t>bôi đen</a:t>
            </a:r>
            <a:r>
              <a:rPr lang="vi-VN" sz="2800">
                <a:latin typeface="+mj-lt"/>
              </a:rPr>
              <a:t> phần văn bản cần di chuyển</a:t>
            </a:r>
            <a:endParaRPr lang="vi-VN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F38F1-A0A1-7436-8C59-4EF24A5B76FD}"/>
              </a:ext>
            </a:extLst>
          </p:cNvPr>
          <p:cNvSpPr txBox="1"/>
          <p:nvPr/>
        </p:nvSpPr>
        <p:spPr>
          <a:xfrm>
            <a:off x="1967418" y="2170528"/>
            <a:ext cx="8596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latin typeface="+mj-lt"/>
              </a:rPr>
              <a:t>Bước 2:</a:t>
            </a:r>
            <a:r>
              <a:rPr lang="vi-VN" sz="3200">
                <a:latin typeface="+mj-lt"/>
              </a:rPr>
              <a:t> Nháy chuột phải, chọn </a:t>
            </a:r>
            <a:r>
              <a:rPr lang="vi-VN" sz="3200" b="1" err="1">
                <a:latin typeface="+mj-lt"/>
              </a:rPr>
              <a:t>Cut</a:t>
            </a:r>
            <a:r>
              <a:rPr lang="vi-VN" sz="3200" b="1">
                <a:latin typeface="+mj-lt"/>
              </a:rPr>
              <a:t> (Cắt)</a:t>
            </a:r>
            <a:r>
              <a:rPr lang="vi-VN" sz="3200">
                <a:latin typeface="+mj-lt"/>
              </a:rPr>
              <a:t>.</a:t>
            </a:r>
            <a:endParaRPr lang="vi-VN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9D78B-6C92-EF80-70BD-3BF7468B9092}"/>
              </a:ext>
            </a:extLst>
          </p:cNvPr>
          <p:cNvSpPr txBox="1"/>
          <p:nvPr/>
        </p:nvSpPr>
        <p:spPr>
          <a:xfrm>
            <a:off x="1967418" y="3098209"/>
            <a:ext cx="73808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latin typeface="+mj-lt"/>
              </a:rPr>
              <a:t>Bước 3:</a:t>
            </a:r>
            <a:r>
              <a:rPr lang="vi-VN" sz="3200">
                <a:latin typeface="+mj-lt"/>
              </a:rPr>
              <a:t> Đặt con trỏ chuột vào vị trí mới.</a:t>
            </a:r>
            <a:br>
              <a:rPr lang="vi-VN" sz="3200">
                <a:latin typeface="+mj-lt"/>
              </a:rPr>
            </a:b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11648192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nhn_vt_202602051457_fq9re">
            <a:hlinkClick r:id="" action="ppaction://media"/>
            <a:extLst>
              <a:ext uri="{FF2B5EF4-FFF2-40B4-BE49-F238E27FC236}">
                <a16:creationId xmlns:a16="http://schemas.microsoft.com/office/drawing/2014/main" id="{0AF764AD-DCC6-D375-5EDF-C25163DB8D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0467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-74957" y="2745914"/>
            <a:ext cx="112395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endParaRPr lang="en-US" sz="280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0017"/>
          <a:stretch/>
        </p:blipFill>
        <p:spPr>
          <a:xfrm>
            <a:off x="4258310" y="1820175"/>
            <a:ext cx="4343400" cy="4916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77844"/>
          <a:stretch/>
        </p:blipFill>
        <p:spPr>
          <a:xfrm>
            <a:off x="4592027" y="730109"/>
            <a:ext cx="4343400" cy="1361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9D483D-39CB-7E6C-0FE6-4F667CE0EFA0}"/>
              </a:ext>
            </a:extLst>
          </p:cNvPr>
          <p:cNvSpPr txBox="1"/>
          <p:nvPr/>
        </p:nvSpPr>
        <p:spPr>
          <a:xfrm>
            <a:off x="152400" y="121023"/>
            <a:ext cx="6429153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Chèn</a:t>
            </a: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tar: 8 Points 2">
            <a:extLst>
              <a:ext uri="{FF2B5EF4-FFF2-40B4-BE49-F238E27FC236}">
                <a16:creationId xmlns:a16="http://schemas.microsoft.com/office/drawing/2014/main" id="{44116F63-7ED5-47C2-9F60-424C7530850F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20</a:t>
            </a:r>
            <a:endParaRPr lang="vi-VN" sz="3200"/>
          </a:p>
        </p:txBody>
      </p:sp>
      <p:sp>
        <p:nvSpPr>
          <p:cNvPr id="4" name="Star: 8 Points 3">
            <a:extLst>
              <a:ext uri="{FF2B5EF4-FFF2-40B4-BE49-F238E27FC236}">
                <a16:creationId xmlns:a16="http://schemas.microsoft.com/office/drawing/2014/main" id="{70F4B5CB-238E-12CC-E490-75E28C181553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19</a:t>
            </a:r>
            <a:endParaRPr lang="vi-VN" sz="3200"/>
          </a:p>
        </p:txBody>
      </p:sp>
      <p:sp>
        <p:nvSpPr>
          <p:cNvPr id="6" name="Star: 8 Points 5">
            <a:extLst>
              <a:ext uri="{FF2B5EF4-FFF2-40B4-BE49-F238E27FC236}">
                <a16:creationId xmlns:a16="http://schemas.microsoft.com/office/drawing/2014/main" id="{351DAE87-4C9D-915E-1DBB-C96F0BCEFBA0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18</a:t>
            </a:r>
            <a:endParaRPr lang="vi-VN" sz="3200"/>
          </a:p>
        </p:txBody>
      </p:sp>
      <p:sp>
        <p:nvSpPr>
          <p:cNvPr id="7" name="Star: 8 Points 6">
            <a:extLst>
              <a:ext uri="{FF2B5EF4-FFF2-40B4-BE49-F238E27FC236}">
                <a16:creationId xmlns:a16="http://schemas.microsoft.com/office/drawing/2014/main" id="{F7DFA01B-04CA-98A1-B3FD-BD9875E53E72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17</a:t>
            </a:r>
            <a:endParaRPr lang="vi-VN" sz="3200"/>
          </a:p>
        </p:txBody>
      </p:sp>
      <p:sp>
        <p:nvSpPr>
          <p:cNvPr id="10" name="Star: 8 Points 9">
            <a:extLst>
              <a:ext uri="{FF2B5EF4-FFF2-40B4-BE49-F238E27FC236}">
                <a16:creationId xmlns:a16="http://schemas.microsoft.com/office/drawing/2014/main" id="{84B840C1-E390-8859-21F4-83743900A728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  <a:endParaRPr lang="vi-VN" sz="3200"/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704C6B0A-3CDD-9A34-F7C8-9E9D1CF24109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  <a:endParaRPr lang="vi-VN" sz="3200"/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85716FBE-A6F6-7100-307D-0814172E39F5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  <a:endParaRPr lang="vi-VN" sz="3200"/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7F0B6E12-2551-4947-94CB-27AAFC025BCF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  <a:endParaRPr lang="vi-VN" sz="3200"/>
          </a:p>
        </p:txBody>
      </p:sp>
      <p:sp>
        <p:nvSpPr>
          <p:cNvPr id="14" name="Star: 8 Points 13">
            <a:extLst>
              <a:ext uri="{FF2B5EF4-FFF2-40B4-BE49-F238E27FC236}">
                <a16:creationId xmlns:a16="http://schemas.microsoft.com/office/drawing/2014/main" id="{10324792-2DFE-AEE5-9CA3-97108DCB2515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  <a:endParaRPr lang="vi-VN" sz="3200"/>
          </a:p>
        </p:txBody>
      </p:sp>
      <p:sp>
        <p:nvSpPr>
          <p:cNvPr id="15" name="Star: 8 Points 14">
            <a:extLst>
              <a:ext uri="{FF2B5EF4-FFF2-40B4-BE49-F238E27FC236}">
                <a16:creationId xmlns:a16="http://schemas.microsoft.com/office/drawing/2014/main" id="{A092215C-6037-927D-CA66-EAEAF410AD1E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  <a:endParaRPr lang="vi-VN" sz="3200"/>
          </a:p>
        </p:txBody>
      </p:sp>
      <p:sp>
        <p:nvSpPr>
          <p:cNvPr id="16" name="Star: 8 Points 15">
            <a:extLst>
              <a:ext uri="{FF2B5EF4-FFF2-40B4-BE49-F238E27FC236}">
                <a16:creationId xmlns:a16="http://schemas.microsoft.com/office/drawing/2014/main" id="{06B1F590-89CA-7D2B-CAC9-4D3310D6C4F7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  <a:endParaRPr lang="vi-VN" sz="3200"/>
          </a:p>
        </p:txBody>
      </p:sp>
      <p:sp>
        <p:nvSpPr>
          <p:cNvPr id="17" name="Star: 8 Points 16">
            <a:extLst>
              <a:ext uri="{FF2B5EF4-FFF2-40B4-BE49-F238E27FC236}">
                <a16:creationId xmlns:a16="http://schemas.microsoft.com/office/drawing/2014/main" id="{1E922F12-CDB6-4A1A-2411-64FDBEA872F1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  <a:endParaRPr lang="vi-VN" sz="3200"/>
          </a:p>
        </p:txBody>
      </p:sp>
      <p:sp>
        <p:nvSpPr>
          <p:cNvPr id="18" name="Star: 8 Points 17">
            <a:extLst>
              <a:ext uri="{FF2B5EF4-FFF2-40B4-BE49-F238E27FC236}">
                <a16:creationId xmlns:a16="http://schemas.microsoft.com/office/drawing/2014/main" id="{D2299186-4AC5-8B48-60C8-BC84F18FA0D7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  <a:endParaRPr lang="vi-VN" sz="3200"/>
          </a:p>
        </p:txBody>
      </p:sp>
      <p:sp>
        <p:nvSpPr>
          <p:cNvPr id="19" name="Star: 8 Points 18">
            <a:extLst>
              <a:ext uri="{FF2B5EF4-FFF2-40B4-BE49-F238E27FC236}">
                <a16:creationId xmlns:a16="http://schemas.microsoft.com/office/drawing/2014/main" id="{9C458A84-7DF9-2222-366F-77132B849304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  <a:endParaRPr lang="vi-VN" sz="3200"/>
          </a:p>
        </p:txBody>
      </p:sp>
      <p:sp>
        <p:nvSpPr>
          <p:cNvPr id="20" name="Star: 8 Points 19">
            <a:extLst>
              <a:ext uri="{FF2B5EF4-FFF2-40B4-BE49-F238E27FC236}">
                <a16:creationId xmlns:a16="http://schemas.microsoft.com/office/drawing/2014/main" id="{737E7C3D-C475-FA5D-5F32-C47B38A254B8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  <a:endParaRPr lang="vi-VN" sz="3200"/>
          </a:p>
        </p:txBody>
      </p:sp>
      <p:sp>
        <p:nvSpPr>
          <p:cNvPr id="21" name="Star: 8 Points 20">
            <a:extLst>
              <a:ext uri="{FF2B5EF4-FFF2-40B4-BE49-F238E27FC236}">
                <a16:creationId xmlns:a16="http://schemas.microsoft.com/office/drawing/2014/main" id="{513C8C0A-8F36-64CD-99FB-A2D07571F104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  <a:endParaRPr lang="vi-VN" sz="3200"/>
          </a:p>
        </p:txBody>
      </p:sp>
      <p:sp>
        <p:nvSpPr>
          <p:cNvPr id="22" name="Star: 8 Points 21">
            <a:extLst>
              <a:ext uri="{FF2B5EF4-FFF2-40B4-BE49-F238E27FC236}">
                <a16:creationId xmlns:a16="http://schemas.microsoft.com/office/drawing/2014/main" id="{8C1CDB48-69FD-1E32-2603-CF8338BC5BAB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  <a:endParaRPr lang="vi-VN" sz="3200"/>
          </a:p>
        </p:txBody>
      </p:sp>
      <p:sp>
        <p:nvSpPr>
          <p:cNvPr id="23" name="Star: 8 Points 22">
            <a:extLst>
              <a:ext uri="{FF2B5EF4-FFF2-40B4-BE49-F238E27FC236}">
                <a16:creationId xmlns:a16="http://schemas.microsoft.com/office/drawing/2014/main" id="{A107F72E-5321-8F02-42E8-6A30057256D3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  <a:endParaRPr lang="vi-VN" sz="3200"/>
          </a:p>
        </p:txBody>
      </p:sp>
      <p:sp>
        <p:nvSpPr>
          <p:cNvPr id="24" name="Star: 8 Points 23">
            <a:extLst>
              <a:ext uri="{FF2B5EF4-FFF2-40B4-BE49-F238E27FC236}">
                <a16:creationId xmlns:a16="http://schemas.microsoft.com/office/drawing/2014/main" id="{7F04BC55-7ADA-58D7-AE17-4427AB8D7CB4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  <a:endParaRPr lang="vi-VN" sz="3200"/>
          </a:p>
        </p:txBody>
      </p:sp>
      <p:sp>
        <p:nvSpPr>
          <p:cNvPr id="25" name="Star: 8 Points 24">
            <a:extLst>
              <a:ext uri="{FF2B5EF4-FFF2-40B4-BE49-F238E27FC236}">
                <a16:creationId xmlns:a16="http://schemas.microsoft.com/office/drawing/2014/main" id="{73490D31-EA5B-A331-BADD-F760D8393BC7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  <a:endParaRPr lang="vi-VN" sz="3200"/>
          </a:p>
        </p:txBody>
      </p:sp>
      <p:sp>
        <p:nvSpPr>
          <p:cNvPr id="26" name="Star: 8 Points 25">
            <a:extLst>
              <a:ext uri="{FF2B5EF4-FFF2-40B4-BE49-F238E27FC236}">
                <a16:creationId xmlns:a16="http://schemas.microsoft.com/office/drawing/2014/main" id="{CDDAF699-EB9B-F325-A1FF-59DD14C43B97}"/>
              </a:ext>
            </a:extLst>
          </p:cNvPr>
          <p:cNvSpPr/>
          <p:nvPr/>
        </p:nvSpPr>
        <p:spPr>
          <a:xfrm>
            <a:off x="10290758" y="563265"/>
            <a:ext cx="1439917" cy="1361995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00</a:t>
            </a:r>
            <a:endParaRPr lang="vi-VN" sz="3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A4265F-3AE7-B1C0-6161-2281B9D66010}"/>
              </a:ext>
            </a:extLst>
          </p:cNvPr>
          <p:cNvSpPr/>
          <p:nvPr/>
        </p:nvSpPr>
        <p:spPr>
          <a:xfrm>
            <a:off x="10541876" y="6011917"/>
            <a:ext cx="1797269" cy="8460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Bắt đầu</a:t>
            </a:r>
            <a:endParaRPr lang="vi-VN" sz="28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6506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2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3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4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6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7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8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9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1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11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12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13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14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1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16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17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18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19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8" y="655198"/>
            <a:ext cx="1141383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Pentagon 4">
            <a:extLst>
              <a:ext uri="{FF2B5EF4-FFF2-40B4-BE49-F238E27FC236}">
                <a16:creationId xmlns:a16="http://schemas.microsoft.com/office/drawing/2014/main" id="{58FFFE34-A33E-91BE-3A23-7694C8F401DA}"/>
              </a:ext>
            </a:extLst>
          </p:cNvPr>
          <p:cNvSpPr/>
          <p:nvPr/>
        </p:nvSpPr>
        <p:spPr>
          <a:xfrm>
            <a:off x="152400" y="195497"/>
            <a:ext cx="5869021" cy="65716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b="1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CE8B4-53A8-397B-213E-E9BA4FB21F54}"/>
              </a:ext>
            </a:extLst>
          </p:cNvPr>
          <p:cNvSpPr txBox="1"/>
          <p:nvPr/>
        </p:nvSpPr>
        <p:spPr>
          <a:xfrm>
            <a:off x="1374032" y="1207818"/>
            <a:ext cx="7594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</a:rPr>
              <a:t>Bước1. Đặt con trỏ chuột vào vị trí cần chèn</a:t>
            </a:r>
            <a:endParaRPr lang="vi-VN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A3564-FEC7-CF83-50AD-1E5430F6CBE0}"/>
              </a:ext>
            </a:extLst>
          </p:cNvPr>
          <p:cNvSpPr txBox="1"/>
          <p:nvPr/>
        </p:nvSpPr>
        <p:spPr>
          <a:xfrm>
            <a:off x="1374032" y="2022551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</a:rPr>
              <a:t>Bước 2: Chọn thẻ Chèn (</a:t>
            </a:r>
            <a:r>
              <a:rPr lang="vi-VN" sz="3200" err="1">
                <a:latin typeface="+mj-lt"/>
              </a:rPr>
              <a:t>Insert</a:t>
            </a:r>
            <a:r>
              <a:rPr lang="vi-VN" sz="3200">
                <a:latin typeface="+mj-lt"/>
              </a:rPr>
              <a:t>).</a:t>
            </a:r>
            <a:endParaRPr lang="vi-VN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6D6056-4E55-218D-FA26-36B45A680DCE}"/>
              </a:ext>
            </a:extLst>
          </p:cNvPr>
          <p:cNvSpPr txBox="1"/>
          <p:nvPr/>
        </p:nvSpPr>
        <p:spPr>
          <a:xfrm>
            <a:off x="1374032" y="2837284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</a:rPr>
              <a:t>Bước 3: Chọn Hình ảnh (</a:t>
            </a:r>
            <a:r>
              <a:rPr lang="vi-VN" sz="3200" err="1">
                <a:latin typeface="+mj-lt"/>
              </a:rPr>
              <a:t>Pictures</a:t>
            </a:r>
            <a:r>
              <a:rPr lang="vi-VN" sz="1800">
                <a:latin typeface="+mj-lt"/>
              </a:rPr>
              <a:t>).</a:t>
            </a:r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8F0F1-BE42-4018-95F0-0F85809ACC1B}"/>
              </a:ext>
            </a:extLst>
          </p:cNvPr>
          <p:cNvSpPr txBox="1"/>
          <p:nvPr/>
        </p:nvSpPr>
        <p:spPr>
          <a:xfrm>
            <a:off x="1374032" y="3543662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</a:rPr>
              <a:t>Bước 4: Chọn ảnh trong máy</a:t>
            </a:r>
            <a:endParaRPr lang="vi-VN" sz="3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05A5E-3D97-60DF-5165-7A40F83B3EBB}"/>
              </a:ext>
            </a:extLst>
          </p:cNvPr>
          <p:cNvSpPr txBox="1"/>
          <p:nvPr/>
        </p:nvSpPr>
        <p:spPr>
          <a:xfrm>
            <a:off x="1305938" y="4250040"/>
            <a:ext cx="6534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</a:rPr>
              <a:t>Bước 5: Nhấn </a:t>
            </a:r>
            <a:r>
              <a:rPr lang="vi-VN" sz="3200" err="1">
                <a:latin typeface="+mj-lt"/>
              </a:rPr>
              <a:t>Insert</a:t>
            </a:r>
            <a:r>
              <a:rPr lang="vi-VN" sz="3200">
                <a:latin typeface="+mj-lt"/>
              </a:rPr>
              <a:t> để hoàn thành.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1028629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i nhớ">
            <a:hlinkClick r:id="" action="ppaction://media"/>
            <a:extLst>
              <a:ext uri="{FF2B5EF4-FFF2-40B4-BE49-F238E27FC236}">
                <a16:creationId xmlns:a16="http://schemas.microsoft.com/office/drawing/2014/main" id="{EFEF00E1-714A-D2E2-C405-973383DFC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424"/>
            <a:ext cx="12192000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220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506" y="1303711"/>
            <a:ext cx="11206189" cy="2152970"/>
            <a:chOff x="492905" y="2971914"/>
            <a:chExt cx="11206189" cy="21529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F21DE4E-8487-3F43-8779-36EB21E5652E}"/>
                </a:ext>
              </a:extLst>
            </p:cNvPr>
            <p:cNvSpPr/>
            <p:nvPr/>
          </p:nvSpPr>
          <p:spPr>
            <a:xfrm>
              <a:off x="1088211" y="3254798"/>
              <a:ext cx="10610883" cy="18700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FF056B-1D38-331C-4CD5-B8BFE3CA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905" y="2971914"/>
              <a:ext cx="1317772" cy="11668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0765D8-D7E0-406C-E20D-FA46670ED44F}"/>
                </a:ext>
              </a:extLst>
            </p:cNvPr>
            <p:cNvSpPr txBox="1"/>
            <p:nvPr/>
          </p:nvSpPr>
          <p:spPr>
            <a:xfrm>
              <a:off x="1977608" y="3413861"/>
              <a:ext cx="9528592" cy="1539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Em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sử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dụng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thao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tác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sao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chép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di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chuyển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phần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văn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bản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soạn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thảo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nhanh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và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hợp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lí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.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Em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cũng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chèn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thêm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hình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ảnh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văn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bản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sinh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động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và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hấp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dẫn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hơn</a:t>
              </a: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2800" b="1">
                <a:solidFill>
                  <a:srgbClr val="FF33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103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195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2ECE6-A7BC-FEAF-FBE5-B29FCC72E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9" name="TextBox 25">
            <a:extLst>
              <a:ext uri="{FF2B5EF4-FFF2-40B4-BE49-F238E27FC236}">
                <a16:creationId xmlns:a16="http://schemas.microsoft.com/office/drawing/2014/main" id="{ACFF3EC5-2A51-5B88-B53B-AF7B77134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58859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4000">
                <a:solidFill>
                  <a:srgbClr val="FF0000"/>
                </a:solidFill>
                <a:latin typeface="+mj-lt"/>
              </a:rPr>
              <a:t>Câu 1:Khi muốn mở một tệp văn bản đã có sẵn, em thực hiện những bước nào?</a:t>
            </a:r>
          </a:p>
        </p:txBody>
      </p:sp>
      <p:pic>
        <p:nvPicPr>
          <p:cNvPr id="51204" name="Picture 164" descr="slide0048_image087">
            <a:extLst>
              <a:ext uri="{FF2B5EF4-FFF2-40B4-BE49-F238E27FC236}">
                <a16:creationId xmlns:a16="http://schemas.microsoft.com/office/drawing/2014/main" id="{5523E303-E4D3-6784-86C7-56F6B8F7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8" y="4930728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Left Arrow 6">
            <a:hlinkClick r:id="" action="ppaction://noaction"/>
            <a:extLst>
              <a:ext uri="{FF2B5EF4-FFF2-40B4-BE49-F238E27FC236}">
                <a16:creationId xmlns:a16="http://schemas.microsoft.com/office/drawing/2014/main" id="{02D3C3D7-EE03-3EB0-81B3-36F3EDB06CC4}"/>
              </a:ext>
            </a:extLst>
          </p:cNvPr>
          <p:cNvSpPr/>
          <p:nvPr/>
        </p:nvSpPr>
        <p:spPr>
          <a:xfrm>
            <a:off x="9372600" y="55626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hlinkClick r:id="" action="ppaction://noaction">
              <a:snd r:embed="rId6" name="SAI ROI.wav"/>
            </a:hlinkClick>
            <a:extLst>
              <a:ext uri="{FF2B5EF4-FFF2-40B4-BE49-F238E27FC236}">
                <a16:creationId xmlns:a16="http://schemas.microsoft.com/office/drawing/2014/main" id="{DB375AD6-8BEA-12E0-32A3-5976CD5E7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623" y="3611409"/>
            <a:ext cx="1143000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600">
                <a:solidFill>
                  <a:srgbClr val="0F1015"/>
                </a:solidFill>
                <a:latin typeface="+mj-lt"/>
              </a:rPr>
              <a:t>.Bước 1: Mở phần mềm soạn thảo văn bản.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F1015"/>
                </a:solidFill>
                <a:latin typeface="+mj-lt"/>
              </a:rPr>
              <a:t>Bước 2: Chọn </a:t>
            </a:r>
            <a:r>
              <a:rPr lang="vi-VN" sz="3600" b="1" err="1">
                <a:solidFill>
                  <a:srgbClr val="0F1015"/>
                </a:solidFill>
                <a:latin typeface="+mj-lt"/>
              </a:rPr>
              <a:t>File</a:t>
            </a:r>
            <a:r>
              <a:rPr lang="vi-VN" sz="3600" b="1">
                <a:solidFill>
                  <a:srgbClr val="0F1015"/>
                </a:solidFill>
                <a:latin typeface="+mj-lt"/>
              </a:rPr>
              <a:t> → </a:t>
            </a:r>
            <a:r>
              <a:rPr lang="vi-VN" sz="3600" b="1" err="1">
                <a:solidFill>
                  <a:srgbClr val="0F1015"/>
                </a:solidFill>
                <a:latin typeface="+mj-lt"/>
              </a:rPr>
              <a:t>Open</a:t>
            </a:r>
            <a:r>
              <a:rPr lang="vi-VN" sz="3600" b="1">
                <a:solidFill>
                  <a:srgbClr val="0F1015"/>
                </a:solidFill>
                <a:latin typeface="+mj-lt"/>
              </a:rPr>
              <a:t> (Mở)</a:t>
            </a:r>
            <a:endParaRPr lang="vi-VN" sz="3600">
              <a:solidFill>
                <a:srgbClr val="0F1015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F1015"/>
                </a:solidFill>
                <a:latin typeface="+mj-lt"/>
              </a:rPr>
              <a:t>Bước 3: Chọn thư mục chứa tệp cần mở.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F1015"/>
                </a:solidFill>
                <a:latin typeface="+mj-lt"/>
              </a:rPr>
              <a:t>Bước 4: Nhấp chọn tệp và bấm </a:t>
            </a:r>
            <a:r>
              <a:rPr lang="vi-VN" sz="3600" b="1" err="1">
                <a:solidFill>
                  <a:srgbClr val="0F1015"/>
                </a:solidFill>
                <a:latin typeface="+mj-lt"/>
              </a:rPr>
              <a:t>Open</a:t>
            </a:r>
            <a:r>
              <a:rPr lang="vi-VN" sz="3600" b="1">
                <a:solidFill>
                  <a:srgbClr val="0F1015"/>
                </a:solidFill>
                <a:latin typeface="+mj-lt"/>
              </a:rPr>
              <a:t> (Mở)</a:t>
            </a:r>
            <a:r>
              <a:rPr lang="vi-VN" sz="3600">
                <a:solidFill>
                  <a:srgbClr val="0F1015"/>
                </a:solidFill>
                <a:latin typeface="+mj-lt"/>
              </a:rPr>
              <a:t>.</a:t>
            </a:r>
          </a:p>
          <a:p>
            <a:pPr algn="just" eaLnBrk="1" hangingPunct="1"/>
            <a:endParaRPr lang="en-US" sz="36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" name="Picture 18" descr="j0234131">
            <a:extLst>
              <a:ext uri="{FF2B5EF4-FFF2-40B4-BE49-F238E27FC236}">
                <a16:creationId xmlns:a16="http://schemas.microsoft.com/office/drawing/2014/main" id="{324F86A0-103A-2884-830F-01CF5DA1F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386" y="664144"/>
            <a:ext cx="1624554" cy="172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4">
            <a:extLst>
              <a:ext uri="{FF2B5EF4-FFF2-40B4-BE49-F238E27FC236}">
                <a16:creationId xmlns:a16="http://schemas.microsoft.com/office/drawing/2014/main" id="{DD776385-CF30-DAF5-3206-FA2771280C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7300" y="1247366"/>
            <a:ext cx="1122290" cy="95948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9" name="WordArt 23">
            <a:extLst>
              <a:ext uri="{FF2B5EF4-FFF2-40B4-BE49-F238E27FC236}">
                <a16:creationId xmlns:a16="http://schemas.microsoft.com/office/drawing/2014/main" id="{5A59E9E8-91AA-1A96-E636-8CD94D5604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88100" y="1247366"/>
            <a:ext cx="1122290" cy="9594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0" name="WordArt 22">
            <a:extLst>
              <a:ext uri="{FF2B5EF4-FFF2-40B4-BE49-F238E27FC236}">
                <a16:creationId xmlns:a16="http://schemas.microsoft.com/office/drawing/2014/main" id="{B1C08D6B-075D-B450-6FBE-4D9CB049B7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57700" y="1255496"/>
            <a:ext cx="1122290" cy="9594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WordArt 21">
            <a:extLst>
              <a:ext uri="{FF2B5EF4-FFF2-40B4-BE49-F238E27FC236}">
                <a16:creationId xmlns:a16="http://schemas.microsoft.com/office/drawing/2014/main" id="{A558EC99-6BFB-EB05-2DCD-D9FCF9B231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42500" y="1323996"/>
            <a:ext cx="1122290" cy="9594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2" name="WordArt 20">
            <a:extLst>
              <a:ext uri="{FF2B5EF4-FFF2-40B4-BE49-F238E27FC236}">
                <a16:creationId xmlns:a16="http://schemas.microsoft.com/office/drawing/2014/main" id="{5A571F31-3E5A-DE92-2896-2D3DE4858A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88100" y="1312990"/>
            <a:ext cx="1122290" cy="95948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5" name="WordArt 19">
            <a:extLst>
              <a:ext uri="{FF2B5EF4-FFF2-40B4-BE49-F238E27FC236}">
                <a16:creationId xmlns:a16="http://schemas.microsoft.com/office/drawing/2014/main" id="{9F20F4AD-E0F2-2805-E05D-A39F5A0837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88100" y="1304859"/>
            <a:ext cx="1122290" cy="9594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BB175C-B3B7-51A1-7810-EE4FF78E160D}"/>
              </a:ext>
            </a:extLst>
          </p:cNvPr>
          <p:cNvSpPr txBox="1"/>
          <p:nvPr/>
        </p:nvSpPr>
        <p:spPr>
          <a:xfrm>
            <a:off x="1994501" y="1556864"/>
            <a:ext cx="3190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2 bước </a:t>
            </a:r>
            <a:r>
              <a:rPr lang="vi-VN" sz="3600">
                <a:latin typeface="+mj-lt"/>
              </a:rPr>
              <a:t> </a:t>
            </a:r>
            <a:endParaRPr lang="en-US" sz="36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C55EAA-703C-60D0-4A43-682D34991B28}"/>
              </a:ext>
            </a:extLst>
          </p:cNvPr>
          <p:cNvSpPr txBox="1"/>
          <p:nvPr/>
        </p:nvSpPr>
        <p:spPr>
          <a:xfrm>
            <a:off x="6172200" y="1537215"/>
            <a:ext cx="2987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B. 3 bước </a:t>
            </a:r>
            <a:endParaRPr lang="vi-VN" sz="3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C10580-409C-1F4E-EFDE-8A5521612B8A}"/>
              </a:ext>
            </a:extLst>
          </p:cNvPr>
          <p:cNvSpPr txBox="1"/>
          <p:nvPr/>
        </p:nvSpPr>
        <p:spPr>
          <a:xfrm>
            <a:off x="1822743" y="2563692"/>
            <a:ext cx="6434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vi-VN" sz="3600" b="1">
                <a:solidFill>
                  <a:srgbClr val="0000FF"/>
                </a:solidFill>
                <a:latin typeface="+mj-lt"/>
              </a:rPr>
              <a:t>4 bước  </a:t>
            </a:r>
            <a:r>
              <a:rPr lang="vi-VN" sz="3600">
                <a:latin typeface="+mj-lt"/>
              </a:rPr>
              <a:t> </a:t>
            </a:r>
            <a:endParaRPr lang="vi-VN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D4D1EA-8CB4-1F0C-561F-25C249AD90E7}"/>
              </a:ext>
            </a:extLst>
          </p:cNvPr>
          <p:cNvSpPr txBox="1"/>
          <p:nvPr/>
        </p:nvSpPr>
        <p:spPr>
          <a:xfrm>
            <a:off x="6189783" y="2674821"/>
            <a:ext cx="25502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D.5 bước  </a:t>
            </a:r>
            <a:r>
              <a:rPr lang="vi-VN" sz="3600"/>
              <a:t> </a:t>
            </a: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40997" y="2645236"/>
            <a:ext cx="928247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20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1219" grpId="0"/>
      <p:bldP spid="21" grpId="0"/>
      <p:bldP spid="21" grpId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76A59-D265-756B-6D33-4C5B6ED02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" action="ppaction://noaction"/>
            <a:extLst>
              <a:ext uri="{FF2B5EF4-FFF2-40B4-BE49-F238E27FC236}">
                <a16:creationId xmlns:a16="http://schemas.microsoft.com/office/drawing/2014/main" id="{26D1C273-3DA0-E985-4DE1-A1A513101FEE}"/>
              </a:ext>
            </a:extLst>
          </p:cNvPr>
          <p:cNvSpPr/>
          <p:nvPr/>
        </p:nvSpPr>
        <p:spPr>
          <a:xfrm>
            <a:off x="9372600" y="5562600"/>
            <a:ext cx="53340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2249" name="Picture 2" descr="E:\Tieu hoc\2017 - 2018\DAY TOT\khi con.jpg">
            <a:extLst>
              <a:ext uri="{FF2B5EF4-FFF2-40B4-BE49-F238E27FC236}">
                <a16:creationId xmlns:a16="http://schemas.microsoft.com/office/drawing/2014/main" id="{0C49A17A-2DEA-3203-1ADE-53611CFA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4412670"/>
            <a:ext cx="197961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6C8DA8-F52F-D7E6-620A-82340BCDC4D3}"/>
              </a:ext>
            </a:extLst>
          </p:cNvPr>
          <p:cNvSpPr txBox="1"/>
          <p:nvPr/>
        </p:nvSpPr>
        <p:spPr>
          <a:xfrm>
            <a:off x="6296890" y="5080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Trò chơi</a:t>
            </a:r>
          </a:p>
          <a:p>
            <a:pPr algn="ctr"/>
            <a:r>
              <a:rPr lang="en-US" sz="1600" b="1">
                <a:solidFill>
                  <a:schemeClr val="bg1"/>
                </a:solidFill>
              </a:rPr>
              <a:t>CHINH PHỤC RỪNG XANH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E6C9CBC5-2F29-06FB-9CA3-7910E0470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889" y="405145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4000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2. Trong phần mềm soạn thảo văn </a:t>
            </a:r>
            <a:r>
              <a:rPr lang="vi-VN" sz="4000" err="1">
                <a:solidFill>
                  <a:srgbClr val="FF0000"/>
                </a:solidFill>
                <a:latin typeface="+mj-lt"/>
              </a:rPr>
              <a:t>bản,em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 có thể làm được gì ?</a:t>
            </a:r>
          </a:p>
        </p:txBody>
      </p:sp>
      <p:sp>
        <p:nvSpPr>
          <p:cNvPr id="3" name="TextBox 2">
            <a:hlinkClick r:id="" action="ppaction://noaction">
              <a:snd r:embed="rId6" name="SAI ROI.wav"/>
            </a:hlinkClick>
            <a:extLst>
              <a:ext uri="{FF2B5EF4-FFF2-40B4-BE49-F238E27FC236}">
                <a16:creationId xmlns:a16="http://schemas.microsoft.com/office/drawing/2014/main" id="{E1DB54FD-8437-0020-724E-B44DF5090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895" y="2317479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vi-VN" sz="3200">
                <a:latin typeface="+mj-lt"/>
              </a:rPr>
              <a:t>Trình bày văn bản </a:t>
            </a:r>
            <a:endParaRPr lang="en-US" sz="32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TextBox 3">
            <a:hlinkClick r:id="" action="ppaction://noaction">
              <a:snd r:embed="rId6" name="SAI ROI.wav"/>
            </a:hlinkClick>
            <a:extLst>
              <a:ext uri="{FF2B5EF4-FFF2-40B4-BE49-F238E27FC236}">
                <a16:creationId xmlns:a16="http://schemas.microsoft.com/office/drawing/2014/main" id="{74365D88-E7DC-32C1-6A61-B9D02998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77" y="3778575"/>
            <a:ext cx="27529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vi-VN" sz="3200">
                <a:latin typeface="+mj-lt"/>
              </a:rPr>
              <a:t>Lưu văn bản</a:t>
            </a:r>
            <a:endParaRPr lang="en-US" sz="32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418A9-EB50-4A31-2A2A-D70454FDB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77" y="2317479"/>
            <a:ext cx="11430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vi-VN" sz="3200">
                <a:latin typeface="+mj-lt"/>
              </a:rPr>
              <a:t>Gõ và chỉnh sửa văn bản </a:t>
            </a:r>
            <a:endParaRPr lang="en-US" sz="32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6" name="Picture 18" descr="j0234131">
            <a:extLst>
              <a:ext uri="{FF2B5EF4-FFF2-40B4-BE49-F238E27FC236}">
                <a16:creationId xmlns:a16="http://schemas.microsoft.com/office/drawing/2014/main" id="{166D9A0F-C510-02C0-C49D-13C0FD45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90" y="807063"/>
            <a:ext cx="1624554" cy="172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9">
            <a:extLst>
              <a:ext uri="{FF2B5EF4-FFF2-40B4-BE49-F238E27FC236}">
                <a16:creationId xmlns:a16="http://schemas.microsoft.com/office/drawing/2014/main" id="{178F5692-FCF3-2E35-7AAE-076E50B87B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66935" y="1441158"/>
            <a:ext cx="1122290" cy="9594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8" name="WordArt 20">
            <a:extLst>
              <a:ext uri="{FF2B5EF4-FFF2-40B4-BE49-F238E27FC236}">
                <a16:creationId xmlns:a16="http://schemas.microsoft.com/office/drawing/2014/main" id="{94327443-43BE-A2F7-F578-E5B6EBB6AE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43099" y="1495699"/>
            <a:ext cx="1122290" cy="95948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9" name="WordArt 21">
            <a:extLst>
              <a:ext uri="{FF2B5EF4-FFF2-40B4-BE49-F238E27FC236}">
                <a16:creationId xmlns:a16="http://schemas.microsoft.com/office/drawing/2014/main" id="{F837E6F4-EA3F-FB32-204B-6CEEEC3B0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26336" y="1441158"/>
            <a:ext cx="1122290" cy="9594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" name="WordArt 22">
            <a:extLst>
              <a:ext uri="{FF2B5EF4-FFF2-40B4-BE49-F238E27FC236}">
                <a16:creationId xmlns:a16="http://schemas.microsoft.com/office/drawing/2014/main" id="{6403B165-A399-FDDC-43EC-38AD858B8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59862" y="1441159"/>
            <a:ext cx="1122290" cy="9594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2" name="WordArt 23">
            <a:extLst>
              <a:ext uri="{FF2B5EF4-FFF2-40B4-BE49-F238E27FC236}">
                <a16:creationId xmlns:a16="http://schemas.microsoft.com/office/drawing/2014/main" id="{637773BF-3B25-9853-1730-F2BDE334F9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0" y="1415997"/>
            <a:ext cx="1122290" cy="9594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4" name="WordArt 24">
            <a:extLst>
              <a:ext uri="{FF2B5EF4-FFF2-40B4-BE49-F238E27FC236}">
                <a16:creationId xmlns:a16="http://schemas.microsoft.com/office/drawing/2014/main" id="{57B52581-AE3C-689D-8F6E-C9756C5969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13073" y="1461006"/>
            <a:ext cx="1122290" cy="95948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Box 12">
            <a:hlinkClick r:id="" action="ppaction://noaction">
              <a:snd r:embed="rId6" name="SAI ROI.wav"/>
            </a:hlinkClick>
            <a:extLst>
              <a:ext uri="{FF2B5EF4-FFF2-40B4-BE49-F238E27FC236}">
                <a16:creationId xmlns:a16="http://schemas.microsoft.com/office/drawing/2014/main" id="{495E3F71-A959-9A31-715D-E68010BC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100" y="3804155"/>
            <a:ext cx="27529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D.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A, B,C</a:t>
            </a:r>
            <a:endParaRPr lang="en-US" sz="32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564F391-F321-DC5B-C464-AD8A612F9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75176" y="3824002"/>
            <a:ext cx="928247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64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build="allAtOnce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286000" y="27052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</a:t>
            </a:r>
            <a:r>
              <a:rPr lang="en-US" sz="280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ảy</a:t>
            </a:r>
            <a:r>
              <a:rPr kumimoji="0" lang="en-US" sz="28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28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28 </a:t>
            </a:r>
            <a:r>
              <a:rPr kumimoji="0" lang="vi-VN" sz="280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02 </a:t>
            </a:r>
            <a:r>
              <a:rPr kumimoji="0" lang="vi-VN" sz="280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2026</a:t>
            </a:r>
            <a:endParaRPr kumimoji="0" lang="en-US" sz="28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83168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524000" y="1885245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642959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CHỈNH SỬA VĂN BẢN (TIẾT 1)</a:t>
            </a:r>
            <a:endParaRPr lang="en-US" altLang="en-US" sz="48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2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58AD6A-E207-88E8-E999-7054B4F52B38}"/>
              </a:ext>
            </a:extLst>
          </p:cNvPr>
          <p:cNvGrpSpPr/>
          <p:nvPr/>
        </p:nvGrpSpPr>
        <p:grpSpPr>
          <a:xfrm>
            <a:off x="0" y="131561"/>
            <a:ext cx="4134561" cy="1667764"/>
            <a:chOff x="1989658" y="2425662"/>
            <a:chExt cx="4134561" cy="25081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518EAB8-9110-0F5B-1471-1B401D7F71F1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09A30BF-0C95-6469-2006-470B1160E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99F743-D5F5-AF19-C574-2DDC2797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891" y="131561"/>
            <a:ext cx="5655038" cy="639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5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615CF0C6-6C20-9CE9-4495-04C58A00CB75}"/>
              </a:ext>
            </a:extLst>
          </p:cNvPr>
          <p:cNvSpPr txBox="1"/>
          <p:nvPr/>
        </p:nvSpPr>
        <p:spPr>
          <a:xfrm>
            <a:off x="673630" y="499497"/>
            <a:ext cx="10211511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Khi soạn thảo văn bản trên máy tính có những phần văn bản lặp lại, em chỉ cần gõ 1 lần rồi sao chép những phần giống nhau mà không cần gõ lại.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64C0885-7FBB-665C-BA18-61ED4868CCA3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20</a:t>
            </a:r>
            <a:endParaRPr lang="vi-VN" sz="11000"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7B3A413-4318-DEA9-6B2B-1B689E2B2466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19</a:t>
            </a:r>
            <a:endParaRPr lang="vi-VN" sz="1100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F01D36-E666-9821-7D89-503C78239E43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18</a:t>
            </a:r>
            <a:endParaRPr lang="vi-VN" sz="1100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247579-EC31-EF08-C1E0-642A7F4A69E2}"/>
              </a:ext>
            </a:extLst>
          </p:cNvPr>
          <p:cNvSpPr txBox="1"/>
          <p:nvPr/>
        </p:nvSpPr>
        <p:spPr>
          <a:xfrm>
            <a:off x="673630" y="83161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2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Sao chép phần văn bản</a:t>
            </a:r>
            <a:endParaRPr lang="en-US" sz="32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9207BB-4C30-2EC9-21BE-B1B2C10D88CB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17</a:t>
            </a:r>
            <a:endParaRPr lang="vi-VN" sz="11000">
              <a:latin typeface="+mj-lt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8A582B4-6993-1E80-695E-78AD1CB41F74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16</a:t>
            </a:r>
            <a:endParaRPr lang="vi-VN" sz="11000">
              <a:latin typeface="+mj-l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0694465-CC23-2ECB-7A24-54120C5AF13F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15</a:t>
            </a:r>
            <a:endParaRPr lang="vi-VN" sz="11000">
              <a:latin typeface="+mj-l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E37C1F-41E6-2321-9B6E-271886A41A39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14</a:t>
            </a:r>
            <a:endParaRPr lang="vi-VN" sz="11000">
              <a:latin typeface="+mj-lt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49505F-2884-7EDF-15FD-C4A68BC20010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13</a:t>
            </a:r>
            <a:endParaRPr lang="vi-VN" sz="11000">
              <a:latin typeface="+mj-lt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1A55990-8E14-0F85-F3C9-D1D657B3308D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12</a:t>
            </a:r>
            <a:endParaRPr lang="vi-VN" sz="11000">
              <a:latin typeface="+mj-lt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A5B632D-FD0D-ECEB-89F3-FDAD8E2238B1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11</a:t>
            </a:r>
            <a:endParaRPr lang="vi-VN" sz="11000">
              <a:latin typeface="+mj-lt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DEBB370-D694-3180-62D7-7E68CD4AA5AF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10</a:t>
            </a:r>
            <a:endParaRPr lang="vi-VN" sz="11000">
              <a:latin typeface="+mj-lt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5E7D5DF-9D6F-4F3E-A7EC-A7E3D97FF311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9</a:t>
            </a:r>
            <a:endParaRPr lang="vi-VN" sz="11000">
              <a:latin typeface="+mj-lt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B4716F9-239D-CD64-D1C9-7296AD59E9DE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8</a:t>
            </a:r>
            <a:endParaRPr lang="vi-VN" sz="11000">
              <a:latin typeface="+mj-lt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C30416-FEFD-FDEE-24D2-DD9F69D4FDB2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7</a:t>
            </a:r>
            <a:endParaRPr lang="vi-VN" sz="11000">
              <a:latin typeface="+mj-lt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232C960-98FD-1DCC-72D0-5EE8B28CCCA9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6</a:t>
            </a:r>
            <a:endParaRPr lang="vi-VN" sz="11000">
              <a:latin typeface="+mj-lt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352AE00-E367-3121-E7E6-40E5DF118C86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5</a:t>
            </a:r>
            <a:endParaRPr lang="vi-VN" sz="11000">
              <a:latin typeface="+mj-lt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8E3C2B0-08C4-F691-8241-F256F0F3D32E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4</a:t>
            </a:r>
            <a:endParaRPr lang="vi-VN" sz="11000">
              <a:latin typeface="+mj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B1B5792-B66F-0325-CB63-4D74E8007974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3</a:t>
            </a:r>
            <a:endParaRPr lang="vi-VN" sz="11000">
              <a:latin typeface="+mj-lt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6065FF3-5C14-F375-253D-BA8199BC8637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2</a:t>
            </a:r>
            <a:endParaRPr lang="vi-VN" sz="11000">
              <a:latin typeface="+mj-lt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A10E441-B40F-394C-BFF3-C335680066A6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>
                <a:latin typeface="+mj-lt"/>
              </a:rPr>
              <a:t>1</a:t>
            </a:r>
            <a:endParaRPr lang="vi-VN" sz="11000">
              <a:latin typeface="+mj-lt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7218635-41B5-F5B3-30F8-C7C9FE2A4360}"/>
              </a:ext>
            </a:extLst>
          </p:cNvPr>
          <p:cNvSpPr/>
          <p:nvPr/>
        </p:nvSpPr>
        <p:spPr>
          <a:xfrm>
            <a:off x="4360587" y="2245360"/>
            <a:ext cx="3390370" cy="29565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latin typeface="+mj-lt"/>
              </a:rPr>
              <a:t>End</a:t>
            </a:r>
            <a:endParaRPr lang="vi-VN" sz="7200">
              <a:latin typeface="+mj-l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E310A98-FF66-9BE4-5760-98ACB1A9F99D}"/>
              </a:ext>
            </a:extLst>
          </p:cNvPr>
          <p:cNvSpPr/>
          <p:nvPr/>
        </p:nvSpPr>
        <p:spPr>
          <a:xfrm>
            <a:off x="8696960" y="5486400"/>
            <a:ext cx="2529840" cy="772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Bắt đầu </a:t>
            </a:r>
            <a:endParaRPr lang="vi-V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913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4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6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7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8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9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1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12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13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14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1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16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17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18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19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EC42FB-834E-B7F9-5AEF-796573BF158D}"/>
              </a:ext>
            </a:extLst>
          </p:cNvPr>
          <p:cNvSpPr txBox="1"/>
          <p:nvPr/>
        </p:nvSpPr>
        <p:spPr>
          <a:xfrm>
            <a:off x="426720" y="472778"/>
            <a:ext cx="1091184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vi-VN" sz="4000" b="1">
                <a:solidFill>
                  <a:srgbClr val="FF0000"/>
                </a:solidFill>
                <a:latin typeface="+mj-lt"/>
              </a:rPr>
              <a:t> Sao chép bằng CHUỘT 🖱️</a:t>
            </a:r>
          </a:p>
          <a:p>
            <a:pPr>
              <a:buNone/>
            </a:pPr>
            <a:r>
              <a:rPr lang="vi-VN" sz="3600" b="1">
                <a:latin typeface="+mj-lt"/>
              </a:rPr>
              <a:t>Bước 1:</a:t>
            </a:r>
            <a:r>
              <a:rPr lang="vi-VN" sz="3600">
                <a:latin typeface="+mj-lt"/>
              </a:rPr>
              <a:t> Bôi đen phần văn bản cần sao chép</a:t>
            </a:r>
          </a:p>
          <a:p>
            <a:pPr>
              <a:buNone/>
            </a:pPr>
            <a:r>
              <a:rPr lang="vi-VN" sz="3600" b="1">
                <a:latin typeface="+mj-lt"/>
              </a:rPr>
              <a:t>Bước 2:</a:t>
            </a:r>
            <a:r>
              <a:rPr lang="vi-VN" sz="3600">
                <a:latin typeface="+mj-lt"/>
              </a:rPr>
              <a:t> Nháy chuột phải</a:t>
            </a:r>
          </a:p>
          <a:p>
            <a:pPr>
              <a:buNone/>
            </a:pPr>
            <a:r>
              <a:rPr lang="vi-VN" sz="3600" b="1">
                <a:latin typeface="+mj-lt"/>
              </a:rPr>
              <a:t>Bước 3:</a:t>
            </a:r>
            <a:r>
              <a:rPr lang="vi-VN" sz="3600">
                <a:latin typeface="+mj-lt"/>
              </a:rPr>
              <a:t> Chọn </a:t>
            </a:r>
            <a:r>
              <a:rPr lang="vi-VN" sz="3600" b="1" err="1">
                <a:latin typeface="+mj-lt"/>
              </a:rPr>
              <a:t>Copy</a:t>
            </a:r>
            <a:r>
              <a:rPr lang="vi-VN" sz="3600" b="1">
                <a:latin typeface="+mj-lt"/>
              </a:rPr>
              <a:t> (Sao chép)</a:t>
            </a:r>
            <a:endParaRPr lang="vi-VN" sz="3600">
              <a:latin typeface="+mj-lt"/>
            </a:endParaRPr>
          </a:p>
          <a:p>
            <a:pPr>
              <a:buNone/>
            </a:pPr>
            <a:r>
              <a:rPr lang="vi-VN" sz="3600" b="1">
                <a:latin typeface="+mj-lt"/>
              </a:rPr>
              <a:t>Bước 4:</a:t>
            </a:r>
            <a:r>
              <a:rPr lang="vi-VN" sz="3600">
                <a:latin typeface="+mj-lt"/>
              </a:rPr>
              <a:t> Đặt con trỏ tại vị trí mới</a:t>
            </a:r>
          </a:p>
          <a:p>
            <a:pPr>
              <a:buNone/>
            </a:pPr>
            <a:r>
              <a:rPr lang="vi-VN" sz="3600" b="1">
                <a:latin typeface="+mj-lt"/>
              </a:rPr>
              <a:t>Bước 5:</a:t>
            </a:r>
            <a:r>
              <a:rPr lang="vi-VN" sz="3600">
                <a:latin typeface="+mj-lt"/>
              </a:rPr>
              <a:t> Nháy chuột phải → chọn </a:t>
            </a:r>
            <a:r>
              <a:rPr lang="vi-VN" sz="3600" b="1" err="1">
                <a:latin typeface="+mj-lt"/>
              </a:rPr>
              <a:t>Paste</a:t>
            </a:r>
            <a:r>
              <a:rPr lang="vi-VN" sz="3600" b="1">
                <a:latin typeface="+mj-lt"/>
              </a:rPr>
              <a:t> (Dán</a:t>
            </a:r>
            <a:r>
              <a:rPr lang="vi-VN" sz="2800" b="1">
                <a:latin typeface="+mj-lt"/>
              </a:rPr>
              <a:t>)</a:t>
            </a:r>
            <a:endParaRPr lang="vi-VN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811594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20235E-DB41-862D-CF85-D0E8FE40E995}"/>
              </a:ext>
            </a:extLst>
          </p:cNvPr>
          <p:cNvSpPr txBox="1"/>
          <p:nvPr/>
        </p:nvSpPr>
        <p:spPr>
          <a:xfrm>
            <a:off x="538480" y="180816"/>
            <a:ext cx="110439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vi-VN" sz="3600" b="1">
                <a:solidFill>
                  <a:srgbClr val="FF0000"/>
                </a:solidFill>
                <a:latin typeface="+mj-lt"/>
              </a:rPr>
              <a:t>Sao chép bằng BÀN PHÍM</a:t>
            </a:r>
            <a:endParaRPr lang="vi-VN" sz="3600" b="1">
              <a:latin typeface="+mj-lt"/>
            </a:endParaRPr>
          </a:p>
          <a:p>
            <a:pPr>
              <a:buNone/>
            </a:pPr>
            <a:r>
              <a:rPr lang="vi-VN" sz="3600" b="1">
                <a:latin typeface="+mj-lt"/>
              </a:rPr>
              <a:t>Bước 1:</a:t>
            </a:r>
            <a:r>
              <a:rPr lang="vi-VN" sz="3600">
                <a:latin typeface="+mj-lt"/>
              </a:rPr>
              <a:t> Bôi đen phần văn bản cần sao chép</a:t>
            </a:r>
          </a:p>
          <a:p>
            <a:pPr>
              <a:buNone/>
            </a:pPr>
            <a:r>
              <a:rPr lang="vi-VN" sz="3600" b="1">
                <a:latin typeface="+mj-lt"/>
              </a:rPr>
              <a:t>Bước 2:</a:t>
            </a:r>
            <a:r>
              <a:rPr lang="vi-VN" sz="3600">
                <a:latin typeface="+mj-lt"/>
              </a:rPr>
              <a:t> Nhấn </a:t>
            </a:r>
            <a:r>
              <a:rPr lang="vi-VN" sz="3600" b="1" err="1">
                <a:latin typeface="+mj-lt"/>
              </a:rPr>
              <a:t>Ctrl</a:t>
            </a:r>
            <a:r>
              <a:rPr lang="vi-VN" sz="3600" b="1">
                <a:latin typeface="+mj-lt"/>
              </a:rPr>
              <a:t> + C</a:t>
            </a:r>
            <a:r>
              <a:rPr lang="vi-VN" sz="3600">
                <a:latin typeface="+mj-lt"/>
              </a:rPr>
              <a:t> (Sao chép)</a:t>
            </a:r>
          </a:p>
          <a:p>
            <a:pPr>
              <a:buNone/>
            </a:pPr>
            <a:r>
              <a:rPr lang="vi-VN" sz="3600" b="1">
                <a:latin typeface="+mj-lt"/>
              </a:rPr>
              <a:t>Bước 3:</a:t>
            </a:r>
            <a:r>
              <a:rPr lang="vi-VN" sz="3600">
                <a:latin typeface="+mj-lt"/>
              </a:rPr>
              <a:t> Đặt con trỏ tại vị trí mới</a:t>
            </a:r>
          </a:p>
          <a:p>
            <a:pPr>
              <a:buNone/>
            </a:pPr>
            <a:r>
              <a:rPr lang="vi-VN" sz="3600" b="1">
                <a:latin typeface="+mj-lt"/>
              </a:rPr>
              <a:t>Bước 4:</a:t>
            </a:r>
            <a:r>
              <a:rPr lang="vi-VN" sz="3600">
                <a:latin typeface="+mj-lt"/>
              </a:rPr>
              <a:t> Nhấn </a:t>
            </a:r>
            <a:r>
              <a:rPr lang="vi-VN" sz="3600" b="1" err="1">
                <a:latin typeface="+mj-lt"/>
              </a:rPr>
              <a:t>Ctrl</a:t>
            </a:r>
            <a:r>
              <a:rPr lang="vi-VN" sz="3600" b="1">
                <a:latin typeface="+mj-lt"/>
              </a:rPr>
              <a:t> + V</a:t>
            </a:r>
            <a:r>
              <a:rPr lang="vi-VN" sz="3600">
                <a:latin typeface="+mj-lt"/>
              </a:rPr>
              <a:t> (Dán)</a:t>
            </a:r>
          </a:p>
        </p:txBody>
      </p:sp>
    </p:spTree>
    <p:extLst>
      <p:ext uri="{BB962C8B-B14F-4D97-AF65-F5344CB8AC3E}">
        <p14:creationId xmlns:p14="http://schemas.microsoft.com/office/powerpoint/2010/main" val="293228481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24468-D71B-E07C-BD83-26968AC2867C}"/>
              </a:ext>
            </a:extLst>
          </p:cNvPr>
          <p:cNvSpPr txBox="1"/>
          <p:nvPr/>
        </p:nvSpPr>
        <p:spPr>
          <a:xfrm>
            <a:off x="483952" y="425546"/>
            <a:ext cx="60943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vi-VN" sz="2400" b="1">
                <a:solidFill>
                  <a:srgbClr val="FF0000"/>
                </a:solidFill>
                <a:latin typeface="+mj-lt"/>
              </a:rPr>
              <a:t>Cách 1: Sao chép bằng CHUỘT 🖱️</a:t>
            </a:r>
          </a:p>
          <a:p>
            <a:pPr>
              <a:buNone/>
            </a:pPr>
            <a:r>
              <a:rPr lang="vi-VN" sz="2400" b="1">
                <a:latin typeface="+mj-lt"/>
              </a:rPr>
              <a:t>Bước 1:</a:t>
            </a:r>
            <a:r>
              <a:rPr lang="vi-VN" sz="2400">
                <a:latin typeface="+mj-lt"/>
              </a:rPr>
              <a:t> Bôi đen phần văn bản cần sao chép</a:t>
            </a:r>
          </a:p>
          <a:p>
            <a:pPr>
              <a:buNone/>
            </a:pPr>
            <a:r>
              <a:rPr lang="vi-VN" sz="2400" b="1">
                <a:latin typeface="+mj-lt"/>
              </a:rPr>
              <a:t>Bước 2:</a:t>
            </a:r>
            <a:r>
              <a:rPr lang="vi-VN" sz="2400">
                <a:latin typeface="+mj-lt"/>
              </a:rPr>
              <a:t> Nháy chuột phải</a:t>
            </a:r>
          </a:p>
          <a:p>
            <a:pPr>
              <a:buNone/>
            </a:pPr>
            <a:r>
              <a:rPr lang="vi-VN" sz="2400" b="1">
                <a:latin typeface="+mj-lt"/>
              </a:rPr>
              <a:t>Bước 3:</a:t>
            </a:r>
            <a:r>
              <a:rPr lang="vi-VN" sz="2400">
                <a:latin typeface="+mj-lt"/>
              </a:rPr>
              <a:t> Chọn </a:t>
            </a:r>
            <a:r>
              <a:rPr lang="vi-VN" sz="2400" b="1" err="1">
                <a:latin typeface="+mj-lt"/>
              </a:rPr>
              <a:t>Copy</a:t>
            </a:r>
            <a:r>
              <a:rPr lang="vi-VN" sz="2400" b="1">
                <a:latin typeface="+mj-lt"/>
              </a:rPr>
              <a:t> (Sao chép)</a:t>
            </a:r>
            <a:endParaRPr lang="vi-VN" sz="2400">
              <a:latin typeface="+mj-lt"/>
            </a:endParaRPr>
          </a:p>
          <a:p>
            <a:pPr>
              <a:buNone/>
            </a:pPr>
            <a:r>
              <a:rPr lang="vi-VN" sz="2400" b="1">
                <a:latin typeface="+mj-lt"/>
              </a:rPr>
              <a:t>Bước 4:</a:t>
            </a:r>
            <a:r>
              <a:rPr lang="vi-VN" sz="2400">
                <a:latin typeface="+mj-lt"/>
              </a:rPr>
              <a:t> Đặt con trỏ tại vị trí mới</a:t>
            </a:r>
          </a:p>
          <a:p>
            <a:pPr>
              <a:buNone/>
            </a:pPr>
            <a:r>
              <a:rPr lang="vi-VN" sz="2400" b="1">
                <a:latin typeface="+mj-lt"/>
              </a:rPr>
              <a:t>Bước 5:</a:t>
            </a:r>
            <a:r>
              <a:rPr lang="vi-VN" sz="2400">
                <a:latin typeface="+mj-lt"/>
              </a:rPr>
              <a:t> Nháy chuột phải → chọn </a:t>
            </a:r>
            <a:r>
              <a:rPr lang="vi-VN" sz="2400" b="1" err="1">
                <a:latin typeface="+mj-lt"/>
              </a:rPr>
              <a:t>Paste</a:t>
            </a:r>
            <a:r>
              <a:rPr lang="vi-VN" sz="2400" b="1">
                <a:latin typeface="+mj-lt"/>
              </a:rPr>
              <a:t> (Dán)</a:t>
            </a:r>
            <a:endParaRPr lang="vi-VN" sz="240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21203-A2D0-ECCC-AB2A-05B0AEC23582}"/>
              </a:ext>
            </a:extLst>
          </p:cNvPr>
          <p:cNvSpPr txBox="1"/>
          <p:nvPr/>
        </p:nvSpPr>
        <p:spPr>
          <a:xfrm>
            <a:off x="6578330" y="540523"/>
            <a:ext cx="60943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vi-VN" sz="2400" b="1">
                <a:solidFill>
                  <a:srgbClr val="FF0000"/>
                </a:solidFill>
                <a:latin typeface="+mj-lt"/>
              </a:rPr>
              <a:t>Cách 2: Sao chép bằng BÀN PHÍM</a:t>
            </a:r>
            <a:endParaRPr lang="vi-VN" sz="2400" b="1">
              <a:latin typeface="+mj-lt"/>
            </a:endParaRPr>
          </a:p>
          <a:p>
            <a:pPr>
              <a:buNone/>
            </a:pPr>
            <a:r>
              <a:rPr lang="vi-VN" sz="2400" b="1">
                <a:latin typeface="+mj-lt"/>
              </a:rPr>
              <a:t>Bước 1:</a:t>
            </a:r>
            <a:r>
              <a:rPr lang="vi-VN" sz="2400">
                <a:latin typeface="+mj-lt"/>
              </a:rPr>
              <a:t> Bôi đen phần văn bản cần sao chép</a:t>
            </a:r>
          </a:p>
          <a:p>
            <a:pPr>
              <a:buNone/>
            </a:pPr>
            <a:r>
              <a:rPr lang="vi-VN" sz="2400" b="1">
                <a:latin typeface="+mj-lt"/>
              </a:rPr>
              <a:t>Bước 2:</a:t>
            </a:r>
            <a:r>
              <a:rPr lang="vi-VN" sz="2400">
                <a:latin typeface="+mj-lt"/>
              </a:rPr>
              <a:t> Nhấn </a:t>
            </a:r>
            <a:r>
              <a:rPr lang="vi-VN" sz="2400" b="1" err="1">
                <a:latin typeface="+mj-lt"/>
              </a:rPr>
              <a:t>Ctrl</a:t>
            </a:r>
            <a:r>
              <a:rPr lang="vi-VN" sz="2400" b="1">
                <a:latin typeface="+mj-lt"/>
              </a:rPr>
              <a:t> + C</a:t>
            </a:r>
            <a:r>
              <a:rPr lang="vi-VN" sz="2400">
                <a:latin typeface="+mj-lt"/>
              </a:rPr>
              <a:t> (Sao chép)</a:t>
            </a:r>
          </a:p>
          <a:p>
            <a:pPr>
              <a:buNone/>
            </a:pPr>
            <a:r>
              <a:rPr lang="vi-VN" sz="2400" b="1">
                <a:latin typeface="+mj-lt"/>
              </a:rPr>
              <a:t>Bước 3:</a:t>
            </a:r>
            <a:r>
              <a:rPr lang="vi-VN" sz="2400">
                <a:latin typeface="+mj-lt"/>
              </a:rPr>
              <a:t> Đặt con trỏ tại vị trí mới</a:t>
            </a:r>
          </a:p>
          <a:p>
            <a:pPr>
              <a:buNone/>
            </a:pPr>
            <a:r>
              <a:rPr lang="vi-VN" sz="2400" b="1">
                <a:latin typeface="+mj-lt"/>
              </a:rPr>
              <a:t>Bước 4:</a:t>
            </a:r>
            <a:r>
              <a:rPr lang="vi-VN" sz="2400">
                <a:latin typeface="+mj-lt"/>
              </a:rPr>
              <a:t> Nhấn </a:t>
            </a:r>
            <a:r>
              <a:rPr lang="vi-VN" sz="2400" b="1" err="1">
                <a:latin typeface="+mj-lt"/>
              </a:rPr>
              <a:t>Ctrl</a:t>
            </a:r>
            <a:r>
              <a:rPr lang="vi-VN" sz="2400" b="1">
                <a:latin typeface="+mj-lt"/>
              </a:rPr>
              <a:t> + V</a:t>
            </a:r>
            <a:r>
              <a:rPr lang="vi-VN" sz="2400">
                <a:latin typeface="+mj-lt"/>
              </a:rPr>
              <a:t> (Dán)</a:t>
            </a:r>
          </a:p>
        </p:txBody>
      </p:sp>
    </p:spTree>
    <p:extLst>
      <p:ext uri="{BB962C8B-B14F-4D97-AF65-F5344CB8AC3E}">
        <p14:creationId xmlns:p14="http://schemas.microsoft.com/office/powerpoint/2010/main" val="3623250593"/>
      </p:ext>
    </p:extLst>
  </p:cSld>
  <p:clrMapOvr>
    <a:masterClrMapping/>
  </p:clrMapOvr>
  <p:transition advClick="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3222</TotalTime>
  <Words>755</Words>
  <Application>Microsoft Office PowerPoint</Application>
  <PresentationFormat>Widescreen</PresentationFormat>
  <Paragraphs>164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Duyên</dc:creator>
  <cp:lastModifiedBy>xuaan pham</cp:lastModifiedBy>
  <cp:revision>70</cp:revision>
  <dcterms:created xsi:type="dcterms:W3CDTF">2025-02-22T13:10:50Z</dcterms:created>
  <dcterms:modified xsi:type="dcterms:W3CDTF">2026-03-01T13:55:36Z</dcterms:modified>
</cp:coreProperties>
</file>