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  <p:sldMasterId id="2147483716" r:id="rId3"/>
  </p:sldMasterIdLst>
  <p:notesMasterIdLst>
    <p:notesMasterId r:id="rId30"/>
  </p:notesMasterIdLst>
  <p:sldIdLst>
    <p:sldId id="457" r:id="rId4"/>
    <p:sldId id="458" r:id="rId5"/>
    <p:sldId id="256" r:id="rId6"/>
    <p:sldId id="415" r:id="rId7"/>
    <p:sldId id="441" r:id="rId8"/>
    <p:sldId id="442" r:id="rId9"/>
    <p:sldId id="443" r:id="rId10"/>
    <p:sldId id="459" r:id="rId11"/>
    <p:sldId id="513" r:id="rId12"/>
    <p:sldId id="444" r:id="rId13"/>
    <p:sldId id="453" r:id="rId14"/>
    <p:sldId id="448" r:id="rId15"/>
    <p:sldId id="460" r:id="rId16"/>
    <p:sldId id="450" r:id="rId17"/>
    <p:sldId id="462" r:id="rId18"/>
    <p:sldId id="461" r:id="rId19"/>
    <p:sldId id="514" r:id="rId20"/>
    <p:sldId id="515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45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E232E-4980-4662-8CBC-4A5D00F3F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E232E-4980-4662-8CBC-4A5D00F3F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5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45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2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8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35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25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3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0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79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39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7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81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1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06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51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0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099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40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136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34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44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35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786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395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36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99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24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98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04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30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66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135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974FD44-4837-01E2-4E9C-831BDF6913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1" y="0"/>
            <a:ext cx="1536127" cy="1536127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90860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2D8DC6-5A08-33B4-7EC7-11424758B5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1" y="0"/>
            <a:ext cx="1536127" cy="153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62BDD3-448A-26F5-0C85-3814E90EDA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1" y="0"/>
            <a:ext cx="1536127" cy="153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slide" Target="slide24.xml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slide" Target="slide23.xml"/><Relationship Id="rId4" Type="http://schemas.openxmlformats.org/officeDocument/2006/relationships/image" Target="../media/image47.png"/><Relationship Id="rId9" Type="http://schemas.openxmlformats.org/officeDocument/2006/relationships/image" Target="../media/image48.png"/><Relationship Id="rId1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openxmlformats.org/officeDocument/2006/relationships/image" Target="../media/image4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43C6-08BF-4F84-A3B9-8535728CA27A}"/>
              </a:ext>
            </a:extLst>
          </p:cNvPr>
          <p:cNvGrpSpPr/>
          <p:nvPr/>
        </p:nvGrpSpPr>
        <p:grpSpPr>
          <a:xfrm>
            <a:off x="1081806" y="357828"/>
            <a:ext cx="10500685" cy="1506222"/>
            <a:chOff x="979260" y="5369625"/>
            <a:chExt cx="10500685" cy="8408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5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B2E65-B04D-4E1E-99C8-A39C61224022}"/>
                </a:ext>
              </a:extLst>
            </p:cNvPr>
            <p:cNvSpPr txBox="1"/>
            <p:nvPr/>
          </p:nvSpPr>
          <p:spPr>
            <a:xfrm>
              <a:off x="1139337" y="5437298"/>
              <a:ext cx="10340608" cy="773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nâng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Chị em trong gia đình biết yêu thương, đoàn kết, giúp đỡ nhau, chia sẻ cùng nhau khi gặp khó khăn hoạn nạn.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9E2265-2B6C-4507-8B35-CB5AAFA6443B}"/>
              </a:ext>
            </a:extLst>
          </p:cNvPr>
          <p:cNvGrpSpPr/>
          <p:nvPr/>
        </p:nvGrpSpPr>
        <p:grpSpPr>
          <a:xfrm>
            <a:off x="965997" y="2054033"/>
            <a:ext cx="10622605" cy="1369888"/>
            <a:chOff x="979260" y="5369623"/>
            <a:chExt cx="10622605" cy="83877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21284DC-BFE6-4C41-BC33-1E7BE56D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0FE381-AD3B-4344-A81C-8B1FD2841D8E}"/>
                </a:ext>
              </a:extLst>
            </p:cNvPr>
            <p:cNvSpPr txBox="1"/>
            <p:nvPr/>
          </p:nvSpPr>
          <p:spPr>
            <a:xfrm>
              <a:off x="1151183" y="5488342"/>
              <a:ext cx="10450682" cy="566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hòa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phúc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gia đình, anh em biết thương yêu, đoàn kết sẽ mang lại nhiều điều tốt lành.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5F2E4C-62C8-49DD-BD43-B7F6ADA9F43A}"/>
              </a:ext>
            </a:extLst>
          </p:cNvPr>
          <p:cNvGrpSpPr/>
          <p:nvPr/>
        </p:nvGrpSpPr>
        <p:grpSpPr>
          <a:xfrm>
            <a:off x="1106995" y="3723962"/>
            <a:ext cx="10365798" cy="2703147"/>
            <a:chOff x="979260" y="5369623"/>
            <a:chExt cx="10365798" cy="88445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812288-20E0-4FB8-8091-803DBC650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ABC9B4-7622-4DD8-9F7A-5E69BBA27612}"/>
                </a:ext>
              </a:extLst>
            </p:cNvPr>
            <p:cNvSpPr txBox="1"/>
            <p:nvPr/>
          </p:nvSpPr>
          <p:spPr>
            <a:xfrm>
              <a:off x="1223545" y="5377964"/>
              <a:ext cx="10048240" cy="876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Anh em như thể chân tay</a:t>
              </a:r>
            </a:p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Rách lành đùm bọc, dở hay đỡ 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ầ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Anh chị em trong một gia đình được ví như tay với chân thuộc cùng một cơ thể con người. </a:t>
              </a:r>
              <a:r>
                <a:rPr lang="en-US" sz="28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Ý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nói anh (chị) em có quan hệ gắn bó mật thiết, cần phải thương yêu, giúp đỡ lẫn nhau.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11445E51-C40C-783C-0EC7-3C7599DC5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" y="2515961"/>
            <a:ext cx="3943356" cy="3943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F9448E-ACCA-6ADF-BD88-6AC9D5F64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572" y="970499"/>
            <a:ext cx="8327572" cy="510641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A37C68-052C-48A6-3CFE-7870E70169F6}"/>
              </a:ext>
            </a:extLst>
          </p:cNvPr>
          <p:cNvSpPr/>
          <p:nvPr/>
        </p:nvSpPr>
        <p:spPr>
          <a:xfrm>
            <a:off x="1526106" y="176129"/>
            <a:ext cx="4845831" cy="11628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6AB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31A4C0-AF0A-59AE-089B-398C251492E4}"/>
              </a:ext>
            </a:extLst>
          </p:cNvPr>
          <p:cNvSpPr txBox="1"/>
          <p:nvPr/>
        </p:nvSpPr>
        <p:spPr>
          <a:xfrm>
            <a:off x="1526106" y="218927"/>
            <a:ext cx="4845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7D360-3350-5002-D99B-737129C5E51F}"/>
              </a:ext>
            </a:extLst>
          </p:cNvPr>
          <p:cNvSpPr txBox="1"/>
          <p:nvPr/>
        </p:nvSpPr>
        <p:spPr>
          <a:xfrm>
            <a:off x="4537653" y="2228671"/>
            <a:ext cx="72498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 ngoan đối đáp người ngoài</a:t>
            </a:r>
            <a:b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 cùng một mẹ chớ hoài đá nhau.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D6CED-335F-B419-4C86-31C44CA8F896}"/>
              </a:ext>
            </a:extLst>
          </p:cNvPr>
          <p:cNvSpPr txBox="1"/>
          <p:nvPr/>
        </p:nvSpPr>
        <p:spPr>
          <a:xfrm>
            <a:off x="4980940" y="351011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Máu chảy, ruột mềm.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F9D0F-6C6F-D1FD-6A1B-C809263924CD}"/>
              </a:ext>
            </a:extLst>
          </p:cNvPr>
          <p:cNvSpPr txBox="1"/>
          <p:nvPr/>
        </p:nvSpPr>
        <p:spPr>
          <a:xfrm>
            <a:off x="4169228" y="4221214"/>
            <a:ext cx="7249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em như thể chân tay</a:t>
            </a:r>
            <a:b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Rách lành đùm bọc, dở hay đỡ đần.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198881" y="2339163"/>
            <a:ext cx="10191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 anh sóc em kiếm được rất nhiều hạt dẻ. Hai anh em để dành hạt lớn cho bố mẹ. Hạt vừa hạt nhỏ để hai anh em ăn.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Chị tớ rất yêu thương chăm sóc tớ. Chị thường hướng dẫn tớ làm bài tập chơi với tớ cùng tớ làm việc nhà. Tớ yêu chị lắm!</a:t>
            </a: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0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98E69F8-3AB7-6533-F329-21CAA9C0FED6}"/>
              </a:ext>
            </a:extLst>
          </p:cNvPr>
          <p:cNvGrpSpPr/>
          <p:nvPr/>
        </p:nvGrpSpPr>
        <p:grpSpPr>
          <a:xfrm>
            <a:off x="608028" y="1219937"/>
            <a:ext cx="10901075" cy="1950777"/>
            <a:chOff x="648668" y="2398497"/>
            <a:chExt cx="10901075" cy="195077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1061848-110A-2AFA-0C39-FBC1D4E703D5}"/>
                </a:ext>
              </a:extLst>
            </p:cNvPr>
            <p:cNvSpPr/>
            <p:nvPr/>
          </p:nvSpPr>
          <p:spPr>
            <a:xfrm>
              <a:off x="648668" y="2398497"/>
              <a:ext cx="10901075" cy="1938992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3304F7-BAEB-74A1-A790-AAA623C8FFA1}"/>
                </a:ext>
              </a:extLst>
            </p:cNvPr>
            <p:cNvSpPr txBox="1"/>
            <p:nvPr/>
          </p:nvSpPr>
          <p:spPr>
            <a:xfrm>
              <a:off x="682407" y="2410282"/>
              <a:ext cx="1086733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Sóc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sóc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kiếm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rất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dẻ</a:t>
              </a:r>
              <a:r>
                <a:rPr lang="en-US" sz="4000" b="1" dirty="0">
                  <a:latin typeface="Cambria" panose="02040503050406030204" pitchFamily="18" charset="0"/>
                </a:rPr>
                <a:t>. Hai </a:t>
              </a:r>
              <a:r>
                <a:rPr lang="en-US" sz="4000" b="1" dirty="0" err="1">
                  <a:latin typeface="Cambria" panose="02040503050406030204" pitchFamily="18" charset="0"/>
                </a:rPr>
                <a:t>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dành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bố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mẹ</a:t>
              </a:r>
              <a:r>
                <a:rPr lang="en-US" sz="4000" b="1" dirty="0">
                  <a:latin typeface="Cambria" panose="02040503050406030204" pitchFamily="18" charset="0"/>
                </a:rPr>
                <a:t>. </a:t>
              </a:r>
              <a:r>
                <a:rPr lang="en-US" sz="4000" b="1" dirty="0" err="1">
                  <a:latin typeface="Cambria" panose="02040503050406030204" pitchFamily="18" charset="0"/>
                </a:rPr>
                <a:t>Hạt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vừa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nhỏ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hai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ăn</a:t>
              </a:r>
              <a:r>
                <a:rPr lang="en-US" sz="4000" b="1" dirty="0">
                  <a:latin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58166E-1B9D-B1C6-3A35-AE2E50D474F9}"/>
              </a:ext>
            </a:extLst>
          </p:cNvPr>
          <p:cNvGrpSpPr/>
          <p:nvPr/>
        </p:nvGrpSpPr>
        <p:grpSpPr>
          <a:xfrm>
            <a:off x="501014" y="3803911"/>
            <a:ext cx="11103226" cy="1966371"/>
            <a:chOff x="348614" y="4494791"/>
            <a:chExt cx="11103226" cy="196637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0B192FF-0934-7B2A-BA33-AF971B1E8487}"/>
                </a:ext>
              </a:extLst>
            </p:cNvPr>
            <p:cNvSpPr/>
            <p:nvPr/>
          </p:nvSpPr>
          <p:spPr>
            <a:xfrm>
              <a:off x="348614" y="4522170"/>
              <a:ext cx="11103226" cy="1938992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2AE850-23DF-4444-ABD0-3D6827F8E4FB}"/>
                </a:ext>
              </a:extLst>
            </p:cNvPr>
            <p:cNvSpPr txBox="1"/>
            <p:nvPr/>
          </p:nvSpPr>
          <p:spPr>
            <a:xfrm>
              <a:off x="466559" y="4494791"/>
              <a:ext cx="1086733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Chị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rất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yêu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thương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sóc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. </a:t>
              </a:r>
              <a:r>
                <a:rPr lang="en-US" sz="4000" b="1" dirty="0" err="1">
                  <a:latin typeface="Cambria" panose="02040503050406030204" pitchFamily="18" charset="0"/>
                </a:rPr>
                <a:t>Chị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thường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hướng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dẫn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tập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cùng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nhà</a:t>
              </a:r>
              <a:r>
                <a:rPr lang="en-US" sz="4000" b="1" dirty="0">
                  <a:latin typeface="Cambria" panose="02040503050406030204" pitchFamily="18" charset="0"/>
                </a:rPr>
                <a:t>.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yêu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lắm</a:t>
              </a:r>
              <a:r>
                <a:rPr lang="en-US" sz="40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1B3C0E7-FC86-6D59-7AA3-C204D994A565}"/>
              </a:ext>
            </a:extLst>
          </p:cNvPr>
          <p:cNvSpPr txBox="1"/>
          <p:nvPr/>
        </p:nvSpPr>
        <p:spPr>
          <a:xfrm>
            <a:off x="1561079" y="1795799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CD1C75-5EF9-5362-3270-45D426AED0CC}"/>
              </a:ext>
            </a:extLst>
          </p:cNvPr>
          <p:cNvSpPr txBox="1"/>
          <p:nvPr/>
        </p:nvSpPr>
        <p:spPr>
          <a:xfrm>
            <a:off x="11296201" y="3738622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1EEB9F-E856-79CF-C830-0BFA2D96D969}"/>
              </a:ext>
            </a:extLst>
          </p:cNvPr>
          <p:cNvSpPr txBox="1"/>
          <p:nvPr/>
        </p:nvSpPr>
        <p:spPr>
          <a:xfrm>
            <a:off x="8549561" y="3762698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id="{B2703CFC-67A4-461F-846F-134205BEBC73}"/>
              </a:ext>
            </a:extLst>
          </p:cNvPr>
          <p:cNvGrpSpPr/>
          <p:nvPr/>
        </p:nvGrpSpPr>
        <p:grpSpPr>
          <a:xfrm>
            <a:off x="2407921" y="1035848"/>
            <a:ext cx="4106348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01188" y="2559180"/>
            <a:ext cx="2582091" cy="428563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F2E06B-3C8C-4546-A403-30C5885A0B8C}"/>
              </a:ext>
            </a:extLst>
          </p:cNvPr>
          <p:cNvSpPr txBox="1"/>
          <p:nvPr/>
        </p:nvSpPr>
        <p:spPr>
          <a:xfrm>
            <a:off x="2613244" y="1918251"/>
            <a:ext cx="35502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 phẩy 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các câu trên có tác dụng gì?</a:t>
            </a: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AFB186F5-B9A2-4944-8285-C544B8604F0B}"/>
              </a:ext>
            </a:extLst>
          </p:cNvPr>
          <p:cNvGrpSpPr/>
          <p:nvPr/>
        </p:nvGrpSpPr>
        <p:grpSpPr>
          <a:xfrm>
            <a:off x="6534921" y="731520"/>
            <a:ext cx="5583838" cy="4468870"/>
            <a:chOff x="834836" y="1602709"/>
            <a:chExt cx="3657600" cy="3448050"/>
          </a:xfrm>
        </p:grpSpPr>
        <p:grpSp>
          <p:nvGrpSpPr>
            <p:cNvPr id="14" name="组合 3">
              <a:extLst>
                <a:ext uri="{FF2B5EF4-FFF2-40B4-BE49-F238E27FC236}">
                  <a16:creationId xmlns:a16="http://schemas.microsoft.com/office/drawing/2014/main" id="{DC97CBE7-7A46-4A95-B604-9ACD51138E9F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9" name="泪滴形 4">
                <a:extLst>
                  <a:ext uri="{FF2B5EF4-FFF2-40B4-BE49-F238E27FC236}">
                    <a16:creationId xmlns:a16="http://schemas.microsoft.com/office/drawing/2014/main" id="{410E4246-618E-4837-BFDB-3B63366F8FAA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泪滴形 5">
                <a:extLst>
                  <a:ext uri="{FF2B5EF4-FFF2-40B4-BE49-F238E27FC236}">
                    <a16:creationId xmlns:a16="http://schemas.microsoft.com/office/drawing/2014/main" id="{96BE93EB-75E1-4712-9399-08953C0A8389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0">
              <a:extLst>
                <a:ext uri="{FF2B5EF4-FFF2-40B4-BE49-F238E27FC236}">
                  <a16:creationId xmlns:a16="http://schemas.microsoft.com/office/drawing/2014/main" id="{865FDC2E-C5AF-469E-BB2D-D09322D4AF86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16" name="任意多边形: 形状 6">
                <a:extLst>
                  <a:ext uri="{FF2B5EF4-FFF2-40B4-BE49-F238E27FC236}">
                    <a16:creationId xmlns:a16="http://schemas.microsoft.com/office/drawing/2014/main" id="{BAE6B114-7549-4206-9600-123B982B4DDF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: 形状 7">
                <a:extLst>
                  <a:ext uri="{FF2B5EF4-FFF2-40B4-BE49-F238E27FC236}">
                    <a16:creationId xmlns:a16="http://schemas.microsoft.com/office/drawing/2014/main" id="{60D80C83-3FCC-4115-8427-9A6E80AE898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8">
                <a:extLst>
                  <a:ext uri="{FF2B5EF4-FFF2-40B4-BE49-F238E27FC236}">
                    <a16:creationId xmlns:a16="http://schemas.microsoft.com/office/drawing/2014/main" id="{9A8D6484-3473-49EE-A512-FE3579B41523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0F52177-75D7-49CF-A8B9-73548EA67A52}"/>
              </a:ext>
            </a:extLst>
          </p:cNvPr>
          <p:cNvSpPr txBox="1"/>
          <p:nvPr/>
        </p:nvSpPr>
        <p:spPr>
          <a:xfrm>
            <a:off x="7125647" y="1737185"/>
            <a:ext cx="47607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 phẩy trong các câu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rên dùng để ngăn cách giữa các từ, cụm từ cùng chức năng trong câu.</a:t>
            </a:r>
          </a:p>
        </p:txBody>
      </p:sp>
    </p:spTree>
    <p:extLst>
      <p:ext uri="{BB962C8B-B14F-4D97-AF65-F5344CB8AC3E}">
        <p14:creationId xmlns:p14="http://schemas.microsoft.com/office/powerpoint/2010/main" val="22988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DDBF7D79-5EBA-B464-4D6B-0DAF9F9D9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40" y="1819910"/>
            <a:ext cx="6918960" cy="2297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52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đình em">
            <a:hlinkClick r:id="" action="ppaction://media"/>
            <a:extLst>
              <a:ext uri="{FF2B5EF4-FFF2-40B4-BE49-F238E27FC236}">
                <a16:creationId xmlns:a16="http://schemas.microsoft.com/office/drawing/2014/main" id="{4E51AED6-6495-4386-821B-AD46B1F53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535701"/>
              <a:ext cx="13622080" cy="698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Chọn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đặt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phẩy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161609"/>
            <a:ext cx="4537107" cy="1569660"/>
            <a:chOff x="6830721" y="2818056"/>
            <a:chExt cx="4537107" cy="1569660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6947323" y="2818056"/>
              <a:ext cx="42992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ngoan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giỏi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  <a:p>
              <a:pPr algn="ctr"/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385246" y="2953959"/>
              <a:ext cx="37508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ngoan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giỏi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51817" y="5030235"/>
              <a:ext cx="37508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ngoan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giỏi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312239" y="4721810"/>
              <a:ext cx="39820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ngoan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giỏi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1609" y="477985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17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tục ngữ, ca dao nào dưới đây chỉ tình cảm gia đình?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44615" y="305721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Chị ngã em nâng.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đùm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rách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218713" y="5078737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1266342" y="4989475"/>
              <a:ext cx="3971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 già măng mọc.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Thất bại là mẹ thành công.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980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643776" cy="1129886"/>
            <a:chOff x="6830721" y="2864057"/>
            <a:chExt cx="4643776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723668" y="3005920"/>
              <a:ext cx="37508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Ghen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nhạt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giận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8855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k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ị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Che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chở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Nhường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nhịn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Đùm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60388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2AB5F5-AFA9-5F60-1300-8EF452F59AD5}"/>
              </a:ext>
            </a:extLst>
          </p:cNvPr>
          <p:cNvSpPr txBox="1"/>
          <p:nvPr/>
        </p:nvSpPr>
        <p:spPr>
          <a:xfrm>
            <a:off x="3553035" y="0"/>
            <a:ext cx="561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8652E-15CE-FB5D-47A9-37E9178AB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477" y="5476102"/>
            <a:ext cx="3737172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5BB7FB-287B-50CE-D5AA-22583F958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01" y="898306"/>
            <a:ext cx="1071769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>
            <a:cxnSpLocks/>
          </p:cNvCxnSpPr>
          <p:nvPr/>
        </p:nvCxnSpPr>
        <p:spPr>
          <a:xfrm>
            <a:off x="4546009" y="1927335"/>
            <a:ext cx="323655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2">
            <a:extLst>
              <a:ext uri="{FF2B5EF4-FFF2-40B4-BE49-F238E27FC236}">
                <a16:creationId xmlns:a16="http://schemas.microsoft.com/office/drawing/2014/main" id="{A1452894-E5D7-44F4-8DFB-4143513E0862}"/>
              </a:ext>
            </a:extLst>
          </p:cNvPr>
          <p:cNvSpPr txBox="1"/>
          <p:nvPr/>
        </p:nvSpPr>
        <p:spPr>
          <a:xfrm>
            <a:off x="1289782" y="4526233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id="{1C0954BB-CBD9-4AA6-ABDE-7C7BE96AF0A0}"/>
              </a:ext>
            </a:extLst>
          </p:cNvPr>
          <p:cNvSpPr txBox="1"/>
          <p:nvPr/>
        </p:nvSpPr>
        <p:spPr>
          <a:xfrm>
            <a:off x="5604916" y="2370691"/>
            <a:ext cx="57858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hảo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về</a:t>
            </a:r>
            <a:r>
              <a:rPr lang="en-029" sz="32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tình</a:t>
            </a:r>
            <a:r>
              <a:rPr lang="en-029" sz="32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cảm</a:t>
            </a:r>
            <a:r>
              <a:rPr lang="en-029" sz="32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gia</a:t>
            </a:r>
            <a:r>
              <a:rPr lang="en-029" sz="32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đình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pic>
        <p:nvPicPr>
          <p:cNvPr id="11" name="Picture 1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AE9095F6-85EB-47ED-8DF9-005D97704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718361" y="2370691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F0C05-5628-9036-8D37-E1BC13734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63" y="1456910"/>
            <a:ext cx="8243123" cy="4298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19D36-1854-B647-C4B3-7E51734EBF70}"/>
              </a:ext>
            </a:extLst>
          </p:cNvPr>
          <p:cNvSpPr txBox="1"/>
          <p:nvPr/>
        </p:nvSpPr>
        <p:spPr>
          <a:xfrm>
            <a:off x="1151518" y="2206754"/>
            <a:ext cx="751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che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chở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đùm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bọc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thương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hạnh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phúc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gắn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bó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đầm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ấm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bình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yên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đỡ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nhường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nhịn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99A2EB-6416-F468-0A89-B0CF065C3B18}"/>
              </a:ext>
            </a:extLst>
          </p:cNvPr>
          <p:cNvSpPr/>
          <p:nvPr/>
        </p:nvSpPr>
        <p:spPr>
          <a:xfrm>
            <a:off x="3694154" y="503787"/>
            <a:ext cx="7883894" cy="15887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6AB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76652-F5AB-89E4-D43B-8133B884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81" y="513947"/>
            <a:ext cx="2493480" cy="1018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180037-30A4-1AA7-CA60-74E779ABD314}"/>
              </a:ext>
            </a:extLst>
          </p:cNvPr>
          <p:cNvSpPr txBox="1"/>
          <p:nvPr/>
        </p:nvSpPr>
        <p:spPr>
          <a:xfrm>
            <a:off x="3514398" y="627594"/>
            <a:ext cx="8063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nói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nào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dưới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đây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nói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tình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cảm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anh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chị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625F7E-010E-8CE1-F900-C543833E1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4615"/>
            <a:ext cx="4627080" cy="203338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5581F6-57E3-39D7-37C9-4832499F8FA7}"/>
              </a:ext>
            </a:extLst>
          </p:cNvPr>
          <p:cNvSpPr/>
          <p:nvPr/>
        </p:nvSpPr>
        <p:spPr>
          <a:xfrm>
            <a:off x="532942" y="2348801"/>
            <a:ext cx="4169687" cy="87630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2999C-A8AA-7876-6235-65275619A76E}"/>
              </a:ext>
            </a:extLst>
          </p:cNvPr>
          <p:cNvSpPr txBox="1"/>
          <p:nvPr/>
        </p:nvSpPr>
        <p:spPr>
          <a:xfrm>
            <a:off x="568233" y="2433011"/>
            <a:ext cx="403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Chị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ngã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nâng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7B1AC4-D202-63B5-0F52-8B2A59F472FD}"/>
              </a:ext>
            </a:extLst>
          </p:cNvPr>
          <p:cNvSpPr/>
          <p:nvPr/>
        </p:nvSpPr>
        <p:spPr>
          <a:xfrm>
            <a:off x="5246457" y="2324516"/>
            <a:ext cx="5171172" cy="876306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9B620C-FE15-B00D-5C27-AFE7784B52FF}"/>
              </a:ext>
            </a:extLst>
          </p:cNvPr>
          <p:cNvSpPr txBox="1"/>
          <p:nvPr/>
        </p:nvSpPr>
        <p:spPr>
          <a:xfrm>
            <a:off x="4911467" y="2348801"/>
            <a:ext cx="5702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Lá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đùm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rách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65CD1A-161C-FE97-39F4-191B3874285B}"/>
              </a:ext>
            </a:extLst>
          </p:cNvPr>
          <p:cNvSpPr/>
          <p:nvPr/>
        </p:nvSpPr>
        <p:spPr>
          <a:xfrm>
            <a:off x="4702629" y="4781028"/>
            <a:ext cx="7075714" cy="1323438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EB7E3F-4FA8-4F2C-118A-4FF1FB0407CA}"/>
              </a:ext>
            </a:extLst>
          </p:cNvPr>
          <p:cNvGrpSpPr/>
          <p:nvPr/>
        </p:nvGrpSpPr>
        <p:grpSpPr>
          <a:xfrm>
            <a:off x="741780" y="3525370"/>
            <a:ext cx="8064763" cy="876306"/>
            <a:chOff x="741780" y="3525370"/>
            <a:chExt cx="8064763" cy="87630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0D489B9-ABED-626F-4B5C-469E5603F216}"/>
                </a:ext>
              </a:extLst>
            </p:cNvPr>
            <p:cNvSpPr/>
            <p:nvPr/>
          </p:nvSpPr>
          <p:spPr>
            <a:xfrm>
              <a:off x="741780" y="3525370"/>
              <a:ext cx="8064763" cy="876306"/>
            </a:xfrm>
            <a:prstGeom prst="roundRect">
              <a:avLst/>
            </a:prstGeom>
            <a:solidFill>
              <a:schemeClr val="bg1"/>
            </a:solidFill>
            <a:ln w="34925">
              <a:solidFill>
                <a:srgbClr val="C0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615342-DD8A-AF6A-958B-C6BD208ED529}"/>
                </a:ext>
              </a:extLst>
            </p:cNvPr>
            <p:cNvSpPr txBox="1"/>
            <p:nvPr/>
          </p:nvSpPr>
          <p:spPr>
            <a:xfrm>
              <a:off x="741780" y="3622875"/>
              <a:ext cx="80647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Anh </a:t>
              </a:r>
              <a:r>
                <a:rPr lang="en-US" sz="4000" b="1" dirty="0" err="1">
                  <a:latin typeface="Cambria" panose="02040503050406030204" pitchFamily="18" charset="0"/>
                </a:rPr>
                <a:t>thuận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hòa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phúc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72DBEF-5064-510D-EAEE-383B01462261}"/>
              </a:ext>
            </a:extLst>
          </p:cNvPr>
          <p:cNvSpPr txBox="1"/>
          <p:nvPr/>
        </p:nvSpPr>
        <p:spPr>
          <a:xfrm>
            <a:off x="3946345" y="4805313"/>
            <a:ext cx="8588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Anh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tay</a:t>
            </a:r>
            <a:endParaRPr lang="en-US" sz="3600" b="1" dirty="0">
              <a:latin typeface="Cambria" panose="02040503050406030204" pitchFamily="18" charset="0"/>
            </a:endParaRPr>
          </a:p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Rách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đùm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bọc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dở</a:t>
            </a:r>
            <a:r>
              <a:rPr lang="en-US" sz="3600" b="1" dirty="0">
                <a:latin typeface="Cambria" panose="02040503050406030204" pitchFamily="18" charset="0"/>
              </a:rPr>
              <a:t> hay </a:t>
            </a:r>
            <a:r>
              <a:rPr lang="en-US" sz="3600" b="1" dirty="0" err="1">
                <a:latin typeface="Cambria" panose="02040503050406030204" pitchFamily="18" charset="0"/>
              </a:rPr>
              <a:t>đỡ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đần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  <p:bldP spid="10" grpId="0"/>
      <p:bldP spid="10" grpId="1"/>
      <p:bldP spid="11" grpId="0" animBg="1"/>
      <p:bldP spid="12" grpId="0"/>
      <p:bldP spid="13" grpId="0" animBg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45828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libri" panose="020F0502020204030204"/>
              </a:rPr>
              <a:t>Hãy chia sẻ ý nghĩa của mỗi câu tục ngữ trên.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字魂105号-简雅黑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670</Words>
  <Application>Microsoft Office PowerPoint</Application>
  <PresentationFormat>Widescreen</PresentationFormat>
  <Paragraphs>71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</vt:lpstr>
      <vt:lpstr>字魂105号-简雅黑</vt:lpstr>
      <vt:lpstr>字魂55号-龙吟手书</vt:lpstr>
      <vt:lpstr>#9Slide07 HoneyCream</vt:lpstr>
      <vt:lpstr>Arial</vt:lpstr>
      <vt:lpstr>Calibri</vt:lpstr>
      <vt:lpstr>Cambria</vt:lpstr>
      <vt:lpstr>Coiny</vt:lpstr>
      <vt:lpstr>SVN-Newton</vt:lpstr>
      <vt:lpstr>SVN-SAF</vt:lpstr>
      <vt:lpstr>SVN-Shintia Script</vt:lpstr>
      <vt:lpstr>Times New Roman</vt:lpstr>
      <vt:lpstr>UTM Aquarelle</vt:lpstr>
      <vt:lpstr>UTM Avo</vt:lpstr>
      <vt:lpstr>Wingdings</vt:lpstr>
      <vt:lpstr>-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47</cp:revision>
  <dcterms:created xsi:type="dcterms:W3CDTF">2021-07-20T01:55:21Z</dcterms:created>
  <dcterms:modified xsi:type="dcterms:W3CDTF">2024-11-16T02:47:29Z</dcterms:modified>
</cp:coreProperties>
</file>