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34" r:id="rId3"/>
    <p:sldMasterId id="2147483741" r:id="rId4"/>
    <p:sldMasterId id="2147483753" r:id="rId5"/>
    <p:sldMasterId id="2147483764" r:id="rId6"/>
  </p:sldMasterIdLst>
  <p:notesMasterIdLst>
    <p:notesMasterId r:id="rId33"/>
  </p:notesMasterIdLst>
  <p:sldIdLst>
    <p:sldId id="306" r:id="rId7"/>
    <p:sldId id="2904" r:id="rId8"/>
    <p:sldId id="277" r:id="rId9"/>
    <p:sldId id="278" r:id="rId10"/>
    <p:sldId id="257" r:id="rId11"/>
    <p:sldId id="279" r:id="rId12"/>
    <p:sldId id="280" r:id="rId13"/>
    <p:sldId id="281" r:id="rId14"/>
    <p:sldId id="282" r:id="rId15"/>
    <p:sldId id="2905" r:id="rId16"/>
    <p:sldId id="268" r:id="rId17"/>
    <p:sldId id="2914" r:id="rId18"/>
    <p:sldId id="2916" r:id="rId19"/>
    <p:sldId id="2917" r:id="rId20"/>
    <p:sldId id="2918" r:id="rId21"/>
    <p:sldId id="2915" r:id="rId22"/>
    <p:sldId id="611" r:id="rId23"/>
    <p:sldId id="2906" r:id="rId24"/>
    <p:sldId id="2907" r:id="rId25"/>
    <p:sldId id="2908" r:id="rId26"/>
    <p:sldId id="2909" r:id="rId27"/>
    <p:sldId id="2910" r:id="rId28"/>
    <p:sldId id="2912" r:id="rId29"/>
    <p:sldId id="2891" r:id="rId30"/>
    <p:sldId id="2913" r:id="rId31"/>
    <p:sldId id="2901" r:id="rId32"/>
  </p:sldIdLst>
  <p:sldSz cx="12192000" cy="6858000"/>
  <p:notesSz cx="6858000" cy="9144000"/>
  <p:embeddedFontLst>
    <p:embeddedFont>
      <p:font typeface="#9Slide03 AllRoundGothic" panose="020B0703020202020104" pitchFamily="34" charset="0"/>
      <p:regular r:id="rId34"/>
    </p:embeddedFont>
    <p:embeddedFont>
      <p:font typeface="Cambria" panose="02040503050406030204" pitchFamily="18" charset="0"/>
      <p:regular r:id="rId35"/>
      <p:bold r:id="rId36"/>
      <p:italic r:id="rId37"/>
      <p:boldItalic r:id="rId38"/>
    </p:embeddedFont>
    <p:embeddedFont>
      <p:font typeface="UTM Kabel KT" panose="02040603050506020204" pitchFamily="18" charset="0"/>
      <p:regular r:id="rId39"/>
    </p:embeddedFont>
    <p:embeddedFont>
      <p:font typeface="UTM Karate" panose="02040603050506020204" pitchFamily="18" charset="0"/>
      <p:regular r:id="rId40"/>
    </p:embeddedFont>
    <p:embeddedFont>
      <p:font typeface="字魂105号-简雅黑"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546" autoAdjust="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12/26/2024</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12/26/2024</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12/26/2024</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5.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12/26/2024</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audio" Target="../media/audio2.wav"/><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6"/>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2 Nguyễn Trường Tộ và khát vọng canh tân đất nước">
            <a:hlinkClick r:id="" action="ppaction://media"/>
            <a:extLst>
              <a:ext uri="{FF2B5EF4-FFF2-40B4-BE49-F238E27FC236}">
                <a16:creationId xmlns:a16="http://schemas.microsoft.com/office/drawing/2014/main" id="{5424FC9B-A845-024A-D667-36F7709AA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81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Hoạt động </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2:</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Phong trào Cần Vương chống Pháp.</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6604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A3015"/>
              </a:solidFill>
              <a:latin typeface="Arial"/>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5A3015"/>
                </a:solidFill>
                <a:latin typeface="Arial"/>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530689"/>
            </a:xfrm>
            <a:prstGeom prst="rect">
              <a:avLst/>
            </a:prstGeom>
            <a:noFill/>
          </p:spPr>
          <p:txBody>
            <a:bodyPr wrap="square" rtlCol="0">
              <a:spAutoFit/>
            </a:bodyPr>
            <a:lstStyle/>
            <a:p>
              <a:pPr algn="just" defTabSz="1219170">
                <a:buClr>
                  <a:srgbClr val="000000"/>
                </a:buClr>
                <a:defRPr/>
              </a:pPr>
              <a:r>
                <a:rPr lang="vi-VN" sz="3000" b="1" kern="0" dirty="0">
                  <a:solidFill>
                    <a:srgbClr val="000000"/>
                  </a:solidFill>
                  <a:latin typeface="Cambria" panose="02040503050406030204" pitchFamily="18" charset="0"/>
                  <a:ea typeface="Cambria" panose="02040503050406030204" pitchFamily="18" charset="0"/>
                  <a:cs typeface="Arial"/>
                  <a:sym typeface="Arial"/>
                </a:rPr>
                <a:t>Đọc thông tin, em hãy:</a:t>
              </a:r>
            </a:p>
            <a:p>
              <a:pPr algn="just" defTabSz="1219170">
                <a:buClr>
                  <a:srgbClr val="000000"/>
                </a:buClr>
                <a:defRPr/>
              </a:pPr>
              <a:r>
                <a:rPr lang="vi-VN" sz="3000" kern="0" dirty="0">
                  <a:solidFill>
                    <a:srgbClr val="000000"/>
                  </a:solidFill>
                  <a:latin typeface="Cambria" panose="02040503050406030204" pitchFamily="18" charset="0"/>
                  <a:ea typeface="Cambria" panose="02040503050406030204" pitchFamily="18" charset="0"/>
                  <a:cs typeface="Arial"/>
                  <a:sym typeface="Arial"/>
                </a:rPr>
                <a:t>- Cho biết những nét chính về phong trào Cần vương cuối thế kỉ XIX.</a:t>
              </a:r>
              <a:endParaRPr lang="en-US" sz="3000"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A3CCB4DA-6073-5AEC-6EDB-B417318CB6EF}"/>
              </a:ext>
            </a:extLst>
          </p:cNvPr>
          <p:cNvPicPr>
            <a:picLocks noChangeAspect="1"/>
          </p:cNvPicPr>
          <p:nvPr/>
        </p:nvPicPr>
        <p:blipFill>
          <a:blip r:embed="rId4"/>
          <a:stretch>
            <a:fillRect/>
          </a:stretch>
        </p:blipFill>
        <p:spPr>
          <a:xfrm>
            <a:off x="2695257" y="1480502"/>
            <a:ext cx="6987223" cy="5066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79708" y="1293852"/>
            <a:ext cx="8038532" cy="418838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 Những số nét chính về phong trào Cần vương cuối thế kỉ XIX:</a:t>
            </a:r>
          </a:p>
          <a:p>
            <a:pPr lvl="0" algn="just"/>
            <a:r>
              <a:rPr lang="vi-VN" sz="2400" dirty="0">
                <a:solidFill>
                  <a:srgbClr val="002060"/>
                </a:solidFill>
                <a:latin typeface="Cambria" panose="02040503050406030204" pitchFamily="18" charset="0"/>
                <a:ea typeface="Cambria" panose="02040503050406030204" pitchFamily="18" charset="0"/>
              </a:rPr>
              <a:t>   + Năm 1884, Triều đình Nhà Nguyễn kí hiệp ước công nhận quyền đô hộ của thực dân Pháp trên toàn bộ đất nước Việt Nam</a:t>
            </a:r>
          </a:p>
          <a:p>
            <a:pPr lvl="0" algn="just"/>
            <a:r>
              <a:rPr lang="vi-VN" sz="2400" dirty="0">
                <a:solidFill>
                  <a:srgbClr val="002060"/>
                </a:solidFill>
                <a:latin typeface="Cambria" panose="02040503050406030204" pitchFamily="18" charset="0"/>
                <a:ea typeface="Cambria" panose="02040503050406030204" pitchFamily="18" charset="0"/>
              </a:rPr>
              <a:t>   + Một bộ phận quan lại thuộc phái chủ chiến, đứng đầu là vua Hàm Nghi mong muốn khôi phục độc lập dân tộc</a:t>
            </a:r>
          </a:p>
          <a:p>
            <a:pPr lvl="0" algn="just"/>
            <a:r>
              <a:rPr lang="vi-VN" sz="2400" dirty="0">
                <a:solidFill>
                  <a:srgbClr val="002060"/>
                </a:solidFill>
                <a:latin typeface="Cambria" panose="02040503050406030204" pitchFamily="18" charset="0"/>
                <a:ea typeface="Cambria" panose="02040503050406030204" pitchFamily="18" charset="0"/>
              </a:rPr>
              <a:t>   + Năm 1885, Tôn Thất Thuyết ban bố dụ Cần vương, kêu gọi nhân dân đồng lòng giúp vua cứu nước, phong trào bùng nổ và phát triển mạnh mẽ.</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2209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3"/>
            <a:ext cx="11755120" cy="1076957"/>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427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Kể câu chuyện về Phan Đình Phùng và cuộc khởi nghĩa Hương Khê.</a:t>
              </a:r>
            </a:p>
          </p:txBody>
        </p:sp>
      </p:grpSp>
      <p:pic>
        <p:nvPicPr>
          <p:cNvPr id="5" name="Picture 4">
            <a:extLst>
              <a:ext uri="{FF2B5EF4-FFF2-40B4-BE49-F238E27FC236}">
                <a16:creationId xmlns:a16="http://schemas.microsoft.com/office/drawing/2014/main" id="{726D7958-4ADE-2D00-8180-2916E8B65106}"/>
              </a:ext>
            </a:extLst>
          </p:cNvPr>
          <p:cNvPicPr>
            <a:picLocks noChangeAspect="1"/>
          </p:cNvPicPr>
          <p:nvPr/>
        </p:nvPicPr>
        <p:blipFill>
          <a:blip r:embed="rId4"/>
          <a:stretch>
            <a:fillRect/>
          </a:stretch>
        </p:blipFill>
        <p:spPr>
          <a:xfrm>
            <a:off x="2611120" y="1331650"/>
            <a:ext cx="7388737" cy="5526350"/>
          </a:xfrm>
          <a:prstGeom prst="rect">
            <a:avLst/>
          </a:prstGeom>
        </p:spPr>
      </p:pic>
    </p:spTree>
    <p:extLst>
      <p:ext uri="{BB962C8B-B14F-4D97-AF65-F5344CB8AC3E}">
        <p14:creationId xmlns:p14="http://schemas.microsoft.com/office/powerpoint/2010/main" val="898542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5005626"/>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Câu chuyện về về Phan Đình Phùng và cuộc khởi nghĩa Hương Khê:</a:t>
            </a:r>
          </a:p>
          <a:p>
            <a:pPr lvl="0" algn="just"/>
            <a:r>
              <a:rPr lang="vi-VN" sz="2400" dirty="0">
                <a:solidFill>
                  <a:srgbClr val="002060"/>
                </a:solidFill>
                <a:latin typeface="Cambria" panose="02040503050406030204" pitchFamily="18" charset="0"/>
                <a:ea typeface="Cambria" panose="02040503050406030204" pitchFamily="18" charset="0"/>
              </a:rPr>
              <a:t>   + Cuối thế kỉ XIX, Phan Đình Phùng đã đứng ra chiêu tập lực lượng chống Pháp dưới lời kêu gọi cứu nước của vua Hàm Nghi</a:t>
            </a:r>
          </a:p>
          <a:p>
            <a:pPr lvl="0" algn="just"/>
            <a:r>
              <a:rPr lang="vi-VN" sz="2400" dirty="0">
                <a:solidFill>
                  <a:srgbClr val="002060"/>
                </a:solidFill>
                <a:latin typeface="Cambria" panose="02040503050406030204" pitchFamily="18" charset="0"/>
                <a:ea typeface="Cambria" panose="02040503050406030204" pitchFamily="18" charset="0"/>
              </a:rPr>
              <a:t>   + Khởi nghĩa đã xây dựng căn cứ tại Hương Khê, các anh hùng, hào kiệt đã tự nguyện liên kết lực lượng dưới quyền chỉ huy của ông</a:t>
            </a:r>
          </a:p>
          <a:p>
            <a:pPr lvl="0" algn="just"/>
            <a:r>
              <a:rPr lang="vi-VN" sz="2400" dirty="0">
                <a:solidFill>
                  <a:srgbClr val="002060"/>
                </a:solidFill>
                <a:latin typeface="Cambria" panose="02040503050406030204" pitchFamily="18" charset="0"/>
                <a:ea typeface="Cambria" panose="02040503050406030204" pitchFamily="18" charset="0"/>
              </a:rPr>
              <a:t>   + Cuộc khởi nghĩa đã kéo dài hơn 10 năm, gây thiệt hại cho quân Pháp</a:t>
            </a:r>
          </a:p>
          <a:p>
            <a:pPr lvl="0" algn="just"/>
            <a:r>
              <a:rPr lang="vi-VN" sz="2400" dirty="0">
                <a:solidFill>
                  <a:srgbClr val="002060"/>
                </a:solidFill>
                <a:latin typeface="Cambria" panose="02040503050406030204" pitchFamily="18" charset="0"/>
                <a:ea typeface="Cambria" panose="02040503050406030204" pitchFamily="18" charset="0"/>
              </a:rPr>
              <a:t>   + Cuối năm 1895, Phan Đình Phùng hi sinh trong một trận chiến đấu, cuộc khởi nghĩa suy yếu dần rồi tan rã</a:t>
            </a:r>
            <a:r>
              <a:rPr lang="en-US" sz="2400" dirty="0">
                <a:solidFill>
                  <a:srgbClr val="00206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Tree>
    <p:extLst>
      <p:ext uri="{BB962C8B-B14F-4D97-AF65-F5344CB8AC3E}">
        <p14:creationId xmlns:p14="http://schemas.microsoft.com/office/powerpoint/2010/main" val="143791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4"/>
            <a:ext cx="11755120" cy="1077218"/>
            <a:chOff x="3317309" y="3453183"/>
            <a:chExt cx="5960444" cy="81241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8124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Vẽ sơ đồ tư duy những nét chính về lịch sử Việt Nam dưới Triều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026" name="Picture 2" descr="Lịch Sử và Địa Lí lớp 5 Kết nối tri thức Bài 13: Triều Nguyễn">
            <a:extLst>
              <a:ext uri="{FF2B5EF4-FFF2-40B4-BE49-F238E27FC236}">
                <a16:creationId xmlns:a16="http://schemas.microsoft.com/office/drawing/2014/main" id="{76405F06-76AF-DC5E-F5AB-722B8F2CA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171098"/>
            <a:ext cx="4747578" cy="546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47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Sưu tầm tự liệu, tranh ảnh và giới thiệu về một di sản văn hoá của Triều Nguyễn.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579120" y="418171"/>
            <a:ext cx="10962640" cy="3147080"/>
          </a:xfrm>
          <a:prstGeom prst="rect">
            <a:avLst/>
          </a:prstGeom>
          <a:noFill/>
        </p:spPr>
        <p:txBody>
          <a:bodyPr wrap="square">
            <a:spAutoFit/>
          </a:bodyPr>
          <a:lstStyle/>
          <a:p>
            <a:pPr lvl="0" algn="ctr">
              <a:lnSpc>
                <a:spcPct val="120000"/>
              </a:lnSpc>
            </a:pPr>
            <a:r>
              <a:rPr lang="vi-VN" sz="2800" b="1" dirty="0">
                <a:solidFill>
                  <a:srgbClr val="333333"/>
                </a:solidFill>
                <a:latin typeface="Cambria" panose="02040503050406030204" pitchFamily="18" charset="0"/>
                <a:ea typeface="Cambria" panose="02040503050406030204" pitchFamily="18" charset="0"/>
              </a:rPr>
              <a:t>Quần thể di tích Cố đô Huế .</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Là những di tích lịch sử-văn hóa do triều Nguyễn xây dựng trong khoảng thời gian từ đầu thế kỷ 19 đến nửa đầu thế kỷ 20 trên địa bàn kinh đô Huế xưa.</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Cố đô Huế có những thành quách, cung điện vàng son, những đền đài miếu vũ lộng lẫy, những lăng tẩm uy nghiêm,..</a:t>
            </a:r>
            <a:endParaRPr kumimoji="0" lang="en-US"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ần thể di tích Cố đô Huế - HOÀNG THÀNH THĂNG LONG">
            <a:extLst>
              <a:ext uri="{FF2B5EF4-FFF2-40B4-BE49-F238E27FC236}">
                <a16:creationId xmlns:a16="http://schemas.microsoft.com/office/drawing/2014/main" id="{11B349D7-8190-3CC5-0D20-A83703ABD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240" y="3627729"/>
            <a:ext cx="4638674" cy="275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E8BB5C-0D93-44AA-AF6A-9EEAD19F85A8}"/>
              </a:ext>
            </a:extLst>
          </p:cNvPr>
          <p:cNvPicPr>
            <a:picLocks noChangeAspect="1"/>
          </p:cNvPicPr>
          <p:nvPr/>
        </p:nvPicPr>
        <p:blipFill rotWithShape="1">
          <a:blip r:embed="rId2">
            <a:extLst>
              <a:ext uri="{28A0092B-C50C-407E-A947-70E740481C1C}">
                <a14:useLocalDpi xmlns:a14="http://schemas.microsoft.com/office/drawing/2010/main" val="0"/>
              </a:ext>
            </a:extLst>
          </a:blip>
          <a:srcRect r="11524"/>
          <a:stretch/>
        </p:blipFill>
        <p:spPr>
          <a:xfrm>
            <a:off x="-585216" y="0"/>
            <a:ext cx="12777216" cy="7214616"/>
          </a:xfrm>
          <a:prstGeom prst="rect">
            <a:avLst/>
          </a:prstGeom>
        </p:spPr>
      </p:pic>
    </p:spTree>
    <p:extLst>
      <p:ext uri="{BB962C8B-B14F-4D97-AF65-F5344CB8AC3E}">
        <p14:creationId xmlns:p14="http://schemas.microsoft.com/office/powerpoint/2010/main" val="40245868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376959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lập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Nguyễn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Minh </a:t>
            </a:r>
            <a:r>
              <a:rPr lang="en-US" sz="4400" dirty="0" err="1">
                <a:solidFill>
                  <a:prstClr val="black"/>
                </a:solidFill>
                <a:latin typeface="Times New Roman" panose="02020603050405020304" pitchFamily="18" charset="0"/>
              </a:rPr>
              <a:t>Mạng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Vua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 Gia Long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Hàm</a:t>
            </a:r>
            <a:r>
              <a:rPr lang="en-US" sz="4400" dirty="0">
                <a:solidFill>
                  <a:prstClr val="black"/>
                </a:solidFill>
                <a:latin typeface="Times New Roman" panose="02020603050405020304" pitchFamily="18" charset="0"/>
              </a:rPr>
              <a:t> Nghi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Bảo</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899400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vi-VN" sz="4400" b="1"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lang="en-US" sz="4400" b="1" dirty="0">
              <a:solidFill>
                <a:sysClr val="windowText" lastClr="000000"/>
              </a:solidFill>
              <a:latin typeface="Calibri" panose="020F0502020204030204" pitchFamily="34" charset="0"/>
              <a:cs typeface="Calibri" panose="020F0502020204030204" pitchFamily="34" charset="0"/>
              <a:sym typeface="Arial"/>
            </a:endParaRPr>
          </a:p>
          <a:p>
            <a:pPr algn="ct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Bộ</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Hồng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Đức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và</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Thanh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Quốc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hình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 An Nam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lệ</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grpSp>
        <p:nvGrpSpPr>
          <p:cNvPr id="13" name="Group 12">
            <a:extLst>
              <a:ext uri="{FF2B5EF4-FFF2-40B4-BE49-F238E27FC236}">
                <a16:creationId xmlns:a16="http://schemas.microsoft.com/office/drawing/2014/main" id="{BABB6B0E-9A52-482E-AB70-F2496F4A0C27}"/>
              </a:ext>
            </a:extLst>
          </p:cNvPr>
          <p:cNvGrpSpPr/>
          <p:nvPr/>
        </p:nvGrpSpPr>
        <p:grpSpPr>
          <a:xfrm>
            <a:off x="8910025" y="3657600"/>
            <a:ext cx="2465230" cy="2465230"/>
            <a:chOff x="2299317" y="2263806"/>
            <a:chExt cx="1278384" cy="1278384"/>
          </a:xfrm>
        </p:grpSpPr>
        <p:sp>
          <p:nvSpPr>
            <p:cNvPr id="14" name="Oval 13">
              <a:extLst>
                <a:ext uri="{FF2B5EF4-FFF2-40B4-BE49-F238E27FC236}">
                  <a16:creationId xmlns:a16="http://schemas.microsoft.com/office/drawing/2014/main" id="{A2C288C8-A1D5-40A9-941E-CE0862916C17}"/>
                </a:ext>
              </a:extLst>
            </p:cNvPr>
            <p:cNvSpPr/>
            <p:nvPr/>
          </p:nvSpPr>
          <p:spPr>
            <a:xfrm>
              <a:off x="2299317" y="2263806"/>
              <a:ext cx="1278384" cy="127838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5" name="Oval 14">
              <a:extLst>
                <a:ext uri="{FF2B5EF4-FFF2-40B4-BE49-F238E27FC236}">
                  <a16:creationId xmlns:a16="http://schemas.microsoft.com/office/drawing/2014/main" id="{918E167C-F8D1-41AE-B9B0-18E7581E7B23}"/>
                </a:ext>
              </a:extLst>
            </p:cNvPr>
            <p:cNvSpPr/>
            <p:nvPr/>
          </p:nvSpPr>
          <p:spPr>
            <a:xfrm>
              <a:off x="2405727" y="2370216"/>
              <a:ext cx="1065564" cy="106556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3</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18C897-A91A-428B-B49F-E4F1B8D3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04369">
            <a:off x="6469533" y="2136374"/>
            <a:ext cx="1490000" cy="782250"/>
          </a:xfrm>
          <a:prstGeom prst="rect">
            <a:avLst/>
          </a:prstGeom>
        </p:spPr>
      </p:pic>
      <p:pic>
        <p:nvPicPr>
          <p:cNvPr id="24" name="Picture 23">
            <a:extLst>
              <a:ext uri="{FF2B5EF4-FFF2-40B4-BE49-F238E27FC236}">
                <a16:creationId xmlns:a16="http://schemas.microsoft.com/office/drawing/2014/main" id="{C315BAFE-272B-46E4-AF7C-8DFC93EA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77009">
            <a:off x="6960279" y="3005475"/>
            <a:ext cx="1490000" cy="782250"/>
          </a:xfrm>
          <a:prstGeom prst="rect">
            <a:avLst/>
          </a:prstGeom>
        </p:spPr>
      </p:pic>
      <p:pic>
        <p:nvPicPr>
          <p:cNvPr id="25" name="Picture 24">
            <a:extLst>
              <a:ext uri="{FF2B5EF4-FFF2-40B4-BE49-F238E27FC236}">
                <a16:creationId xmlns:a16="http://schemas.microsoft.com/office/drawing/2014/main" id="{E1066864-2A0C-4124-B37F-8A94EC350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8738">
            <a:off x="8201463" y="2940984"/>
            <a:ext cx="1490000" cy="782250"/>
          </a:xfrm>
          <a:prstGeom prst="rect">
            <a:avLst/>
          </a:prstGeom>
        </p:spPr>
      </p:pic>
      <p:pic>
        <p:nvPicPr>
          <p:cNvPr id="26" name="Picture 25">
            <a:extLst>
              <a:ext uri="{FF2B5EF4-FFF2-40B4-BE49-F238E27FC236}">
                <a16:creationId xmlns:a16="http://schemas.microsoft.com/office/drawing/2014/main" id="{123C07D5-DA9A-4C95-B1B2-49D0AB5E7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81556">
            <a:off x="9582061" y="3339903"/>
            <a:ext cx="1490000" cy="782250"/>
          </a:xfrm>
          <a:prstGeom prst="rect">
            <a:avLst/>
          </a:prstGeom>
        </p:spPr>
      </p:pic>
      <p:pic>
        <p:nvPicPr>
          <p:cNvPr id="27" name="Picture 26">
            <a:extLst>
              <a:ext uri="{FF2B5EF4-FFF2-40B4-BE49-F238E27FC236}">
                <a16:creationId xmlns:a16="http://schemas.microsoft.com/office/drawing/2014/main" id="{FEF3610A-D286-46A7-82C4-4F4B452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2773" y="3137714"/>
            <a:ext cx="3153215" cy="3172268"/>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225102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273303" y="309415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459902"/>
            <a:ext cx="11457129" cy="317009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dirty="0">
                <a:solidFill>
                  <a:prstClr val="black"/>
                </a:solidFill>
                <a:latin typeface="Times New Roman" panose="02020603050405020304" pitchFamily="18" charset="0"/>
                <a:cs typeface="Times New Roman" panose="02020603050405020304" pitchFamily="18" charset="0"/>
              </a:rPr>
              <a:t>Đền thờ Nguyễn Công Trứ </a:t>
            </a:r>
            <a:r>
              <a:rPr lang="en-US" altLang="en-US" sz="4400" b="1" dirty="0" err="1">
                <a:solidFill>
                  <a:prstClr val="black"/>
                </a:solidFill>
                <a:latin typeface="Times New Roman" panose="02020603050405020304" pitchFamily="18" charset="0"/>
                <a:cs typeface="Times New Roman" panose="02020603050405020304" pitchFamily="18" charset="0"/>
              </a:rPr>
              <a:t>đặt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tại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đâu</a:t>
            </a:r>
            <a:r>
              <a:rPr lang="en-US" altLang="en-US" sz="4400" b="1" dirty="0">
                <a:solidFill>
                  <a:prstClr val="black"/>
                </a:solidFill>
                <a:latin typeface="Times New Roman" panose="02020603050405020304" pitchFamily="18" charset="0"/>
                <a:cs typeface="Times New Roman" panose="02020603050405020304" pitchFamily="18" charset="0"/>
              </a:rPr>
              <a:t>?</a:t>
            </a:r>
          </a:p>
          <a:p>
            <a:pPr lvl="0" algn="ct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A.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Phú</a:t>
            </a: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Thọ</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Ninh Bình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dirty="0">
                <a:solidFill>
                  <a:prstClr val="black"/>
                </a:solidFill>
                <a:latin typeface="Times New Roman" panose="02020603050405020304" pitchFamily="18" charset="0"/>
                <a:ea typeface="字魂105号-简雅黑"/>
                <a:cs typeface="Times New Roman" panose="02020603050405020304" pitchFamily="18" charset="0"/>
              </a:rPr>
              <a:t>C. Thái Bình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4727</TotalTime>
  <Words>634</Words>
  <Application>Microsoft Office PowerPoint</Application>
  <PresentationFormat>Widescreen</PresentationFormat>
  <Paragraphs>49</Paragraphs>
  <Slides>26</Slides>
  <Notes>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字魂105号-简雅黑</vt:lpstr>
      <vt:lpstr>#9Slide03 AllRoundGothic</vt:lpstr>
      <vt:lpstr>UTM Kabel KT</vt:lpstr>
      <vt:lpstr>Arial</vt:lpstr>
      <vt:lpstr>Cambria</vt:lpstr>
      <vt:lpstr>Times New Roman</vt:lpstr>
      <vt:lpstr>Aptos</vt:lpstr>
      <vt:lpstr>UTM Karate</vt:lpstr>
      <vt:lpstr>Calibri</vt:lpstr>
      <vt:lpstr>Office 主题​​</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32</cp:revision>
  <dcterms:created xsi:type="dcterms:W3CDTF">2023-08-18T08:30:42Z</dcterms:created>
  <dcterms:modified xsi:type="dcterms:W3CDTF">2024-12-26T09:20:49Z</dcterms:modified>
  <cp:category>9Slide.vn</cp:category>
</cp:coreProperties>
</file>