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6" r:id="rId10"/>
    <p:sldId id="267" r:id="rId11"/>
    <p:sldId id="265" r:id="rId12"/>
    <p:sldId id="268" r:id="rId13"/>
    <p:sldId id="269" r:id="rId14"/>
    <p:sldId id="270" r:id="rId15"/>
    <p:sldId id="271" r:id="rId16"/>
    <p:sldId id="272" r:id="rId17"/>
    <p:sldId id="273"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C47B58-3921-46F8-8B6D-BBC0747BD4E0}" type="datetimeFigureOut">
              <a:rPr lang="en-US" smtClean="0"/>
              <a:t>15/1/2026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7FFC7A-D604-4CCD-9331-C3B5C3880554}" type="slidenum">
              <a:rPr lang="en-US" smtClean="0"/>
              <a:t>‹#›</a:t>
            </a:fld>
            <a:endParaRPr lang="en-US"/>
          </a:p>
        </p:txBody>
      </p:sp>
    </p:spTree>
    <p:extLst>
      <p:ext uri="{BB962C8B-B14F-4D97-AF65-F5344CB8AC3E}">
        <p14:creationId xmlns:p14="http://schemas.microsoft.com/office/powerpoint/2010/main" val="75115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C47B58-3921-46F8-8B6D-BBC0747BD4E0}" type="datetimeFigureOut">
              <a:rPr lang="en-US" smtClean="0"/>
              <a:t>15/1/2026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7FFC7A-D604-4CCD-9331-C3B5C3880554}" type="slidenum">
              <a:rPr lang="en-US" smtClean="0"/>
              <a:t>‹#›</a:t>
            </a:fld>
            <a:endParaRPr lang="en-US"/>
          </a:p>
        </p:txBody>
      </p:sp>
    </p:spTree>
    <p:extLst>
      <p:ext uri="{BB962C8B-B14F-4D97-AF65-F5344CB8AC3E}">
        <p14:creationId xmlns:p14="http://schemas.microsoft.com/office/powerpoint/2010/main" val="478420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C47B58-3921-46F8-8B6D-BBC0747BD4E0}" type="datetimeFigureOut">
              <a:rPr lang="en-US" smtClean="0"/>
              <a:t>15/1/2026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7FFC7A-D604-4CCD-9331-C3B5C3880554}" type="slidenum">
              <a:rPr lang="en-US" smtClean="0"/>
              <a:t>‹#›</a:t>
            </a:fld>
            <a:endParaRPr lang="en-US"/>
          </a:p>
        </p:txBody>
      </p:sp>
    </p:spTree>
    <p:extLst>
      <p:ext uri="{BB962C8B-B14F-4D97-AF65-F5344CB8AC3E}">
        <p14:creationId xmlns:p14="http://schemas.microsoft.com/office/powerpoint/2010/main" val="3160045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C47B58-3921-46F8-8B6D-BBC0747BD4E0}" type="datetimeFigureOut">
              <a:rPr lang="en-US" smtClean="0"/>
              <a:t>15/1/2026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7FFC7A-D604-4CCD-9331-C3B5C3880554}" type="slidenum">
              <a:rPr lang="en-US" smtClean="0"/>
              <a:t>‹#›</a:t>
            </a:fld>
            <a:endParaRPr lang="en-US"/>
          </a:p>
        </p:txBody>
      </p:sp>
    </p:spTree>
    <p:extLst>
      <p:ext uri="{BB962C8B-B14F-4D97-AF65-F5344CB8AC3E}">
        <p14:creationId xmlns:p14="http://schemas.microsoft.com/office/powerpoint/2010/main" val="2238649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BC47B58-3921-46F8-8B6D-BBC0747BD4E0}" type="datetimeFigureOut">
              <a:rPr lang="en-US" smtClean="0"/>
              <a:t>15/1/2026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7FFC7A-D604-4CCD-9331-C3B5C3880554}" type="slidenum">
              <a:rPr lang="en-US" smtClean="0"/>
              <a:t>‹#›</a:t>
            </a:fld>
            <a:endParaRPr lang="en-US"/>
          </a:p>
        </p:txBody>
      </p:sp>
    </p:spTree>
    <p:extLst>
      <p:ext uri="{BB962C8B-B14F-4D97-AF65-F5344CB8AC3E}">
        <p14:creationId xmlns:p14="http://schemas.microsoft.com/office/powerpoint/2010/main" val="1703781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C47B58-3921-46F8-8B6D-BBC0747BD4E0}" type="datetimeFigureOut">
              <a:rPr lang="en-US" smtClean="0"/>
              <a:t>15/1/2026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7FFC7A-D604-4CCD-9331-C3B5C3880554}" type="slidenum">
              <a:rPr lang="en-US" smtClean="0"/>
              <a:t>‹#›</a:t>
            </a:fld>
            <a:endParaRPr lang="en-US"/>
          </a:p>
        </p:txBody>
      </p:sp>
    </p:spTree>
    <p:extLst>
      <p:ext uri="{BB962C8B-B14F-4D97-AF65-F5344CB8AC3E}">
        <p14:creationId xmlns:p14="http://schemas.microsoft.com/office/powerpoint/2010/main" val="3754413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C47B58-3921-46F8-8B6D-BBC0747BD4E0}" type="datetimeFigureOut">
              <a:rPr lang="en-US" smtClean="0"/>
              <a:t>15/1/2026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7FFC7A-D604-4CCD-9331-C3B5C3880554}" type="slidenum">
              <a:rPr lang="en-US" smtClean="0"/>
              <a:t>‹#›</a:t>
            </a:fld>
            <a:endParaRPr lang="en-US"/>
          </a:p>
        </p:txBody>
      </p:sp>
    </p:spTree>
    <p:extLst>
      <p:ext uri="{BB962C8B-B14F-4D97-AF65-F5344CB8AC3E}">
        <p14:creationId xmlns:p14="http://schemas.microsoft.com/office/powerpoint/2010/main" val="2923643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C47B58-3921-46F8-8B6D-BBC0747BD4E0}" type="datetimeFigureOut">
              <a:rPr lang="en-US" smtClean="0"/>
              <a:t>15/1/2026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7FFC7A-D604-4CCD-9331-C3B5C3880554}" type="slidenum">
              <a:rPr lang="en-US" smtClean="0"/>
              <a:t>‹#›</a:t>
            </a:fld>
            <a:endParaRPr lang="en-US"/>
          </a:p>
        </p:txBody>
      </p:sp>
    </p:spTree>
    <p:extLst>
      <p:ext uri="{BB962C8B-B14F-4D97-AF65-F5344CB8AC3E}">
        <p14:creationId xmlns:p14="http://schemas.microsoft.com/office/powerpoint/2010/main" val="2777512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C47B58-3921-46F8-8B6D-BBC0747BD4E0}" type="datetimeFigureOut">
              <a:rPr lang="en-US" smtClean="0"/>
              <a:t>15/1/2026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7FFC7A-D604-4CCD-9331-C3B5C3880554}" type="slidenum">
              <a:rPr lang="en-US" smtClean="0"/>
              <a:t>‹#›</a:t>
            </a:fld>
            <a:endParaRPr lang="en-US"/>
          </a:p>
        </p:txBody>
      </p:sp>
    </p:spTree>
    <p:extLst>
      <p:ext uri="{BB962C8B-B14F-4D97-AF65-F5344CB8AC3E}">
        <p14:creationId xmlns:p14="http://schemas.microsoft.com/office/powerpoint/2010/main" val="111032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BC47B58-3921-46F8-8B6D-BBC0747BD4E0}" type="datetimeFigureOut">
              <a:rPr lang="en-US" smtClean="0"/>
              <a:t>15/1/2026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7FFC7A-D604-4CCD-9331-C3B5C3880554}" type="slidenum">
              <a:rPr lang="en-US" smtClean="0"/>
              <a:t>‹#›</a:t>
            </a:fld>
            <a:endParaRPr lang="en-US"/>
          </a:p>
        </p:txBody>
      </p:sp>
    </p:spTree>
    <p:extLst>
      <p:ext uri="{BB962C8B-B14F-4D97-AF65-F5344CB8AC3E}">
        <p14:creationId xmlns:p14="http://schemas.microsoft.com/office/powerpoint/2010/main" val="2336219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BC47B58-3921-46F8-8B6D-BBC0747BD4E0}" type="datetimeFigureOut">
              <a:rPr lang="en-US" smtClean="0"/>
              <a:t>15/1/2026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7FFC7A-D604-4CCD-9331-C3B5C3880554}" type="slidenum">
              <a:rPr lang="en-US" smtClean="0"/>
              <a:t>‹#›</a:t>
            </a:fld>
            <a:endParaRPr lang="en-US"/>
          </a:p>
        </p:txBody>
      </p:sp>
    </p:spTree>
    <p:extLst>
      <p:ext uri="{BB962C8B-B14F-4D97-AF65-F5344CB8AC3E}">
        <p14:creationId xmlns:p14="http://schemas.microsoft.com/office/powerpoint/2010/main" val="4129123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47B58-3921-46F8-8B6D-BBC0747BD4E0}" type="datetimeFigureOut">
              <a:rPr lang="en-US" smtClean="0"/>
              <a:t>15/1/2026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7FFC7A-D604-4CCD-9331-C3B5C3880554}" type="slidenum">
              <a:rPr lang="en-US" smtClean="0"/>
              <a:t>‹#›</a:t>
            </a:fld>
            <a:endParaRPr lang="en-US"/>
          </a:p>
        </p:txBody>
      </p:sp>
    </p:spTree>
    <p:extLst>
      <p:ext uri="{BB962C8B-B14F-4D97-AF65-F5344CB8AC3E}">
        <p14:creationId xmlns:p14="http://schemas.microsoft.com/office/powerpoint/2010/main" val="619951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8.svg"/><Relationship Id="rId18" Type="http://schemas.openxmlformats.org/officeDocument/2006/relationships/image" Target="../media/image11.png"/><Relationship Id="rId26" Type="http://schemas.openxmlformats.org/officeDocument/2006/relationships/image" Target="../media/image17.png"/><Relationship Id="rId3" Type="http://schemas.openxmlformats.org/officeDocument/2006/relationships/slideLayout" Target="../slideLayouts/slideLayout7.xml"/><Relationship Id="rId21" Type="http://schemas.openxmlformats.org/officeDocument/2006/relationships/image" Target="../media/image13.png"/><Relationship Id="rId7" Type="http://schemas.openxmlformats.org/officeDocument/2006/relationships/image" Target="../media/image12.svg"/><Relationship Id="rId12" Type="http://schemas.openxmlformats.org/officeDocument/2006/relationships/image" Target="../media/image8.png"/><Relationship Id="rId17" Type="http://schemas.openxmlformats.org/officeDocument/2006/relationships/image" Target="../media/image22.svg"/><Relationship Id="rId25"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10.png"/><Relationship Id="rId20" Type="http://schemas.openxmlformats.org/officeDocument/2006/relationships/image" Target="../media/image12.png"/><Relationship Id="rId1" Type="http://schemas.microsoft.com/office/2007/relationships/media" Target="../media/media1.mp3"/><Relationship Id="rId11" Type="http://schemas.openxmlformats.org/officeDocument/2006/relationships/image" Target="../media/image16.svg"/><Relationship Id="rId24" Type="http://schemas.openxmlformats.org/officeDocument/2006/relationships/image" Target="../media/image15.png"/><Relationship Id="rId15" Type="http://schemas.openxmlformats.org/officeDocument/2006/relationships/image" Target="../media/image20.svg"/><Relationship Id="rId23" Type="http://schemas.openxmlformats.org/officeDocument/2006/relationships/image" Target="../media/image14.png"/><Relationship Id="rId10" Type="http://schemas.openxmlformats.org/officeDocument/2006/relationships/image" Target="../media/image7.png"/><Relationship Id="rId19" Type="http://schemas.openxmlformats.org/officeDocument/2006/relationships/image" Target="../media/image24.svg"/><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9.png"/><Relationship Id="rId22" Type="http://schemas.microsoft.com/office/2007/relationships/hdphoto" Target="../media/hdphoto1.wdp"/><Relationship Id="rId27"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2.svg"/><Relationship Id="rId18" Type="http://schemas.openxmlformats.org/officeDocument/2006/relationships/image" Target="../media/image19.png"/><Relationship Id="rId7" Type="http://schemas.openxmlformats.org/officeDocument/2006/relationships/image" Target="../media/image14.svg"/><Relationship Id="rId12" Type="http://schemas.openxmlformats.org/officeDocument/2006/relationships/image" Target="../media/image10.png"/><Relationship Id="rId17" Type="http://schemas.microsoft.com/office/2007/relationships/hdphoto" Target="../media/hdphoto1.wdp"/><Relationship Id="rId2" Type="http://schemas.openxmlformats.org/officeDocument/2006/relationships/image" Target="../media/image5.png"/><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0.svg"/><Relationship Id="rId5" Type="http://schemas.openxmlformats.org/officeDocument/2006/relationships/image" Target="../media/image12.svg"/><Relationship Id="rId15" Type="http://schemas.openxmlformats.org/officeDocument/2006/relationships/image" Target="../media/image24.svg"/><Relationship Id="rId10"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6.png"/><Relationship Id="rId12" Type="http://schemas.openxmlformats.org/officeDocument/2006/relationships/image" Target="../media/image22.svg"/><Relationship Id="rId2" Type="http://schemas.openxmlformats.org/officeDocument/2006/relationships/audio" Target="../media/audio1.wav"/><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6.svg"/><Relationship Id="rId9" Type="http://schemas.openxmlformats.org/officeDocument/2006/relationships/image" Target="../media/image7.png"/><Relationship Id="rId14" Type="http://schemas.openxmlformats.org/officeDocument/2006/relationships/image" Target="../media/image24.sv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6.png"/><Relationship Id="rId12" Type="http://schemas.openxmlformats.org/officeDocument/2006/relationships/image" Target="../media/image22.svg"/><Relationship Id="rId2" Type="http://schemas.openxmlformats.org/officeDocument/2006/relationships/audio" Target="../media/audio1.wav"/><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6.svg"/><Relationship Id="rId9" Type="http://schemas.openxmlformats.org/officeDocument/2006/relationships/image" Target="../media/image7.png"/><Relationship Id="rId14" Type="http://schemas.openxmlformats.org/officeDocument/2006/relationships/image" Target="../media/image24.svg"/></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6.png"/><Relationship Id="rId12" Type="http://schemas.openxmlformats.org/officeDocument/2006/relationships/image" Target="../media/image22.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0.png"/><Relationship Id="rId10" Type="http://schemas.openxmlformats.org/officeDocument/2006/relationships/image" Target="../media/image16.svg"/><Relationship Id="rId9" Type="http://schemas.openxmlformats.org/officeDocument/2006/relationships/image" Target="../media/image7.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p:cNvSpPr/>
          <p:nvPr/>
        </p:nvSpPr>
        <p:spPr>
          <a:xfrm>
            <a:off x="1751415" y="2206048"/>
            <a:ext cx="2525451" cy="2696862"/>
          </a:xfrm>
          <a:custGeom>
            <a:avLst/>
            <a:gdLst/>
            <a:ahLst/>
            <a:cxnLst/>
            <a:rect l="l" t="t" r="r" b="b"/>
            <a:pathLst>
              <a:path w="3788177" h="4045293">
                <a:moveTo>
                  <a:pt x="0" y="0"/>
                </a:moveTo>
                <a:lnTo>
                  <a:pt x="3788177" y="0"/>
                </a:lnTo>
                <a:lnTo>
                  <a:pt x="3788177" y="4045293"/>
                </a:lnTo>
                <a:lnTo>
                  <a:pt x="0" y="4045293"/>
                </a:lnTo>
                <a:lnTo>
                  <a:pt x="0" y="0"/>
                </a:lnTo>
                <a:close/>
              </a:path>
            </a:pathLst>
          </a:custGeom>
          <a:blipFill>
            <a:blip r:embed="rId2"/>
            <a:stretch>
              <a:fillRect/>
            </a:stretch>
          </a:blipFill>
        </p:spPr>
      </p:sp>
      <p:sp>
        <p:nvSpPr>
          <p:cNvPr id="3" name="Freeform 7"/>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3"/>
            <a:stretch>
              <a:fillRect/>
            </a:stretch>
          </a:blipFill>
        </p:spPr>
      </p:sp>
      <p:sp>
        <p:nvSpPr>
          <p:cNvPr id="4" name="Freeform 8"/>
          <p:cNvSpPr/>
          <p:nvPr/>
        </p:nvSpPr>
        <p:spPr>
          <a:xfrm>
            <a:off x="8511302" y="1877413"/>
            <a:ext cx="1344942" cy="2947818"/>
          </a:xfrm>
          <a:custGeom>
            <a:avLst/>
            <a:gdLst/>
            <a:ahLst/>
            <a:cxnLst/>
            <a:rect l="l" t="t" r="r" b="b"/>
            <a:pathLst>
              <a:path w="2017413" h="4421727">
                <a:moveTo>
                  <a:pt x="0" y="0"/>
                </a:moveTo>
                <a:lnTo>
                  <a:pt x="2017413" y="0"/>
                </a:lnTo>
                <a:lnTo>
                  <a:pt x="2017413" y="4421728"/>
                </a:lnTo>
                <a:lnTo>
                  <a:pt x="0" y="4421728"/>
                </a:lnTo>
                <a:lnTo>
                  <a:pt x="0" y="0"/>
                </a:lnTo>
                <a:close/>
              </a:path>
            </a:pathLst>
          </a:custGeom>
          <a:blipFill>
            <a:blip r:embed="rId4"/>
            <a:stretch>
              <a:fillRect/>
            </a:stretch>
          </a:blipFill>
        </p:spPr>
      </p:sp>
      <p:pic>
        <p:nvPicPr>
          <p:cNvPr id="5" name="Hình ảnh 9">
            <a:extLst>
              <a:ext uri="{FF2B5EF4-FFF2-40B4-BE49-F238E27FC236}">
                <a16:creationId xmlns:a16="http://schemas.microsoft.com/office/drawing/2014/main" id="{61E90AD7-1428-9BB0-EA86-C9EE1EC29B6C}"/>
              </a:ext>
            </a:extLst>
          </p:cNvPr>
          <p:cNvPicPr>
            <a:picLocks noChangeAspect="1"/>
          </p:cNvPicPr>
          <p:nvPr/>
        </p:nvPicPr>
        <p:blipFill>
          <a:blip r:embed="rId5"/>
          <a:stretch>
            <a:fillRect/>
          </a:stretch>
        </p:blipFill>
        <p:spPr>
          <a:xfrm>
            <a:off x="4276866" y="1295215"/>
            <a:ext cx="4438273" cy="4267570"/>
          </a:xfrm>
          <a:prstGeom prst="rect">
            <a:avLst/>
          </a:prstGeom>
        </p:spPr>
      </p:pic>
    </p:spTree>
    <p:extLst>
      <p:ext uri="{BB962C8B-B14F-4D97-AF65-F5344CB8AC3E}">
        <p14:creationId xmlns:p14="http://schemas.microsoft.com/office/powerpoint/2010/main" val="370374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13666-E29D-41BD-44C6-4DACF11AF640}"/>
              </a:ext>
            </a:extLst>
          </p:cNvPr>
          <p:cNvSpPr txBox="1"/>
          <p:nvPr/>
        </p:nvSpPr>
        <p:spPr>
          <a:xfrm>
            <a:off x="1432560" y="883920"/>
            <a:ext cx="8646160" cy="2800767"/>
          </a:xfrm>
          <a:prstGeom prst="rect">
            <a:avLst/>
          </a:prstGeom>
          <a:noFill/>
        </p:spPr>
        <p:txBody>
          <a:bodyPr wrap="square" rtlCol="0">
            <a:spAutoFit/>
          </a:bodyPr>
          <a:lstStyle/>
          <a:p>
            <a:r>
              <a:rPr lang="en-US" sz="4400" b="1" dirty="0">
                <a:latin typeface="Cambria" panose="02040503050406030204" pitchFamily="18" charset="0"/>
                <a:ea typeface="Cambria" panose="02040503050406030204" pitchFamily="18" charset="0"/>
              </a:rPr>
              <a:t>b) </a:t>
            </a:r>
            <a:r>
              <a:rPr lang="en-US" sz="4400" b="1" dirty="0" err="1">
                <a:latin typeface="Cambria" panose="02040503050406030204" pitchFamily="18" charset="0"/>
                <a:ea typeface="Cambria" panose="02040503050406030204" pitchFamily="18" charset="0"/>
              </a:rPr>
              <a:t>Chọn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trả</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lời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đúng</a:t>
            </a:r>
            <a:r>
              <a:rPr lang="en-US" sz="4400" b="1" dirty="0">
                <a:latin typeface="Cambria" panose="02040503050406030204" pitchFamily="18" charset="0"/>
                <a:ea typeface="Cambria" panose="02040503050406030204" pitchFamily="18" charset="0"/>
              </a:rPr>
              <a:t>.</a:t>
            </a:r>
          </a:p>
          <a:p>
            <a:r>
              <a:rPr lang="en-US" sz="4400" dirty="0" err="1">
                <a:latin typeface="Cambria" panose="02040503050406030204" pitchFamily="18" charset="0"/>
                <a:ea typeface="Cambria" panose="02040503050406030204" pitchFamily="18" charset="0"/>
              </a:rPr>
              <a:t>Tỉ</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phần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trăm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41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73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p>
          <a:p>
            <a:r>
              <a:rPr lang="en-US" sz="4400" dirty="0">
                <a:latin typeface="Cambria" panose="02040503050406030204" pitchFamily="18" charset="0"/>
                <a:ea typeface="Cambria" panose="02040503050406030204" pitchFamily="18" charset="0"/>
              </a:rPr>
              <a:t>A. 0,5616%    B. 5,616%    C. 56,16%       D. 561,6%</a:t>
            </a:r>
          </a:p>
        </p:txBody>
      </p:sp>
      <p:sp>
        <p:nvSpPr>
          <p:cNvPr id="3" name="TextBox 2">
            <a:extLst>
              <a:ext uri="{FF2B5EF4-FFF2-40B4-BE49-F238E27FC236}">
                <a16:creationId xmlns:a16="http://schemas.microsoft.com/office/drawing/2014/main" id="{0102925F-CF0C-27C1-D7D8-2952CFA01AB0}"/>
              </a:ext>
            </a:extLst>
          </p:cNvPr>
          <p:cNvSpPr txBox="1"/>
          <p:nvPr/>
        </p:nvSpPr>
        <p:spPr>
          <a:xfrm>
            <a:off x="2448560" y="4053840"/>
            <a:ext cx="8006080" cy="769441"/>
          </a:xfrm>
          <a:prstGeom prst="rect">
            <a:avLst/>
          </a:prstGeom>
          <a:noFill/>
        </p:spPr>
        <p:txBody>
          <a:bodyPr wrap="square" rtlCol="0">
            <a:spAutoFit/>
          </a:bodyPr>
          <a:lstStyle/>
          <a:p>
            <a:r>
              <a:rPr lang="pt-BR" sz="4400" dirty="0">
                <a:solidFill>
                  <a:srgbClr val="FF0000"/>
                </a:solidFill>
                <a:latin typeface="Cambria" panose="02040503050406030204" pitchFamily="18" charset="0"/>
                <a:ea typeface="Cambria" panose="02040503050406030204" pitchFamily="18" charset="0"/>
              </a:rPr>
              <a:t>41 : 73 = 0,5616… = 56,16%</a:t>
            </a:r>
            <a:endParaRPr lang="en-US" sz="4400" dirty="0">
              <a:solidFill>
                <a:srgbClr val="FF0000"/>
              </a:solidFill>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EE96ECD8-04AF-A905-D4F1-1BACE85AB1EE}"/>
              </a:ext>
            </a:extLst>
          </p:cNvPr>
          <p:cNvSpPr/>
          <p:nvPr/>
        </p:nvSpPr>
        <p:spPr>
          <a:xfrm>
            <a:off x="1422400" y="3007360"/>
            <a:ext cx="609600" cy="62992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695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2">
            <a:extLst>
              <a:ext uri="{FF2B5EF4-FFF2-40B4-BE49-F238E27FC236}">
                <a16:creationId xmlns:a16="http://schemas.microsoft.com/office/drawing/2014/main" id="{0672D090-23A0-E280-D689-13A846FB03B1}"/>
              </a:ext>
            </a:extLst>
          </p:cNvPr>
          <p:cNvSpPr txBox="1"/>
          <p:nvPr/>
        </p:nvSpPr>
        <p:spPr>
          <a:xfrm>
            <a:off x="1366559" y="767100"/>
            <a:ext cx="4536401" cy="646331"/>
          </a:xfrm>
          <a:prstGeom prst="rect">
            <a:avLst/>
          </a:prstGeom>
          <a:noFill/>
        </p:spPr>
        <p:txBody>
          <a:bodyPr wrap="square" rtlCol="0">
            <a:spAutoFit/>
          </a:bodyPr>
          <a:lstStyle/>
          <a:p>
            <a:pPr lvl="0" algn="ctr"/>
            <a:r>
              <a:rPr lang="en-US" sz="3600" b="1" dirty="0" err="1">
                <a:solidFill>
                  <a:prstClr val="black"/>
                </a:solidFill>
                <a:latin typeface="Cambria" panose="02040503050406030204" pitchFamily="18" charset="0"/>
                <a:ea typeface="Cambria" panose="02040503050406030204" pitchFamily="18" charset="0"/>
              </a:rPr>
              <a:t>Tính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theo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mẫu</a:t>
            </a:r>
            <a:r>
              <a:rPr lang="en-US" sz="3600" b="1" dirty="0">
                <a:solidFill>
                  <a:prstClr val="black"/>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Oval 2">
            <a:extLst>
              <a:ext uri="{FF2B5EF4-FFF2-40B4-BE49-F238E27FC236}">
                <a16:creationId xmlns:a16="http://schemas.microsoft.com/office/drawing/2014/main" id="{68343FA7-EA84-F7F1-D8C3-AFB3728884AE}"/>
              </a:ext>
            </a:extLst>
          </p:cNvPr>
          <p:cNvSpPr/>
          <p:nvPr/>
        </p:nvSpPr>
        <p:spPr>
          <a:xfrm>
            <a:off x="1137920" y="822960"/>
            <a:ext cx="609600" cy="56896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2</a:t>
            </a:r>
          </a:p>
        </p:txBody>
      </p:sp>
      <p:pic>
        <p:nvPicPr>
          <p:cNvPr id="4" name="Picture 3">
            <a:extLst>
              <a:ext uri="{FF2B5EF4-FFF2-40B4-BE49-F238E27FC236}">
                <a16:creationId xmlns:a16="http://schemas.microsoft.com/office/drawing/2014/main" id="{E9E6B2CE-F6D2-A00C-0D30-7C8AB4370E31}"/>
              </a:ext>
            </a:extLst>
          </p:cNvPr>
          <p:cNvPicPr>
            <a:picLocks noChangeAspect="1"/>
          </p:cNvPicPr>
          <p:nvPr/>
        </p:nvPicPr>
        <p:blipFill>
          <a:blip r:embed="rId2"/>
          <a:stretch>
            <a:fillRect/>
          </a:stretch>
        </p:blipFill>
        <p:spPr>
          <a:xfrm>
            <a:off x="824230" y="1637347"/>
            <a:ext cx="11010900" cy="1266825"/>
          </a:xfrm>
          <a:prstGeom prst="rect">
            <a:avLst/>
          </a:prstGeom>
        </p:spPr>
      </p:pic>
      <p:graphicFrame>
        <p:nvGraphicFramePr>
          <p:cNvPr id="5" name="Table 4">
            <a:extLst>
              <a:ext uri="{FF2B5EF4-FFF2-40B4-BE49-F238E27FC236}">
                <a16:creationId xmlns:a16="http://schemas.microsoft.com/office/drawing/2014/main" id="{46CBF3CA-DACB-DB5B-B68E-7C5B70A1095F}"/>
              </a:ext>
            </a:extLst>
          </p:cNvPr>
          <p:cNvGraphicFramePr>
            <a:graphicFrameLocks noGrp="1"/>
          </p:cNvGraphicFramePr>
          <p:nvPr>
            <p:extLst>
              <p:ext uri="{D42A27DB-BD31-4B8C-83A1-F6EECF244321}">
                <p14:modId xmlns:p14="http://schemas.microsoft.com/office/powerpoint/2010/main" val="951925911"/>
              </p:ext>
            </p:extLst>
          </p:nvPr>
        </p:nvGraphicFramePr>
        <p:xfrm>
          <a:off x="817880" y="3513614"/>
          <a:ext cx="10937241" cy="1036320"/>
        </p:xfrm>
        <a:graphic>
          <a:graphicData uri="http://schemas.openxmlformats.org/drawingml/2006/table">
            <a:tbl>
              <a:tblPr/>
              <a:tblGrid>
                <a:gridCol w="2809240">
                  <a:extLst>
                    <a:ext uri="{9D8B030D-6E8A-4147-A177-3AD203B41FA5}">
                      <a16:colId xmlns:a16="http://schemas.microsoft.com/office/drawing/2014/main" val="3897191914"/>
                    </a:ext>
                  </a:extLst>
                </a:gridCol>
                <a:gridCol w="4185920">
                  <a:extLst>
                    <a:ext uri="{9D8B030D-6E8A-4147-A177-3AD203B41FA5}">
                      <a16:colId xmlns:a16="http://schemas.microsoft.com/office/drawing/2014/main" val="3080148550"/>
                    </a:ext>
                  </a:extLst>
                </a:gridCol>
                <a:gridCol w="3942081">
                  <a:extLst>
                    <a:ext uri="{9D8B030D-6E8A-4147-A177-3AD203B41FA5}">
                      <a16:colId xmlns:a16="http://schemas.microsoft.com/office/drawing/2014/main" val="1717127955"/>
                    </a:ext>
                  </a:extLst>
                </a:gridCol>
              </a:tblGrid>
              <a:tr h="0">
                <a:tc>
                  <a:txBody>
                    <a:bodyPr/>
                    <a:lstStyle/>
                    <a:p>
                      <a:pPr algn="just"/>
                      <a:r>
                        <a:rPr lang="en-US" sz="2800" b="1" dirty="0">
                          <a:solidFill>
                            <a:srgbClr val="000000"/>
                          </a:solidFill>
                          <a:effectLst/>
                          <a:latin typeface="Cambria" panose="02040503050406030204" pitchFamily="18" charset="0"/>
                          <a:ea typeface="Cambria" panose="02040503050406030204" pitchFamily="18" charset="0"/>
                        </a:rPr>
                        <a:t>a) 57% + 43,5%</a:t>
                      </a:r>
                    </a:p>
                  </a:txBody>
                  <a:tcPr anchor="ctr">
                    <a:lnL>
                      <a:noFill/>
                    </a:lnL>
                    <a:lnR>
                      <a:noFill/>
                    </a:lnR>
                    <a:lnT>
                      <a:noFill/>
                    </a:lnT>
                    <a:lnB>
                      <a:noFill/>
                    </a:lnB>
                    <a:noFill/>
                  </a:tcPr>
                </a:tc>
                <a:tc>
                  <a:txBody>
                    <a:bodyPr/>
                    <a:lstStyle/>
                    <a:p>
                      <a:pPr algn="l"/>
                      <a:r>
                        <a:rPr lang="en-US" sz="2800" b="1" dirty="0">
                          <a:solidFill>
                            <a:srgbClr val="000000"/>
                          </a:solidFill>
                          <a:effectLst/>
                          <a:latin typeface="Cambria" panose="02040503050406030204" pitchFamily="18" charset="0"/>
                          <a:ea typeface="Cambria" panose="02040503050406030204" pitchFamily="18" charset="0"/>
                        </a:rPr>
                        <a:t>   100,5% – 57%</a:t>
                      </a:r>
                    </a:p>
                  </a:txBody>
                  <a:tcPr anchor="ctr">
                    <a:lnL>
                      <a:noFill/>
                    </a:lnL>
                    <a:lnR>
                      <a:noFill/>
                    </a:lnR>
                    <a:lnT>
                      <a:noFill/>
                    </a:lnT>
                    <a:lnB>
                      <a:noFill/>
                    </a:lnB>
                    <a:noFill/>
                  </a:tcPr>
                </a:tc>
                <a:tc>
                  <a:txBody>
                    <a:bodyPr/>
                    <a:lstStyle/>
                    <a:p>
                      <a:pPr algn="just"/>
                      <a:r>
                        <a:rPr lang="en-US" sz="2800" b="1" dirty="0">
                          <a:solidFill>
                            <a:srgbClr val="000000"/>
                          </a:solidFill>
                          <a:effectLst/>
                          <a:latin typeface="Cambria" panose="02040503050406030204" pitchFamily="18" charset="0"/>
                          <a:ea typeface="Cambria" panose="02040503050406030204" pitchFamily="18" charset="0"/>
                        </a:rPr>
                        <a:t>   100,5% – 43,5%</a:t>
                      </a:r>
                    </a:p>
                  </a:txBody>
                  <a:tcPr anchor="ctr">
                    <a:lnL>
                      <a:noFill/>
                    </a:lnL>
                    <a:lnR>
                      <a:noFill/>
                    </a:lnR>
                    <a:lnT>
                      <a:noFill/>
                    </a:lnT>
                    <a:lnB>
                      <a:noFill/>
                    </a:lnB>
                    <a:noFill/>
                  </a:tcPr>
                </a:tc>
                <a:extLst>
                  <a:ext uri="{0D108BD9-81ED-4DB2-BD59-A6C34878D82A}">
                    <a16:rowId xmlns:a16="http://schemas.microsoft.com/office/drawing/2014/main" val="2687515316"/>
                  </a:ext>
                </a:extLst>
              </a:tr>
              <a:tr h="0">
                <a:tc>
                  <a:txBody>
                    <a:bodyPr/>
                    <a:lstStyle/>
                    <a:p>
                      <a:pPr algn="just"/>
                      <a:r>
                        <a:rPr lang="en-US" sz="2800" b="1">
                          <a:solidFill>
                            <a:srgbClr val="000000"/>
                          </a:solidFill>
                          <a:effectLst/>
                          <a:latin typeface="Cambria" panose="02040503050406030204" pitchFamily="18" charset="0"/>
                          <a:ea typeface="Cambria" panose="02040503050406030204" pitchFamily="18" charset="0"/>
                        </a:rPr>
                        <a:t>b) 12% × 6</a:t>
                      </a:r>
                    </a:p>
                  </a:txBody>
                  <a:tcPr anchor="ctr">
                    <a:lnL>
                      <a:noFill/>
                    </a:lnL>
                    <a:lnR>
                      <a:noFill/>
                    </a:lnR>
                    <a:lnT>
                      <a:noFill/>
                    </a:lnT>
                    <a:lnB>
                      <a:noFill/>
                    </a:lnB>
                    <a:noFill/>
                  </a:tcPr>
                </a:tc>
                <a:tc>
                  <a:txBody>
                    <a:bodyPr/>
                    <a:lstStyle/>
                    <a:p>
                      <a:pPr algn="l"/>
                      <a:r>
                        <a:rPr lang="en-US" sz="2800" b="1" dirty="0">
                          <a:solidFill>
                            <a:srgbClr val="000000"/>
                          </a:solidFill>
                          <a:effectLst/>
                          <a:latin typeface="Cambria" panose="02040503050406030204" pitchFamily="18" charset="0"/>
                          <a:ea typeface="Cambria" panose="02040503050406030204" pitchFamily="18" charset="0"/>
                        </a:rPr>
                        <a:t>   72% : 6</a:t>
                      </a:r>
                    </a:p>
                  </a:txBody>
                  <a:tcPr anchor="ctr">
                    <a:lnL>
                      <a:noFill/>
                    </a:lnL>
                    <a:lnR>
                      <a:noFill/>
                    </a:lnR>
                    <a:lnT>
                      <a:noFill/>
                    </a:lnT>
                    <a:lnB>
                      <a:noFill/>
                    </a:lnB>
                    <a:noFill/>
                  </a:tcPr>
                </a:tc>
                <a:tc>
                  <a:txBody>
                    <a:bodyPr/>
                    <a:lstStyle/>
                    <a:p>
                      <a:pPr algn="just"/>
                      <a:r>
                        <a:rPr lang="en-US" sz="2800" b="1" dirty="0">
                          <a:solidFill>
                            <a:srgbClr val="000000"/>
                          </a:solidFill>
                          <a:effectLst/>
                          <a:latin typeface="Cambria" panose="02040503050406030204" pitchFamily="18" charset="0"/>
                          <a:ea typeface="Cambria" panose="02040503050406030204" pitchFamily="18" charset="0"/>
                        </a:rPr>
                        <a:t>   72% : 12</a:t>
                      </a:r>
                    </a:p>
                  </a:txBody>
                  <a:tcPr anchor="ctr">
                    <a:lnL>
                      <a:noFill/>
                    </a:lnL>
                    <a:lnR>
                      <a:noFill/>
                    </a:lnR>
                    <a:lnT>
                      <a:noFill/>
                    </a:lnT>
                    <a:lnB>
                      <a:noFill/>
                    </a:lnB>
                    <a:noFill/>
                  </a:tcPr>
                </a:tc>
                <a:extLst>
                  <a:ext uri="{0D108BD9-81ED-4DB2-BD59-A6C34878D82A}">
                    <a16:rowId xmlns:a16="http://schemas.microsoft.com/office/drawing/2014/main" val="1361568145"/>
                  </a:ext>
                </a:extLst>
              </a:tr>
            </a:tbl>
          </a:graphicData>
        </a:graphic>
      </p:graphicFrame>
    </p:spTree>
    <p:extLst>
      <p:ext uri="{BB962C8B-B14F-4D97-AF65-F5344CB8AC3E}">
        <p14:creationId xmlns:p14="http://schemas.microsoft.com/office/powerpoint/2010/main" val="17014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0046CC-ED81-5126-3989-26F517010148}"/>
              </a:ext>
            </a:extLst>
          </p:cNvPr>
          <p:cNvSpPr txBox="1"/>
          <p:nvPr/>
        </p:nvSpPr>
        <p:spPr>
          <a:xfrm>
            <a:off x="762000" y="802640"/>
            <a:ext cx="5953760" cy="646331"/>
          </a:xfrm>
          <a:prstGeom prst="rect">
            <a:avLst/>
          </a:prstGeom>
          <a:noFill/>
        </p:spPr>
        <p:txBody>
          <a:bodyPr wrap="square" rtlCol="0">
            <a:spAutoFit/>
          </a:bodyPr>
          <a:lstStyle/>
          <a:p>
            <a:r>
              <a:rPr lang="en-US" sz="3600" b="0" i="0" dirty="0">
                <a:solidFill>
                  <a:srgbClr val="FF0000"/>
                </a:solidFill>
                <a:effectLst/>
                <a:latin typeface="Cambria" panose="02040503050406030204" pitchFamily="18" charset="0"/>
                <a:ea typeface="Cambria" panose="02040503050406030204" pitchFamily="18" charset="0"/>
              </a:rPr>
              <a:t>a) 57% + 43,5% = 100,5%</a:t>
            </a:r>
            <a:endParaRPr lang="en-US" sz="3600" dirty="0">
              <a:solidFill>
                <a:srgbClr val="FF0000"/>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C20E87D-A10C-42CE-E46D-747FE427D5F3}"/>
              </a:ext>
            </a:extLst>
          </p:cNvPr>
          <p:cNvSpPr txBox="1"/>
          <p:nvPr/>
        </p:nvSpPr>
        <p:spPr>
          <a:xfrm>
            <a:off x="802640" y="165608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100,5% – 57% = 43,5%</a:t>
            </a:r>
          </a:p>
        </p:txBody>
      </p:sp>
      <p:sp>
        <p:nvSpPr>
          <p:cNvPr id="4" name="TextBox 3">
            <a:extLst>
              <a:ext uri="{FF2B5EF4-FFF2-40B4-BE49-F238E27FC236}">
                <a16:creationId xmlns:a16="http://schemas.microsoft.com/office/drawing/2014/main" id="{78CE62EA-6DFC-9F73-7F9A-68353E1DBFF0}"/>
              </a:ext>
            </a:extLst>
          </p:cNvPr>
          <p:cNvSpPr txBox="1"/>
          <p:nvPr/>
        </p:nvSpPr>
        <p:spPr>
          <a:xfrm>
            <a:off x="833120" y="248920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100,5% – 43,5% = 57%</a:t>
            </a:r>
          </a:p>
        </p:txBody>
      </p:sp>
      <p:sp>
        <p:nvSpPr>
          <p:cNvPr id="5" name="TextBox 4">
            <a:extLst>
              <a:ext uri="{FF2B5EF4-FFF2-40B4-BE49-F238E27FC236}">
                <a16:creationId xmlns:a16="http://schemas.microsoft.com/office/drawing/2014/main" id="{9F4BE20D-1FAE-CA95-D918-1FA66D44DAEB}"/>
              </a:ext>
            </a:extLst>
          </p:cNvPr>
          <p:cNvSpPr txBox="1"/>
          <p:nvPr/>
        </p:nvSpPr>
        <p:spPr>
          <a:xfrm>
            <a:off x="5608320" y="333248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b) 12% × 6 = 72%</a:t>
            </a:r>
          </a:p>
        </p:txBody>
      </p:sp>
      <p:sp>
        <p:nvSpPr>
          <p:cNvPr id="6" name="TextBox 5">
            <a:extLst>
              <a:ext uri="{FF2B5EF4-FFF2-40B4-BE49-F238E27FC236}">
                <a16:creationId xmlns:a16="http://schemas.microsoft.com/office/drawing/2014/main" id="{0F0D727B-8DE2-23CF-269C-07448D741687}"/>
              </a:ext>
            </a:extLst>
          </p:cNvPr>
          <p:cNvSpPr txBox="1"/>
          <p:nvPr/>
        </p:nvSpPr>
        <p:spPr>
          <a:xfrm>
            <a:off x="5638800" y="416560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72% : 6 = 12%</a:t>
            </a:r>
          </a:p>
        </p:txBody>
      </p:sp>
      <p:sp>
        <p:nvSpPr>
          <p:cNvPr id="7" name="TextBox 6">
            <a:extLst>
              <a:ext uri="{FF2B5EF4-FFF2-40B4-BE49-F238E27FC236}">
                <a16:creationId xmlns:a16="http://schemas.microsoft.com/office/drawing/2014/main" id="{7F1D4F07-0E6E-FC62-5D4E-A9B758867CA9}"/>
              </a:ext>
            </a:extLst>
          </p:cNvPr>
          <p:cNvSpPr txBox="1"/>
          <p:nvPr/>
        </p:nvSpPr>
        <p:spPr>
          <a:xfrm>
            <a:off x="5730240" y="506984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72% : 12 = 6%</a:t>
            </a:r>
          </a:p>
        </p:txBody>
      </p:sp>
    </p:spTree>
    <p:extLst>
      <p:ext uri="{BB962C8B-B14F-4D97-AF65-F5344CB8AC3E}">
        <p14:creationId xmlns:p14="http://schemas.microsoft.com/office/powerpoint/2010/main" val="164171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2">
            <a:extLst>
              <a:ext uri="{FF2B5EF4-FFF2-40B4-BE49-F238E27FC236}">
                <a16:creationId xmlns:a16="http://schemas.microsoft.com/office/drawing/2014/main" id="{0672D090-23A0-E280-D689-13A846FB03B1}"/>
              </a:ext>
            </a:extLst>
          </p:cNvPr>
          <p:cNvSpPr txBox="1"/>
          <p:nvPr/>
        </p:nvSpPr>
        <p:spPr>
          <a:xfrm>
            <a:off x="1178560" y="584220"/>
            <a:ext cx="10261600" cy="5016758"/>
          </a:xfrm>
          <a:prstGeom prst="rect">
            <a:avLst/>
          </a:prstGeom>
          <a:noFill/>
        </p:spPr>
        <p:txBody>
          <a:bodyPr wrap="square" rtlCol="0">
            <a:spAutoFit/>
          </a:bodyPr>
          <a:lstStyle/>
          <a:p>
            <a:pPr lvl="0" algn="just"/>
            <a:r>
              <a:rPr lang="vi-VN" sz="3200" dirty="0">
                <a:solidFill>
                  <a:prstClr val="black"/>
                </a:solidFill>
                <a:latin typeface="Cambria" panose="02040503050406030204" pitchFamily="18" charset="0"/>
                <a:ea typeface="Cambria" panose="02040503050406030204" pitchFamily="18" charset="0"/>
              </a:rPr>
              <a:t>Hưởng ứng Tết trồng cây, nhà trường đã tổ chức một đợt trồng cây xung quanh trường. Theo kế hoạch, trong thời gian quy định thì nhà trường phải trồng được 600 cây. Đến nửa thời gian đó, nhà trường đã trồng được 360 cây và đến hết thời gian quy định, nhà trường đã trồng được tất cả 690 cây. Hỏi:</a:t>
            </a:r>
          </a:p>
          <a:p>
            <a:pPr lvl="0" algn="just"/>
            <a:r>
              <a:rPr lang="vi-VN" sz="3200" dirty="0">
                <a:solidFill>
                  <a:prstClr val="black"/>
                </a:solidFill>
                <a:latin typeface="Cambria" panose="02040503050406030204" pitchFamily="18" charset="0"/>
                <a:ea typeface="Cambria" panose="02040503050406030204" pitchFamily="18" charset="0"/>
              </a:rPr>
              <a:t>a) Đến hết nửa thời gian quy định, nhà trường đã thực hiện được bao nhiêu phần trăm kế hoạch?</a:t>
            </a:r>
          </a:p>
          <a:p>
            <a:pPr lvl="0" algn="just"/>
            <a:r>
              <a:rPr lang="vi-VN" sz="3200" dirty="0">
                <a:solidFill>
                  <a:prstClr val="black"/>
                </a:solidFill>
                <a:latin typeface="Cambria" panose="02040503050406030204" pitchFamily="18" charset="0"/>
                <a:ea typeface="Cambria" panose="02040503050406030204" pitchFamily="18" charset="0"/>
              </a:rPr>
              <a:t>b) Đến hết thời gian quy định, nhà trường đã vượt kế hoạch bao nhiêu phần trăm?</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Oval 2">
            <a:extLst>
              <a:ext uri="{FF2B5EF4-FFF2-40B4-BE49-F238E27FC236}">
                <a16:creationId xmlns:a16="http://schemas.microsoft.com/office/drawing/2014/main" id="{68343FA7-EA84-F7F1-D8C3-AFB3728884AE}"/>
              </a:ext>
            </a:extLst>
          </p:cNvPr>
          <p:cNvSpPr/>
          <p:nvPr/>
        </p:nvSpPr>
        <p:spPr>
          <a:xfrm>
            <a:off x="548640" y="650240"/>
            <a:ext cx="609600" cy="56896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a:t>
            </a:r>
          </a:p>
        </p:txBody>
      </p:sp>
    </p:spTree>
    <p:extLst>
      <p:ext uri="{BB962C8B-B14F-4D97-AF65-F5344CB8AC3E}">
        <p14:creationId xmlns:p14="http://schemas.microsoft.com/office/powerpoint/2010/main" val="370251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717FAF-B5E3-E47E-8A5E-E7B266D5C151}"/>
              </a:ext>
            </a:extLst>
          </p:cNvPr>
          <p:cNvSpPr txBox="1"/>
          <p:nvPr/>
        </p:nvSpPr>
        <p:spPr>
          <a:xfrm>
            <a:off x="1158240" y="1056640"/>
            <a:ext cx="9276080" cy="5324535"/>
          </a:xfrm>
          <a:prstGeom prst="rect">
            <a:avLst/>
          </a:prstGeom>
          <a:noFill/>
        </p:spPr>
        <p:txBody>
          <a:bodyPr wrap="square" rtlCol="0">
            <a:spAutoFit/>
          </a:bodyPr>
          <a:lstStyle/>
          <a:p>
            <a:pPr algn="ctr"/>
            <a:r>
              <a:rPr lang="en-US" sz="3200" dirty="0" smtClean="0">
                <a:solidFill>
                  <a:srgbClr val="00B050"/>
                </a:solidFill>
                <a:latin typeface="Times New Roman" panose="02020603050405020304" pitchFamily="18" charset="0"/>
                <a:ea typeface="Cambria" panose="02040503050406030204" pitchFamily="18" charset="0"/>
                <a:cs typeface="Times New Roman" panose="02020603050405020304" pitchFamily="18" charset="0"/>
              </a:rPr>
              <a:t>BÀI GIẢI</a:t>
            </a:r>
            <a:endParaRPr lang="en-US" sz="3200" dirty="0" smtClean="0">
              <a:solidFill>
                <a:srgbClr val="00B050"/>
              </a:solidFill>
              <a:latin typeface="Times New Roman" panose="02020603050405020304" pitchFamily="18" charset="0"/>
              <a:ea typeface="Cambria" panose="02040503050406030204" pitchFamily="18" charset="0"/>
              <a:cs typeface="Times New Roman" panose="02020603050405020304" pitchFamily="18" charset="0"/>
            </a:endParaRPr>
          </a:p>
          <a:p>
            <a:pPr marL="342900" indent="-342900" algn="ctr">
              <a:buAutoNum type="alphaLcParenR"/>
            </a:pPr>
            <a:r>
              <a:rPr lang="vi-VN" sz="2800" dirty="0" smtClean="0">
                <a:solidFill>
                  <a:srgbClr val="FF0000"/>
                </a:solidFill>
                <a:latin typeface="Cambria" panose="02040503050406030204" pitchFamily="18" charset="0"/>
                <a:ea typeface="Cambria" panose="02040503050406030204" pitchFamily="18" charset="0"/>
              </a:rPr>
              <a:t>Đến </a:t>
            </a:r>
            <a:r>
              <a:rPr lang="vi-VN" sz="2800" dirty="0">
                <a:solidFill>
                  <a:srgbClr val="FF0000"/>
                </a:solidFill>
                <a:latin typeface="Cambria" panose="02040503050406030204" pitchFamily="18" charset="0"/>
                <a:ea typeface="Cambria" panose="02040503050406030204" pitchFamily="18" charset="0"/>
              </a:rPr>
              <a:t>hết nửa thời gian quy định, nhà trường đã thực hiện được số phần trăm kế hoạch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360 : 600 = 0,6 = 60%</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b) Đến hết thời gian quy định, nhà trường đã thực hiện số phần trăm kế hoạch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690 : 600 = 1,15 = 115%</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Đến hết thời gian quy định, nhà trường đã vượt kế hoạch số phần trăm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115% - 100% = 15%</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Đáp số: a) 60%</a:t>
            </a:r>
            <a:endParaRPr lang="en-US" sz="2800" dirty="0">
              <a:solidFill>
                <a:srgbClr val="FF0000"/>
              </a:solidFill>
              <a:latin typeface="Cambria" panose="02040503050406030204" pitchFamily="18" charset="0"/>
              <a:ea typeface="Cambria" panose="02040503050406030204" pitchFamily="18" charset="0"/>
            </a:endParaRPr>
          </a:p>
          <a:p>
            <a:pPr algn="ct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b) 15%</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259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2">
            <a:extLst>
              <a:ext uri="{FF2B5EF4-FFF2-40B4-BE49-F238E27FC236}">
                <a16:creationId xmlns:a16="http://schemas.microsoft.com/office/drawing/2014/main" id="{0672D090-23A0-E280-D689-13A846FB03B1}"/>
              </a:ext>
            </a:extLst>
          </p:cNvPr>
          <p:cNvSpPr txBox="1"/>
          <p:nvPr/>
        </p:nvSpPr>
        <p:spPr>
          <a:xfrm>
            <a:off x="1178560" y="584220"/>
            <a:ext cx="10261600" cy="954107"/>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Biểu đồ dưới đây cho biết kết quả điều tra về sở thích bốn môn thể thao của một số học sinh.</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Oval 2">
            <a:extLst>
              <a:ext uri="{FF2B5EF4-FFF2-40B4-BE49-F238E27FC236}">
                <a16:creationId xmlns:a16="http://schemas.microsoft.com/office/drawing/2014/main" id="{68343FA7-EA84-F7F1-D8C3-AFB3728884AE}"/>
              </a:ext>
            </a:extLst>
          </p:cNvPr>
          <p:cNvSpPr/>
          <p:nvPr/>
        </p:nvSpPr>
        <p:spPr>
          <a:xfrm>
            <a:off x="548640" y="650240"/>
            <a:ext cx="609600" cy="56896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p>
        </p:txBody>
      </p:sp>
      <p:sp>
        <p:nvSpPr>
          <p:cNvPr id="4" name="Hộp Văn bản 2">
            <a:extLst>
              <a:ext uri="{FF2B5EF4-FFF2-40B4-BE49-F238E27FC236}">
                <a16:creationId xmlns:a16="http://schemas.microsoft.com/office/drawing/2014/main" id="{DA9AEE20-1EAE-0663-994A-0B72DC6160FA}"/>
              </a:ext>
            </a:extLst>
          </p:cNvPr>
          <p:cNvSpPr txBox="1"/>
          <p:nvPr/>
        </p:nvSpPr>
        <p:spPr>
          <a:xfrm>
            <a:off x="1168400" y="1468140"/>
            <a:ext cx="10261600" cy="523220"/>
          </a:xfrm>
          <a:prstGeom prst="rect">
            <a:avLst/>
          </a:prstGeom>
          <a:noFill/>
        </p:spPr>
        <p:txBody>
          <a:bodyPr wrap="square" rtlCol="0">
            <a:spAutoFit/>
          </a:bodyPr>
          <a:lstStyle/>
          <a:p>
            <a:pPr lvl="0" algn="ctr"/>
            <a:r>
              <a:rPr lang="vi-VN" sz="2800" b="1" dirty="0">
                <a:solidFill>
                  <a:prstClr val="black"/>
                </a:solidFill>
                <a:latin typeface="Cambria" panose="02040503050406030204" pitchFamily="18" charset="0"/>
                <a:ea typeface="Cambria" panose="02040503050406030204" pitchFamily="18" charset="0"/>
              </a:rPr>
              <a:t>SỐ HỌC SINH ƯA THÍCH BỐN MÔN THỂ THAO</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67DB196D-C2DE-ADFB-B60F-10F1250EBF03}"/>
              </a:ext>
            </a:extLst>
          </p:cNvPr>
          <p:cNvPicPr>
            <a:picLocks noChangeAspect="1"/>
          </p:cNvPicPr>
          <p:nvPr/>
        </p:nvPicPr>
        <p:blipFill>
          <a:blip r:embed="rId2"/>
          <a:stretch>
            <a:fillRect/>
          </a:stretch>
        </p:blipFill>
        <p:spPr>
          <a:xfrm>
            <a:off x="3210560" y="1977073"/>
            <a:ext cx="5999797" cy="3152436"/>
          </a:xfrm>
          <a:prstGeom prst="rect">
            <a:avLst/>
          </a:prstGeom>
        </p:spPr>
      </p:pic>
      <p:sp>
        <p:nvSpPr>
          <p:cNvPr id="6" name="Hộp Văn bản 2">
            <a:extLst>
              <a:ext uri="{FF2B5EF4-FFF2-40B4-BE49-F238E27FC236}">
                <a16:creationId xmlns:a16="http://schemas.microsoft.com/office/drawing/2014/main" id="{469C4513-66A4-7C64-348D-FC2567C2883D}"/>
              </a:ext>
            </a:extLst>
          </p:cNvPr>
          <p:cNvSpPr txBox="1"/>
          <p:nvPr/>
        </p:nvSpPr>
        <p:spPr>
          <a:xfrm>
            <a:off x="833120" y="5013980"/>
            <a:ext cx="10261600" cy="1384995"/>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a) Mỗi môn thể thao có bao nhiêu học sinh ưa thích?</a:t>
            </a:r>
          </a:p>
          <a:p>
            <a:pPr lvl="0" algn="just"/>
            <a:r>
              <a:rPr lang="vi-VN" sz="2800" dirty="0">
                <a:solidFill>
                  <a:prstClr val="black"/>
                </a:solidFill>
                <a:latin typeface="Cambria" panose="02040503050406030204" pitchFamily="18" charset="0"/>
                <a:ea typeface="Cambria" panose="02040503050406030204" pitchFamily="18" charset="0"/>
              </a:rPr>
              <a:t>b) Tìm tỉ số phần trăm của số học sinh ưa thích mỗi môn và tổng số học sinh được điều tra.</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3566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A14199F-F8C8-1829-0724-FA30EB0EB7FA}"/>
              </a:ext>
            </a:extLst>
          </p:cNvPr>
          <p:cNvGraphicFramePr>
            <a:graphicFrameLocks noGrp="1"/>
          </p:cNvGraphicFramePr>
          <p:nvPr>
            <p:extLst>
              <p:ext uri="{D42A27DB-BD31-4B8C-83A1-F6EECF244321}">
                <p14:modId xmlns:p14="http://schemas.microsoft.com/office/powerpoint/2010/main" val="1913795087"/>
              </p:ext>
            </p:extLst>
          </p:nvPr>
        </p:nvGraphicFramePr>
        <p:xfrm>
          <a:off x="1336040" y="1547654"/>
          <a:ext cx="9809480" cy="1889760"/>
        </p:xfrm>
        <a:graphic>
          <a:graphicData uri="http://schemas.openxmlformats.org/drawingml/2006/table">
            <a:tbl>
              <a:tblPr/>
              <a:tblGrid>
                <a:gridCol w="1961896">
                  <a:extLst>
                    <a:ext uri="{9D8B030D-6E8A-4147-A177-3AD203B41FA5}">
                      <a16:colId xmlns:a16="http://schemas.microsoft.com/office/drawing/2014/main" val="67492560"/>
                    </a:ext>
                  </a:extLst>
                </a:gridCol>
                <a:gridCol w="1961896">
                  <a:extLst>
                    <a:ext uri="{9D8B030D-6E8A-4147-A177-3AD203B41FA5}">
                      <a16:colId xmlns:a16="http://schemas.microsoft.com/office/drawing/2014/main" val="2987753416"/>
                    </a:ext>
                  </a:extLst>
                </a:gridCol>
                <a:gridCol w="1961896">
                  <a:extLst>
                    <a:ext uri="{9D8B030D-6E8A-4147-A177-3AD203B41FA5}">
                      <a16:colId xmlns:a16="http://schemas.microsoft.com/office/drawing/2014/main" val="2529828404"/>
                    </a:ext>
                  </a:extLst>
                </a:gridCol>
                <a:gridCol w="1961896">
                  <a:extLst>
                    <a:ext uri="{9D8B030D-6E8A-4147-A177-3AD203B41FA5}">
                      <a16:colId xmlns:a16="http://schemas.microsoft.com/office/drawing/2014/main" val="2041236464"/>
                    </a:ext>
                  </a:extLst>
                </a:gridCol>
                <a:gridCol w="1961896">
                  <a:extLst>
                    <a:ext uri="{9D8B030D-6E8A-4147-A177-3AD203B41FA5}">
                      <a16:colId xmlns:a16="http://schemas.microsoft.com/office/drawing/2014/main" val="778044504"/>
                    </a:ext>
                  </a:extLst>
                </a:gridCol>
              </a:tblGrid>
              <a:tr h="0">
                <a:tc>
                  <a:txBody>
                    <a:bodyPr/>
                    <a:lstStyle/>
                    <a:p>
                      <a:pPr algn="just"/>
                      <a:r>
                        <a:rPr lang="en-US" sz="2800" dirty="0">
                          <a:solidFill>
                            <a:srgbClr val="000000"/>
                          </a:solidFill>
                          <a:effectLst/>
                          <a:latin typeface="Cambria" panose="02040503050406030204" pitchFamily="18" charset="0"/>
                          <a:ea typeface="Cambria" panose="02040503050406030204" pitchFamily="18" charset="0"/>
                        </a:rPr>
                        <a:t>Môn </a:t>
                      </a:r>
                      <a:r>
                        <a:rPr lang="en-US" sz="2800" dirty="0" err="1">
                          <a:solidFill>
                            <a:srgbClr val="000000"/>
                          </a:solidFill>
                          <a:effectLst/>
                          <a:latin typeface="Cambria" panose="02040503050406030204" pitchFamily="18" charset="0"/>
                          <a:ea typeface="Cambria" panose="02040503050406030204" pitchFamily="18" charset="0"/>
                        </a:rPr>
                        <a:t>thể</a:t>
                      </a:r>
                      <a:r>
                        <a:rPr lang="en-US" sz="2800" dirty="0">
                          <a:solidFill>
                            <a:srgbClr val="000000"/>
                          </a:solidFill>
                          <a:effectLst/>
                          <a:latin typeface="Cambria" panose="02040503050406030204" pitchFamily="18" charset="0"/>
                          <a:ea typeface="Cambria" panose="02040503050406030204" pitchFamily="18" charset="0"/>
                        </a:rPr>
                        <a:t> thao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Cờ</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vua</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Bóng đá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800">
                          <a:solidFill>
                            <a:srgbClr val="000000"/>
                          </a:solidFill>
                          <a:effectLst/>
                          <a:latin typeface="Cambria" panose="02040503050406030204" pitchFamily="18" charset="0"/>
                          <a:ea typeface="Cambria" panose="02040503050406030204" pitchFamily="18" charset="0"/>
                        </a:rPr>
                        <a:t>Bơi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Võ dân tộc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5278262"/>
                  </a:ext>
                </a:extLst>
              </a:tr>
              <a:tr h="0">
                <a:tc>
                  <a:txBody>
                    <a:bodyPr/>
                    <a:lstStyle/>
                    <a:p>
                      <a:pPr algn="just"/>
                      <a:r>
                        <a:rPr lang="vi-VN" sz="2800" dirty="0">
                          <a:solidFill>
                            <a:srgbClr val="000000"/>
                          </a:solidFill>
                          <a:effectLst/>
                          <a:latin typeface="Cambria" panose="02040503050406030204" pitchFamily="18" charset="0"/>
                          <a:ea typeface="Cambria" panose="02040503050406030204" pitchFamily="18" charset="0"/>
                        </a:rPr>
                        <a:t>Số học sinh ưa thích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847139"/>
                  </a:ext>
                </a:extLst>
              </a:tr>
            </a:tbl>
          </a:graphicData>
        </a:graphic>
      </p:graphicFrame>
      <p:sp>
        <p:nvSpPr>
          <p:cNvPr id="3" name="TextBox 2">
            <a:extLst>
              <a:ext uri="{FF2B5EF4-FFF2-40B4-BE49-F238E27FC236}">
                <a16:creationId xmlns:a16="http://schemas.microsoft.com/office/drawing/2014/main" id="{78E0D21E-106A-B2B5-0E2D-D81B9149489A}"/>
              </a:ext>
            </a:extLst>
          </p:cNvPr>
          <p:cNvSpPr txBox="1"/>
          <p:nvPr/>
        </p:nvSpPr>
        <p:spPr>
          <a:xfrm>
            <a:off x="883920" y="660400"/>
            <a:ext cx="87376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a)</a:t>
            </a:r>
          </a:p>
        </p:txBody>
      </p:sp>
    </p:spTree>
    <p:extLst>
      <p:ext uri="{BB962C8B-B14F-4D97-AF65-F5344CB8AC3E}">
        <p14:creationId xmlns:p14="http://schemas.microsoft.com/office/powerpoint/2010/main" val="180391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754" y="365760"/>
            <a:ext cx="11887199" cy="4154984"/>
          </a:xfrm>
          <a:prstGeom prst="rect">
            <a:avLst/>
          </a:prstGeom>
        </p:spPr>
        <p:txBody>
          <a:bodyPr wrap="square">
            <a:spAutoFit/>
          </a:bodyPr>
          <a:lstStyle/>
          <a:p>
            <a:pPr algn="ctr"/>
            <a:r>
              <a:rPr lang="en-US" sz="2400" b="1" dirty="0" err="1" smtClean="0">
                <a:solidFill>
                  <a:srgbClr val="FF0000"/>
                </a:solidFill>
                <a:latin typeface="Cambria" panose="02040503050406030204" pitchFamily="18" charset="0"/>
                <a:ea typeface="Cambria" panose="02040503050406030204" pitchFamily="18" charset="0"/>
              </a:rPr>
              <a:t>Bài</a:t>
            </a:r>
            <a:r>
              <a:rPr lang="en-US" sz="2400" b="1" dirty="0" smtClean="0">
                <a:solidFill>
                  <a:srgbClr val="FF0000"/>
                </a:solidFill>
                <a:latin typeface="Cambria" panose="02040503050406030204" pitchFamily="18" charset="0"/>
                <a:ea typeface="Cambria" panose="02040503050406030204" pitchFamily="18" charset="0"/>
              </a:rPr>
              <a:t> </a:t>
            </a:r>
            <a:r>
              <a:rPr lang="en-US" sz="2400" b="1" dirty="0" err="1" smtClean="0">
                <a:solidFill>
                  <a:srgbClr val="FF0000"/>
                </a:solidFill>
                <a:latin typeface="Cambria" panose="02040503050406030204" pitchFamily="18" charset="0"/>
                <a:ea typeface="Cambria" panose="02040503050406030204" pitchFamily="18" charset="0"/>
              </a:rPr>
              <a:t>giải</a:t>
            </a:r>
            <a:endParaRPr lang="en-US" sz="2400" b="1" dirty="0">
              <a:solidFill>
                <a:srgbClr val="FF0000"/>
              </a:solidFill>
              <a:latin typeface="Cambria" panose="02040503050406030204" pitchFamily="18" charset="0"/>
              <a:ea typeface="Cambria" panose="02040503050406030204" pitchFamily="18" charset="0"/>
            </a:endParaRPr>
          </a:p>
          <a:p>
            <a:r>
              <a:rPr lang="vi-VN" sz="2400" dirty="0" smtClean="0">
                <a:solidFill>
                  <a:srgbClr val="FF0000"/>
                </a:solidFill>
                <a:latin typeface="Cambria" panose="02040503050406030204" pitchFamily="18" charset="0"/>
                <a:ea typeface="Cambria" panose="02040503050406030204" pitchFamily="18" charset="0"/>
              </a:rPr>
              <a:t>b</a:t>
            </a:r>
            <a:r>
              <a:rPr lang="vi-VN" sz="2400" dirty="0">
                <a:solidFill>
                  <a:srgbClr val="FF0000"/>
                </a:solidFill>
                <a:latin typeface="Cambria" panose="02040503050406030204" pitchFamily="18" charset="0"/>
                <a:ea typeface="Cambria" panose="02040503050406030204" pitchFamily="18" charset="0"/>
              </a:rPr>
              <a:t>)</a:t>
            </a:r>
            <a:r>
              <a:rPr lang="en-US" sz="2400" dirty="0">
                <a:solidFill>
                  <a:srgbClr val="FF0000"/>
                </a:solidFill>
                <a:latin typeface="Cambria" panose="02040503050406030204" pitchFamily="18" charset="0"/>
                <a:ea typeface="Cambria" panose="02040503050406030204" pitchFamily="18" charset="0"/>
              </a:rPr>
              <a:t> </a:t>
            </a:r>
            <a:r>
              <a:rPr lang="vi-VN" sz="2400" dirty="0">
                <a:solidFill>
                  <a:srgbClr val="FF0000"/>
                </a:solidFill>
                <a:latin typeface="Cambria" panose="02040503050406030204" pitchFamily="18" charset="0"/>
                <a:ea typeface="Cambria" panose="02040503050406030204" pitchFamily="18" charset="0"/>
              </a:rPr>
              <a:t>Tổng số học sinh được điều tra là:</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6 + 18 + 12 + 12 = 48 (học sinh)</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Tỉ số phần trăm số học sinh ưa thích môn cờ vua và tổng số học sinh được điều tra là:</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6 : 48 = 0,125 = 12,5%</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Tỉ số phần trăm số học sinh ưa thích môn bóng đá và tổng số học sinh được điều tra là:</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18 : 48 = 0,375 = </a:t>
            </a:r>
            <a:r>
              <a:rPr lang="vi-VN" sz="2400" dirty="0" smtClean="0">
                <a:solidFill>
                  <a:srgbClr val="FF0000"/>
                </a:solidFill>
                <a:latin typeface="Cambria" panose="02040503050406030204" pitchFamily="18" charset="0"/>
                <a:ea typeface="Cambria" panose="02040503050406030204" pitchFamily="18" charset="0"/>
              </a:rPr>
              <a:t>37,5%</a:t>
            </a:r>
            <a:endParaRPr lang="en-US" sz="2400" dirty="0" smtClean="0">
              <a:solidFill>
                <a:srgbClr val="FF0000"/>
              </a:solidFill>
              <a:latin typeface="Cambria" panose="02040503050406030204" pitchFamily="18" charset="0"/>
              <a:ea typeface="Cambria" panose="02040503050406030204" pitchFamily="18" charset="0"/>
            </a:endParaRPr>
          </a:p>
          <a:p>
            <a:pPr algn="ctr"/>
            <a:r>
              <a:rPr lang="vi-VN" sz="2400" dirty="0" smtClean="0">
                <a:solidFill>
                  <a:srgbClr val="FF0000"/>
                </a:solidFill>
                <a:latin typeface="Cambria" panose="02040503050406030204" pitchFamily="18" charset="0"/>
                <a:ea typeface="Cambria" panose="02040503050406030204" pitchFamily="18" charset="0"/>
              </a:rPr>
              <a:t>Tỉ </a:t>
            </a:r>
            <a:r>
              <a:rPr lang="vi-VN" sz="2400" dirty="0">
                <a:solidFill>
                  <a:srgbClr val="FF0000"/>
                </a:solidFill>
                <a:latin typeface="Cambria" panose="02040503050406030204" pitchFamily="18" charset="0"/>
                <a:ea typeface="Cambria" panose="02040503050406030204" pitchFamily="18" charset="0"/>
              </a:rPr>
              <a:t>số phần trăm số học sinh ưa thích môn bơi và tổng số học sinh được điều tra là:</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12 : 48 = 0,25 = 25%</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Tỉ số phần trăm số học sinh ưa thích môn võ dân tộc và tổng số học sinh được điều tra là:</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12 : 48 = 0,25 = 25%</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5441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FD7F8E96-A2CC-55BF-0F4B-A6A5486277AD}"/>
              </a:ext>
            </a:extLst>
          </p:cNvPr>
          <p:cNvSpPr/>
          <p:nvPr/>
        </p:nvSpPr>
        <p:spPr>
          <a:xfrm>
            <a:off x="9022080" y="3576195"/>
            <a:ext cx="2373497" cy="2534593"/>
          </a:xfrm>
          <a:custGeom>
            <a:avLst/>
            <a:gdLst/>
            <a:ahLst/>
            <a:cxnLst/>
            <a:rect l="l" t="t" r="r" b="b"/>
            <a:pathLst>
              <a:path w="4568533" h="4878614">
                <a:moveTo>
                  <a:pt x="0" y="0"/>
                </a:moveTo>
                <a:lnTo>
                  <a:pt x="4568533" y="0"/>
                </a:lnTo>
                <a:lnTo>
                  <a:pt x="4568533" y="4878614"/>
                </a:lnTo>
                <a:lnTo>
                  <a:pt x="0" y="4878614"/>
                </a:lnTo>
                <a:lnTo>
                  <a:pt x="0" y="0"/>
                </a:lnTo>
                <a:close/>
              </a:path>
            </a:pathLst>
          </a:custGeom>
          <a:blipFill>
            <a:blip r:embed="rId2"/>
            <a:stretch>
              <a:fillRect/>
            </a:stretch>
          </a:blipFill>
        </p:spPr>
      </p:sp>
      <p:sp>
        <p:nvSpPr>
          <p:cNvPr id="3" name="Freeform 10">
            <a:extLst>
              <a:ext uri="{FF2B5EF4-FFF2-40B4-BE49-F238E27FC236}">
                <a16:creationId xmlns:a16="http://schemas.microsoft.com/office/drawing/2014/main" id="{7C88C1FA-B9BF-6045-2943-5B7BC93B5BCC}"/>
              </a:ext>
            </a:extLst>
          </p:cNvPr>
          <p:cNvSpPr/>
          <p:nvPr/>
        </p:nvSpPr>
        <p:spPr>
          <a:xfrm>
            <a:off x="685800" y="3576320"/>
            <a:ext cx="2834464" cy="2164822"/>
          </a:xfrm>
          <a:custGeom>
            <a:avLst/>
            <a:gdLst/>
            <a:ahLst/>
            <a:cxnLst/>
            <a:rect l="l" t="t" r="r" b="b"/>
            <a:pathLst>
              <a:path w="5738628" h="4382877">
                <a:moveTo>
                  <a:pt x="0" y="0"/>
                </a:moveTo>
                <a:lnTo>
                  <a:pt x="5738628" y="0"/>
                </a:lnTo>
                <a:lnTo>
                  <a:pt x="5738628" y="4382877"/>
                </a:lnTo>
                <a:lnTo>
                  <a:pt x="0" y="4382877"/>
                </a:lnTo>
                <a:lnTo>
                  <a:pt x="0" y="0"/>
                </a:lnTo>
                <a:close/>
              </a:path>
            </a:pathLst>
          </a:custGeom>
          <a:blipFill>
            <a:blip r:embed="rId3"/>
            <a:stretch>
              <a:fillRect/>
            </a:stretch>
          </a:blipFill>
        </p:spPr>
      </p:sp>
      <p:pic>
        <p:nvPicPr>
          <p:cNvPr id="4" name="Hình ảnh 17">
            <a:extLst>
              <a:ext uri="{FF2B5EF4-FFF2-40B4-BE49-F238E27FC236}">
                <a16:creationId xmlns:a16="http://schemas.microsoft.com/office/drawing/2014/main" id="{2A8216CA-A01A-BD4C-7C28-351D4A3B7B37}"/>
              </a:ext>
            </a:extLst>
          </p:cNvPr>
          <p:cNvPicPr>
            <a:picLocks noChangeAspect="1"/>
          </p:cNvPicPr>
          <p:nvPr/>
        </p:nvPicPr>
        <p:blipFill>
          <a:blip r:embed="rId4"/>
          <a:stretch>
            <a:fillRect/>
          </a:stretch>
        </p:blipFill>
        <p:spPr>
          <a:xfrm>
            <a:off x="1608955" y="1896601"/>
            <a:ext cx="8974090" cy="3359187"/>
          </a:xfrm>
          <a:prstGeom prst="rect">
            <a:avLst/>
          </a:prstGeom>
        </p:spPr>
      </p:pic>
    </p:spTree>
    <p:extLst>
      <p:ext uri="{BB962C8B-B14F-4D97-AF65-F5344CB8AC3E}">
        <p14:creationId xmlns:p14="http://schemas.microsoft.com/office/powerpoint/2010/main" val="107450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23">
            <a:extLst>
              <a:ext uri="{FF2B5EF4-FFF2-40B4-BE49-F238E27FC236}">
                <a16:creationId xmlns:a16="http://schemas.microsoft.com/office/drawing/2014/main" id="{7738D4F7-5FD4-4F0F-BD38-0B199311A20A}"/>
              </a:ext>
            </a:extLst>
          </p:cNvPr>
          <p:cNvPicPr>
            <a:picLocks noChangeAspect="1"/>
          </p:cNvPicPr>
          <p:nvPr/>
        </p:nvPicPr>
        <p:blipFill>
          <a:blip r:embed="rId4">
            <a:extLst>
              <a:ext uri="{96DAC541-7B7A-43D3-8B79-37D633B846F1}">
                <asvg:svgBlip xmlns:asvg="http://schemas.microsoft.com/office/drawing/2016/SVG/main" xmlns="" r:embed="rId7"/>
              </a:ext>
            </a:extLst>
          </a:blip>
          <a:stretch>
            <a:fillRect/>
          </a:stretch>
        </p:blipFill>
        <p:spPr>
          <a:xfrm>
            <a:off x="10942236" y="1802722"/>
            <a:ext cx="1757130" cy="1757130"/>
          </a:xfrm>
          <a:prstGeom prst="rect">
            <a:avLst/>
          </a:prstGeom>
        </p:spPr>
      </p:pic>
      <p:pic>
        <p:nvPicPr>
          <p:cNvPr id="3" name="图形 7">
            <a:extLst>
              <a:ext uri="{FF2B5EF4-FFF2-40B4-BE49-F238E27FC236}">
                <a16:creationId xmlns:a16="http://schemas.microsoft.com/office/drawing/2014/main" id="{278856D1-16C4-4004-890E-7BFE5722943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4" name="图形 19">
            <a:extLst>
              <a:ext uri="{FF2B5EF4-FFF2-40B4-BE49-F238E27FC236}">
                <a16:creationId xmlns:a16="http://schemas.microsoft.com/office/drawing/2014/main" id="{BF8ACE04-8BEE-4D96-BB7A-3D5659EA9160}"/>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5" name="图形 22">
            <a:extLst>
              <a:ext uri="{FF2B5EF4-FFF2-40B4-BE49-F238E27FC236}">
                <a16:creationId xmlns:a16="http://schemas.microsoft.com/office/drawing/2014/main" id="{03F0BB65-CDE5-4329-91F0-99FC6272E00D}"/>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246304" y="1933575"/>
            <a:ext cx="1333500" cy="1495425"/>
          </a:xfrm>
          <a:prstGeom prst="rect">
            <a:avLst/>
          </a:prstGeom>
        </p:spPr>
      </p:pic>
      <p:pic>
        <p:nvPicPr>
          <p:cNvPr id="6" name="图形 21">
            <a:extLst>
              <a:ext uri="{FF2B5EF4-FFF2-40B4-BE49-F238E27FC236}">
                <a16:creationId xmlns:a16="http://schemas.microsoft.com/office/drawing/2014/main" id="{124455BD-A8F7-4DF8-8EF1-8C8A32BA7915}"/>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64820" y="5798680"/>
            <a:ext cx="2829971" cy="1112910"/>
          </a:xfrm>
          <a:prstGeom prst="rect">
            <a:avLst/>
          </a:prstGeom>
        </p:spPr>
      </p:pic>
      <p:pic>
        <p:nvPicPr>
          <p:cNvPr id="7" name="图形 16">
            <a:extLst>
              <a:ext uri="{FF2B5EF4-FFF2-40B4-BE49-F238E27FC236}">
                <a16:creationId xmlns:a16="http://schemas.microsoft.com/office/drawing/2014/main" id="{EB64F6B9-7F63-44CA-A635-48110DEC12CB}"/>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904062" y="796266"/>
            <a:ext cx="3636112" cy="1124642"/>
          </a:xfrm>
          <a:prstGeom prst="rect">
            <a:avLst/>
          </a:prstGeom>
        </p:spPr>
      </p:pic>
      <p:sp>
        <p:nvSpPr>
          <p:cNvPr id="8" name="矩形 17">
            <a:extLst>
              <a:ext uri="{FF2B5EF4-FFF2-40B4-BE49-F238E27FC236}">
                <a16:creationId xmlns:a16="http://schemas.microsoft.com/office/drawing/2014/main" id="{7C174A5B-4A7F-4D6F-ACA0-FFC0507ABDEE}"/>
              </a:ext>
            </a:extLst>
          </p:cNvPr>
          <p:cNvSpPr/>
          <p:nvPr/>
        </p:nvSpPr>
        <p:spPr>
          <a:xfrm>
            <a:off x="525967" y="434899"/>
            <a:ext cx="11140069" cy="5988205"/>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形 18">
            <a:extLst>
              <a:ext uri="{FF2B5EF4-FFF2-40B4-BE49-F238E27FC236}">
                <a16:creationId xmlns:a16="http://schemas.microsoft.com/office/drawing/2014/main" id="{3D9C48DF-0929-4F11-8646-94C01F872545}"/>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6806658" y="181765"/>
            <a:ext cx="2906054" cy="747271"/>
          </a:xfrm>
          <a:prstGeom prst="rect">
            <a:avLst/>
          </a:prstGeom>
        </p:spPr>
      </p:pic>
      <p:pic>
        <p:nvPicPr>
          <p:cNvPr id="10" name="图片 8">
            <a:extLst>
              <a:ext uri="{FF2B5EF4-FFF2-40B4-BE49-F238E27FC236}">
                <a16:creationId xmlns:a16="http://schemas.microsoft.com/office/drawing/2014/main" id="{24F7EC10-1FCA-41E5-98E1-06E53F0B5C8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00897" y="1802722"/>
            <a:ext cx="4848370" cy="4848370"/>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21" cstate="print">
            <a:extLst>
              <a:ext uri="{BEBA8EAE-BF5A-486C-A8C5-ECC9F3942E4B}">
                <a14:imgProps xmlns:a14="http://schemas.microsoft.com/office/drawing/2010/main">
                  <a14:imgLayer r:embed="rId22">
                    <a14:imgEffect>
                      <a14:saturation sat="300000"/>
                    </a14:imgEffect>
                  </a14:imgLayer>
                </a14:imgProps>
              </a:ext>
              <a:ext uri="{28A0092B-C50C-407E-A947-70E740481C1C}">
                <a14:useLocalDpi xmlns:a14="http://schemas.microsoft.com/office/drawing/2010/main" val="0"/>
              </a:ext>
            </a:extLst>
          </a:blip>
          <a:stretch>
            <a:fillRect/>
          </a:stretch>
        </p:blipFill>
        <p:spPr>
          <a:xfrm>
            <a:off x="8504306" y="936155"/>
            <a:ext cx="2861769" cy="4899349"/>
          </a:xfrm>
          <a:prstGeom prst="rect">
            <a:avLst/>
          </a:prstGeom>
        </p:spPr>
      </p:pic>
      <p:pic>
        <p:nvPicPr>
          <p:cNvPr id="12"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676400" y="539367"/>
            <a:ext cx="828517" cy="828517"/>
          </a:xfrm>
          <a:prstGeom prst="rect">
            <a:avLst/>
          </a:prstGeom>
        </p:spPr>
      </p:pic>
      <p:pic>
        <p:nvPicPr>
          <p:cNvPr id="13" name="Picture 12"/>
          <p:cNvPicPr>
            <a:picLocks noChangeAspect="1"/>
          </p:cNvPicPr>
          <p:nvPr/>
        </p:nvPicPr>
        <p:blipFill>
          <a:blip r:embed="rId24"/>
          <a:stretch>
            <a:fillRect/>
          </a:stretch>
        </p:blipFill>
        <p:spPr>
          <a:xfrm>
            <a:off x="-440577" y="945167"/>
            <a:ext cx="6645216" cy="2115495"/>
          </a:xfrm>
          <a:prstGeom prst="rect">
            <a:avLst/>
          </a:prstGeom>
        </p:spPr>
      </p:pic>
      <p:pic>
        <p:nvPicPr>
          <p:cNvPr id="14" name="Picture 13"/>
          <p:cNvPicPr>
            <a:picLocks noChangeAspect="1"/>
          </p:cNvPicPr>
          <p:nvPr/>
        </p:nvPicPr>
        <p:blipFill>
          <a:blip r:embed="rId25"/>
          <a:stretch>
            <a:fillRect/>
          </a:stretch>
        </p:blipFill>
        <p:spPr>
          <a:xfrm>
            <a:off x="3237037" y="539367"/>
            <a:ext cx="7011008" cy="3078747"/>
          </a:xfrm>
          <a:prstGeom prst="rect">
            <a:avLst/>
          </a:prstGeom>
        </p:spPr>
      </p:pic>
      <p:pic>
        <p:nvPicPr>
          <p:cNvPr id="15" name="Picture 14"/>
          <p:cNvPicPr>
            <a:picLocks noChangeAspect="1"/>
          </p:cNvPicPr>
          <p:nvPr/>
        </p:nvPicPr>
        <p:blipFill>
          <a:blip r:embed="rId26"/>
          <a:stretch>
            <a:fillRect/>
          </a:stretch>
        </p:blipFill>
        <p:spPr>
          <a:xfrm>
            <a:off x="3110184" y="2243671"/>
            <a:ext cx="7011008" cy="3078747"/>
          </a:xfrm>
          <a:prstGeom prst="rect">
            <a:avLst/>
          </a:prstGeom>
        </p:spPr>
      </p:pic>
      <p:pic>
        <p:nvPicPr>
          <p:cNvPr id="16" name="Picture 15"/>
          <p:cNvPicPr>
            <a:picLocks noChangeAspect="1"/>
          </p:cNvPicPr>
          <p:nvPr/>
        </p:nvPicPr>
        <p:blipFill>
          <a:blip r:embed="rId27"/>
          <a:stretch>
            <a:fillRect/>
          </a:stretch>
        </p:blipFill>
        <p:spPr>
          <a:xfrm>
            <a:off x="3132487" y="3947975"/>
            <a:ext cx="7011008" cy="3078747"/>
          </a:xfrm>
          <a:prstGeom prst="rect">
            <a:avLst/>
          </a:prstGeom>
        </p:spPr>
      </p:pic>
    </p:spTree>
    <p:extLst>
      <p:ext uri="{BB962C8B-B14F-4D97-AF65-F5344CB8AC3E}">
        <p14:creationId xmlns:p14="http://schemas.microsoft.com/office/powerpoint/2010/main" val="104117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610" numSld="6" showWhenStopped="0">
                <p:cTn id="7" repeatCount="indefinite"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23">
            <a:extLst>
              <a:ext uri="{FF2B5EF4-FFF2-40B4-BE49-F238E27FC236}">
                <a16:creationId xmlns:a16="http://schemas.microsoft.com/office/drawing/2014/main" id="{7738D4F7-5FD4-4F0F-BD38-0B199311A20A}"/>
              </a:ext>
            </a:extLst>
          </p:cNvPr>
          <p:cNvPicPr>
            <a:picLocks noChangeAspect="1"/>
          </p:cNvPicPr>
          <p:nvPr/>
        </p:nvPicPr>
        <p:blipFill>
          <a:blip r:embed="rId2">
            <a:extLst>
              <a:ext uri="{96DAC541-7B7A-43D3-8B79-37D633B846F1}">
                <asvg:svgBlip xmlns:asvg="http://schemas.microsoft.com/office/drawing/2016/SVG/main" xmlns="" r:embed="rId5"/>
              </a:ext>
            </a:extLst>
          </a:blip>
          <a:stretch>
            <a:fillRect/>
          </a:stretch>
        </p:blipFill>
        <p:spPr>
          <a:xfrm>
            <a:off x="10942236" y="1802722"/>
            <a:ext cx="1757130" cy="1757130"/>
          </a:xfrm>
          <a:prstGeom prst="rect">
            <a:avLst/>
          </a:prstGeom>
        </p:spPr>
      </p:pic>
      <p:pic>
        <p:nvPicPr>
          <p:cNvPr id="3" name="图形 7">
            <a:extLst>
              <a:ext uri="{FF2B5EF4-FFF2-40B4-BE49-F238E27FC236}">
                <a16:creationId xmlns:a16="http://schemas.microsoft.com/office/drawing/2014/main" id="{278856D1-16C4-4004-890E-7BFE5722943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4" name="图形 19">
            <a:extLst>
              <a:ext uri="{FF2B5EF4-FFF2-40B4-BE49-F238E27FC236}">
                <a16:creationId xmlns:a16="http://schemas.microsoft.com/office/drawing/2014/main" id="{BF8ACE04-8BEE-4D96-BB7A-3D5659EA9160}"/>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5" name="图形 21">
            <a:extLst>
              <a:ext uri="{FF2B5EF4-FFF2-40B4-BE49-F238E27FC236}">
                <a16:creationId xmlns:a16="http://schemas.microsoft.com/office/drawing/2014/main" id="{124455BD-A8F7-4DF8-8EF1-8C8A32BA791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64820" y="5798680"/>
            <a:ext cx="2829971" cy="1112910"/>
          </a:xfrm>
          <a:prstGeom prst="rect">
            <a:avLst/>
          </a:prstGeom>
        </p:spPr>
      </p:pic>
      <p:pic>
        <p:nvPicPr>
          <p:cNvPr id="6" name="图形 16">
            <a:extLst>
              <a:ext uri="{FF2B5EF4-FFF2-40B4-BE49-F238E27FC236}">
                <a16:creationId xmlns:a16="http://schemas.microsoft.com/office/drawing/2014/main" id="{EB64F6B9-7F63-44CA-A635-48110DEC12CB}"/>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904062" y="796266"/>
            <a:ext cx="3636112" cy="1124642"/>
          </a:xfrm>
          <a:prstGeom prst="rect">
            <a:avLst/>
          </a:prstGeom>
        </p:spPr>
      </p:pic>
      <p:pic>
        <p:nvPicPr>
          <p:cNvPr id="7" name="图形 18">
            <a:extLst>
              <a:ext uri="{FF2B5EF4-FFF2-40B4-BE49-F238E27FC236}">
                <a16:creationId xmlns:a16="http://schemas.microsoft.com/office/drawing/2014/main" id="{3D9C48DF-0929-4F11-8646-94C01F872545}"/>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8993676" y="1055451"/>
            <a:ext cx="2906054" cy="747271"/>
          </a:xfrm>
          <a:prstGeom prst="rect">
            <a:avLst/>
          </a:prstGeom>
        </p:spPr>
      </p:pic>
      <p:grpSp>
        <p:nvGrpSpPr>
          <p:cNvPr id="8" name="Group 7"/>
          <p:cNvGrpSpPr/>
          <p:nvPr/>
        </p:nvGrpSpPr>
        <p:grpSpPr>
          <a:xfrm>
            <a:off x="525967" y="1802722"/>
            <a:ext cx="11008537" cy="4620382"/>
            <a:chOff x="525966" y="1802721"/>
            <a:chExt cx="11008537" cy="4620382"/>
          </a:xfrm>
        </p:grpSpPr>
        <p:sp>
          <p:nvSpPr>
            <p:cNvPr id="9" name="矩形 17">
              <a:extLst>
                <a:ext uri="{FF2B5EF4-FFF2-40B4-BE49-F238E27FC236}">
                  <a16:creationId xmlns:a16="http://schemas.microsoft.com/office/drawing/2014/main" id="{7C174A5B-4A7F-4D6F-ACA0-FFC0507ABDEE}"/>
                </a:ext>
              </a:extLst>
            </p:cNvPr>
            <p:cNvSpPr/>
            <p:nvPr/>
          </p:nvSpPr>
          <p:spPr>
            <a:xfrm>
              <a:off x="525966" y="1802721"/>
              <a:ext cx="11008537" cy="4620382"/>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icture 9"/>
            <p:cNvPicPr>
              <a:picLocks noChangeAspect="1"/>
            </p:cNvPicPr>
            <p:nvPr/>
          </p:nvPicPr>
          <p:blipFill>
            <a:blip r:embed="rId16" cstate="print">
              <a:extLst>
                <a:ext uri="{BEBA8EAE-BF5A-486C-A8C5-ECC9F3942E4B}">
                  <a14:imgProps xmlns:a14="http://schemas.microsoft.com/office/drawing/2010/main">
                    <a14:imgLayer r:embed="rId17">
                      <a14:imgEffect>
                        <a14:saturation sat="300000"/>
                      </a14:imgEffect>
                    </a14:imgLayer>
                  </a14:imgProps>
                </a:ext>
                <a:ext uri="{28A0092B-C50C-407E-A947-70E740481C1C}">
                  <a14:useLocalDpi xmlns:a14="http://schemas.microsoft.com/office/drawing/2010/main" val="0"/>
                </a:ext>
              </a:extLst>
            </a:blip>
            <a:stretch>
              <a:fillRect/>
            </a:stretch>
          </p:blipFill>
          <p:spPr>
            <a:xfrm>
              <a:off x="861746" y="2194560"/>
              <a:ext cx="2365837" cy="4050313"/>
            </a:xfrm>
            <a:prstGeom prst="rect">
              <a:avLst/>
            </a:prstGeom>
          </p:spPr>
        </p:pic>
      </p:grpSp>
      <p:sp>
        <p:nvSpPr>
          <p:cNvPr id="11" name="TextBox 10">
            <a:extLst>
              <a:ext uri="{FF2B5EF4-FFF2-40B4-BE49-F238E27FC236}">
                <a16:creationId xmlns:a16="http://schemas.microsoft.com/office/drawing/2014/main" id="{989332A6-42DB-43A3-89FC-8A5654C7FEBA}"/>
              </a:ext>
            </a:extLst>
          </p:cNvPr>
          <p:cNvSpPr txBox="1"/>
          <p:nvPr/>
        </p:nvSpPr>
        <p:spPr>
          <a:xfrm>
            <a:off x="3680371" y="2254102"/>
            <a:ext cx="7757397" cy="3717621"/>
          </a:xfrm>
          <a:prstGeom prst="rect">
            <a:avLst/>
          </a:prstGeom>
          <a:noFill/>
        </p:spPr>
        <p:txBody>
          <a:bodyPr wrap="square" lIns="0" tIns="0" rIns="0" bIns="0" rtlCol="0">
            <a:spAutoFit/>
          </a:bodyPr>
          <a:lstStyle/>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Trò</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chơi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sẽ</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4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trắc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nghiệm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Để</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đưa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hai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trước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đáp</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án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ĐÈN ĐỎ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thì</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đứng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yên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ĐÈN XANH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quanh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nhanh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ĐÈN VÀNG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quay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chậm</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12" name="Picture 11"/>
          <p:cNvPicPr>
            <a:picLocks noChangeAspect="1"/>
          </p:cNvPicPr>
          <p:nvPr/>
        </p:nvPicPr>
        <p:blipFill>
          <a:blip r:embed="rId18"/>
          <a:stretch>
            <a:fillRect/>
          </a:stretch>
        </p:blipFill>
        <p:spPr>
          <a:xfrm>
            <a:off x="2423306" y="90385"/>
            <a:ext cx="7047587" cy="1585097"/>
          </a:xfrm>
          <a:prstGeom prst="rect">
            <a:avLst/>
          </a:prstGeom>
        </p:spPr>
      </p:pic>
    </p:spTree>
    <p:extLst>
      <p:ext uri="{BB962C8B-B14F-4D97-AF65-F5344CB8AC3E}">
        <p14:creationId xmlns:p14="http://schemas.microsoft.com/office/powerpoint/2010/main" val="37215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23">
            <a:extLst>
              <a:ext uri="{FF2B5EF4-FFF2-40B4-BE49-F238E27FC236}">
                <a16:creationId xmlns:a16="http://schemas.microsoft.com/office/drawing/2014/main" id="{7738D4F7-5FD4-4F0F-BD38-0B199311A20A}"/>
              </a:ext>
            </a:extLst>
          </p:cNvPr>
          <p:cNvPicPr>
            <a:picLocks noChangeAspect="1"/>
          </p:cNvPicPr>
          <p:nvPr/>
        </p:nvPicPr>
        <p:blipFill>
          <a:blip r:embed="rId3">
            <a:extLst>
              <a:ext uri="{96DAC541-7B7A-43D3-8B79-37D633B846F1}">
                <asvg:svgBlip xmlns:asvg="http://schemas.microsoft.com/office/drawing/2016/SVG/main" xmlns="" r:embed="rId6"/>
              </a:ext>
            </a:extLst>
          </a:blip>
          <a:stretch>
            <a:fillRect/>
          </a:stretch>
        </p:blipFill>
        <p:spPr>
          <a:xfrm>
            <a:off x="10942236" y="1802722"/>
            <a:ext cx="1757130" cy="1757130"/>
          </a:xfrm>
          <a:prstGeom prst="rect">
            <a:avLst/>
          </a:prstGeom>
        </p:spPr>
      </p:pic>
      <p:pic>
        <p:nvPicPr>
          <p:cNvPr id="3"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4"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5"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04062" y="796266"/>
            <a:ext cx="3636112" cy="1124642"/>
          </a:xfrm>
          <a:prstGeom prst="rect">
            <a:avLst/>
          </a:prstGeom>
        </p:spPr>
      </p:pic>
      <p:pic>
        <p:nvPicPr>
          <p:cNvPr id="6"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8993676" y="1055451"/>
            <a:ext cx="2906054" cy="747271"/>
          </a:xfrm>
          <a:prstGeom prst="rect">
            <a:avLst/>
          </a:prstGeom>
        </p:spPr>
      </p:pic>
      <p:grpSp>
        <p:nvGrpSpPr>
          <p:cNvPr id="7" name="Group 6"/>
          <p:cNvGrpSpPr/>
          <p:nvPr/>
        </p:nvGrpSpPr>
        <p:grpSpPr>
          <a:xfrm>
            <a:off x="568414" y="76314"/>
            <a:ext cx="11429706" cy="2037645"/>
            <a:chOff x="568413" y="76313"/>
            <a:chExt cx="11429706" cy="2037645"/>
          </a:xfrm>
        </p:grpSpPr>
        <p:grpSp>
          <p:nvGrpSpPr>
            <p:cNvPr id="8" name="Group 7">
              <a:extLst>
                <a:ext uri="{FF2B5EF4-FFF2-40B4-BE49-F238E27FC236}">
                  <a16:creationId xmlns:a16="http://schemas.microsoft.com/office/drawing/2014/main" id="{A494FD56-6031-30C1-EBD3-D8BFA61ED704}"/>
                </a:ext>
              </a:extLst>
            </p:cNvPr>
            <p:cNvGrpSpPr/>
            <p:nvPr/>
          </p:nvGrpSpPr>
          <p:grpSpPr>
            <a:xfrm>
              <a:off x="568413" y="114653"/>
              <a:ext cx="11429706" cy="1870902"/>
              <a:chOff x="335021" y="23792"/>
              <a:chExt cx="8572280" cy="1553496"/>
            </a:xfrm>
          </p:grpSpPr>
          <p:grpSp>
            <p:nvGrpSpPr>
              <p:cNvPr id="10" name="Group 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3"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19276" y="-62483"/>
                        <a:pt x="3348187" y="78926"/>
                        <a:pt x="3510439" y="0"/>
                      </a:cubicBezTo>
                      <a:cubicBezTo>
                        <a:pt x="3712672" y="-87505"/>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789" y="570187"/>
                        <a:pt x="7801336" y="628366"/>
                        <a:pt x="7820286" y="801694"/>
                      </a:cubicBezTo>
                      <a:cubicBezTo>
                        <a:pt x="7813356" y="975297"/>
                        <a:pt x="7794046" y="1022414"/>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6" y="711957"/>
                        <a:pt x="9582" y="555181"/>
                        <a:pt x="0" y="443577"/>
                      </a:cubicBezTo>
                      <a:cubicBezTo>
                        <a:pt x="-3270" y="323303"/>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custGeom>
                          <a:avLst/>
                          <a:gdLst>
                            <a:gd name="connsiteX0" fmla="*/ 0 w 10427047"/>
                            <a:gd name="connsiteY0" fmla="*/ 0 h 1470297"/>
                            <a:gd name="connsiteX1" fmla="*/ 370739 w 10427047"/>
                            <a:gd name="connsiteY1" fmla="*/ 0 h 1470297"/>
                            <a:gd name="connsiteX2" fmla="*/ 1054290 w 10427047"/>
                            <a:gd name="connsiteY2" fmla="*/ 0 h 1470297"/>
                            <a:gd name="connsiteX3" fmla="*/ 1842112 w 10427047"/>
                            <a:gd name="connsiteY3" fmla="*/ 0 h 1470297"/>
                            <a:gd name="connsiteX4" fmla="*/ 2629933 w 10427047"/>
                            <a:gd name="connsiteY4" fmla="*/ 0 h 1470297"/>
                            <a:gd name="connsiteX5" fmla="*/ 3313484 w 10427047"/>
                            <a:gd name="connsiteY5" fmla="*/ 0 h 1470297"/>
                            <a:gd name="connsiteX6" fmla="*/ 3892764 w 10427047"/>
                            <a:gd name="connsiteY6" fmla="*/ 0 h 1470297"/>
                            <a:gd name="connsiteX7" fmla="*/ 4680586 w 10427047"/>
                            <a:gd name="connsiteY7" fmla="*/ 0 h 1470297"/>
                            <a:gd name="connsiteX8" fmla="*/ 5051325 w 10427047"/>
                            <a:gd name="connsiteY8" fmla="*/ 0 h 1470297"/>
                            <a:gd name="connsiteX9" fmla="*/ 5526335 w 10427047"/>
                            <a:gd name="connsiteY9" fmla="*/ 0 h 1470297"/>
                            <a:gd name="connsiteX10" fmla="*/ 6001345 w 10427047"/>
                            <a:gd name="connsiteY10" fmla="*/ 0 h 1470297"/>
                            <a:gd name="connsiteX11" fmla="*/ 6372084 w 10427047"/>
                            <a:gd name="connsiteY11" fmla="*/ 0 h 1470297"/>
                            <a:gd name="connsiteX12" fmla="*/ 6951365 w 10427047"/>
                            <a:gd name="connsiteY12" fmla="*/ 0 h 1470297"/>
                            <a:gd name="connsiteX13" fmla="*/ 7322104 w 10427047"/>
                            <a:gd name="connsiteY13" fmla="*/ 0 h 1470297"/>
                            <a:gd name="connsiteX14" fmla="*/ 7901385 w 10427047"/>
                            <a:gd name="connsiteY14" fmla="*/ 0 h 1470297"/>
                            <a:gd name="connsiteX15" fmla="*/ 8584935 w 10427047"/>
                            <a:gd name="connsiteY15" fmla="*/ 0 h 1470297"/>
                            <a:gd name="connsiteX16" fmla="*/ 9372757 w 10427047"/>
                            <a:gd name="connsiteY16" fmla="*/ 0 h 1470297"/>
                            <a:gd name="connsiteX17" fmla="*/ 10427047 w 10427047"/>
                            <a:gd name="connsiteY17" fmla="*/ 0 h 1470297"/>
                            <a:gd name="connsiteX18" fmla="*/ 10427047 w 10427047"/>
                            <a:gd name="connsiteY18" fmla="*/ 504802 h 1470297"/>
                            <a:gd name="connsiteX19" fmla="*/ 10427047 w 10427047"/>
                            <a:gd name="connsiteY19" fmla="*/ 965495 h 1470297"/>
                            <a:gd name="connsiteX20" fmla="*/ 10427047 w 10427047"/>
                            <a:gd name="connsiteY20" fmla="*/ 1470297 h 1470297"/>
                            <a:gd name="connsiteX21" fmla="*/ 9952037 w 10427047"/>
                            <a:gd name="connsiteY21" fmla="*/ 1470297 h 1470297"/>
                            <a:gd name="connsiteX22" fmla="*/ 9268486 w 10427047"/>
                            <a:gd name="connsiteY22" fmla="*/ 1470297 h 1470297"/>
                            <a:gd name="connsiteX23" fmla="*/ 8793476 w 10427047"/>
                            <a:gd name="connsiteY23" fmla="*/ 1470297 h 1470297"/>
                            <a:gd name="connsiteX24" fmla="*/ 8214196 w 10427047"/>
                            <a:gd name="connsiteY24" fmla="*/ 1470297 h 1470297"/>
                            <a:gd name="connsiteX25" fmla="*/ 7530645 w 10427047"/>
                            <a:gd name="connsiteY25" fmla="*/ 1470297 h 1470297"/>
                            <a:gd name="connsiteX26" fmla="*/ 7264176 w 10427047"/>
                            <a:gd name="connsiteY26" fmla="*/ 1470297 h 1470297"/>
                            <a:gd name="connsiteX27" fmla="*/ 6684896 w 10427047"/>
                            <a:gd name="connsiteY27" fmla="*/ 1470297 h 1470297"/>
                            <a:gd name="connsiteX28" fmla="*/ 6001345 w 10427047"/>
                            <a:gd name="connsiteY28" fmla="*/ 1470297 h 1470297"/>
                            <a:gd name="connsiteX29" fmla="*/ 5317794 w 10427047"/>
                            <a:gd name="connsiteY29" fmla="*/ 1470297 h 1470297"/>
                            <a:gd name="connsiteX30" fmla="*/ 4947055 w 10427047"/>
                            <a:gd name="connsiteY30" fmla="*/ 1470297 h 1470297"/>
                            <a:gd name="connsiteX31" fmla="*/ 4472045 w 10427047"/>
                            <a:gd name="connsiteY31" fmla="*/ 1470297 h 1470297"/>
                            <a:gd name="connsiteX32" fmla="*/ 3892764 w 10427047"/>
                            <a:gd name="connsiteY32" fmla="*/ 1470297 h 1470297"/>
                            <a:gd name="connsiteX33" fmla="*/ 3522025 w 10427047"/>
                            <a:gd name="connsiteY33" fmla="*/ 1470297 h 1470297"/>
                            <a:gd name="connsiteX34" fmla="*/ 2942744 w 10427047"/>
                            <a:gd name="connsiteY34" fmla="*/ 1470297 h 1470297"/>
                            <a:gd name="connsiteX35" fmla="*/ 2363464 w 10427047"/>
                            <a:gd name="connsiteY35" fmla="*/ 1470297 h 1470297"/>
                            <a:gd name="connsiteX36" fmla="*/ 1679913 w 10427047"/>
                            <a:gd name="connsiteY36" fmla="*/ 1470297 h 1470297"/>
                            <a:gd name="connsiteX37" fmla="*/ 996362 w 10427047"/>
                            <a:gd name="connsiteY37" fmla="*/ 1470297 h 1470297"/>
                            <a:gd name="connsiteX38" fmla="*/ 625623 w 10427047"/>
                            <a:gd name="connsiteY38" fmla="*/ 1470297 h 1470297"/>
                            <a:gd name="connsiteX39" fmla="*/ 0 w 10427047"/>
                            <a:gd name="connsiteY39" fmla="*/ 1470297 h 1470297"/>
                            <a:gd name="connsiteX40" fmla="*/ 0 w 10427047"/>
                            <a:gd name="connsiteY40" fmla="*/ 994901 h 1470297"/>
                            <a:gd name="connsiteX41" fmla="*/ 0 w 10427047"/>
                            <a:gd name="connsiteY41" fmla="*/ 534208 h 1470297"/>
                            <a:gd name="connsiteX42" fmla="*/ 0 w 10427047"/>
                            <a:gd name="connsiteY42" fmla="*/ 0 h 147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7"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8331" y="763639"/>
                                <a:pt x="10427047" y="965495"/>
                              </a:cubicBezTo>
                              <a:cubicBezTo>
                                <a:pt x="10435763" y="1167351"/>
                                <a:pt x="10383395" y="1242175"/>
                                <a:pt x="10427047" y="1470297"/>
                              </a:cubicBezTo>
                              <a:cubicBezTo>
                                <a:pt x="10297866" y="1480131"/>
                                <a:pt x="10167323" y="1453918"/>
                                <a:pt x="9952037" y="1470297"/>
                              </a:cubicBezTo>
                              <a:cubicBezTo>
                                <a:pt x="9736751" y="1486676"/>
                                <a:pt x="9472863" y="1453429"/>
                                <a:pt x="9268486" y="1470297"/>
                              </a:cubicBezTo>
                              <a:cubicBezTo>
                                <a:pt x="9064109" y="1487165"/>
                                <a:pt x="9016708" y="1439597"/>
                                <a:pt x="8793476" y="1470297"/>
                              </a:cubicBezTo>
                              <a:cubicBezTo>
                                <a:pt x="8570244" y="1500997"/>
                                <a:pt x="8380376" y="1451971"/>
                                <a:pt x="8214196" y="1470297"/>
                              </a:cubicBezTo>
                              <a:cubicBezTo>
                                <a:pt x="8048016" y="1488623"/>
                                <a:pt x="7804427" y="1431236"/>
                                <a:pt x="7530645" y="1470297"/>
                              </a:cubicBezTo>
                              <a:cubicBezTo>
                                <a:pt x="7256863" y="1509358"/>
                                <a:pt x="7332573" y="1459234"/>
                                <a:pt x="7264176" y="1470297"/>
                              </a:cubicBezTo>
                              <a:cubicBezTo>
                                <a:pt x="7195779" y="1481360"/>
                                <a:pt x="6853025" y="1447494"/>
                                <a:pt x="6684896" y="1470297"/>
                              </a:cubicBezTo>
                              <a:cubicBezTo>
                                <a:pt x="6516767" y="1493100"/>
                                <a:pt x="6157121" y="1390554"/>
                                <a:pt x="6001345" y="1470297"/>
                              </a:cubicBezTo>
                              <a:cubicBezTo>
                                <a:pt x="5845569" y="1550040"/>
                                <a:pt x="5628939" y="1463614"/>
                                <a:pt x="5317794" y="1470297"/>
                              </a:cubicBezTo>
                              <a:cubicBezTo>
                                <a:pt x="5006649" y="1476980"/>
                                <a:pt x="5113432" y="1436253"/>
                                <a:pt x="4947055" y="1470297"/>
                              </a:cubicBezTo>
                              <a:cubicBezTo>
                                <a:pt x="4780678" y="1504341"/>
                                <a:pt x="4653879" y="1427471"/>
                                <a:pt x="4472045" y="1470297"/>
                              </a:cubicBezTo>
                              <a:cubicBezTo>
                                <a:pt x="4290211" y="1513123"/>
                                <a:pt x="4009645" y="1454897"/>
                                <a:pt x="3892764" y="1470297"/>
                              </a:cubicBezTo>
                              <a:cubicBezTo>
                                <a:pt x="3775883" y="1485697"/>
                                <a:pt x="3641900" y="1467025"/>
                                <a:pt x="3522025" y="1470297"/>
                              </a:cubicBezTo>
                              <a:cubicBezTo>
                                <a:pt x="3402150" y="1473569"/>
                                <a:pt x="3171144" y="1452342"/>
                                <a:pt x="2942744" y="1470297"/>
                              </a:cubicBezTo>
                              <a:cubicBezTo>
                                <a:pt x="2714344" y="1488252"/>
                                <a:pt x="2527608" y="1426961"/>
                                <a:pt x="2363464" y="1470297"/>
                              </a:cubicBezTo>
                              <a:cubicBezTo>
                                <a:pt x="2199320" y="1513633"/>
                                <a:pt x="1818824" y="1428500"/>
                                <a:pt x="1679913" y="1470297"/>
                              </a:cubicBezTo>
                              <a:cubicBezTo>
                                <a:pt x="1541002" y="1512094"/>
                                <a:pt x="1139738" y="1439724"/>
                                <a:pt x="996362" y="1470297"/>
                              </a:cubicBezTo>
                              <a:cubicBezTo>
                                <a:pt x="852986" y="1500870"/>
                                <a:pt x="788007" y="1442179"/>
                                <a:pt x="625623" y="1470297"/>
                              </a:cubicBezTo>
                              <a:cubicBezTo>
                                <a:pt x="463239" y="1498415"/>
                                <a:pt x="162320" y="1395538"/>
                                <a:pt x="0" y="1470297"/>
                              </a:cubicBezTo>
                              <a:cubicBezTo>
                                <a:pt x="-17386" y="1332687"/>
                                <a:pt x="7347" y="1126614"/>
                                <a:pt x="0" y="994901"/>
                              </a:cubicBezTo>
                              <a:cubicBezTo>
                                <a:pt x="-7347" y="863188"/>
                                <a:pt x="17173" y="669713"/>
                                <a:pt x="0" y="534208"/>
                              </a:cubicBezTo>
                              <a:cubicBezTo>
                                <a:pt x="-17173" y="398703"/>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1" name="TextBox 10">
                <a:extLst>
                  <a:ext uri="{FF2B5EF4-FFF2-40B4-BE49-F238E27FC236}">
                    <a16:creationId xmlns:a16="http://schemas.microsoft.com/office/drawing/2014/main" id="{1FC9217A-F002-4CBC-34C1-FD13B89B137E}"/>
                  </a:ext>
                </a:extLst>
              </p:cNvPr>
              <p:cNvSpPr txBox="1"/>
              <p:nvPr/>
            </p:nvSpPr>
            <p:spPr>
              <a:xfrm>
                <a:off x="1924078" y="416255"/>
                <a:ext cx="6297845" cy="536678"/>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81 và 900</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9" name="Picture 8"/>
            <p:cNvPicPr>
              <a:picLocks noChangeAspect="1"/>
            </p:cNvPicPr>
            <p:nvPr/>
          </p:nvPicPr>
          <p:blipFill>
            <a:blip r:embed="rId15"/>
            <a:stretch>
              <a:fillRect/>
            </a:stretch>
          </p:blipFill>
          <p:spPr>
            <a:xfrm>
              <a:off x="1031527" y="76313"/>
              <a:ext cx="1192515" cy="2037645"/>
            </a:xfrm>
            <a:prstGeom prst="rect">
              <a:avLst/>
            </a:prstGeom>
          </p:spPr>
        </p:pic>
      </p:grpSp>
      <p:grpSp>
        <p:nvGrpSpPr>
          <p:cNvPr id="14" name="Group 13"/>
          <p:cNvGrpSpPr/>
          <p:nvPr/>
        </p:nvGrpSpPr>
        <p:grpSpPr>
          <a:xfrm>
            <a:off x="1407464" y="2260470"/>
            <a:ext cx="9359358" cy="1132097"/>
            <a:chOff x="1407464" y="2260469"/>
            <a:chExt cx="9359358" cy="1132097"/>
          </a:xfrm>
        </p:grpSpPr>
        <p:grpSp>
          <p:nvGrpSpPr>
            <p:cNvPr id="15" name="Group 14">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17" name="Group 16">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9"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18" name="TextBox 17">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81 %</a:t>
                </a:r>
              </a:p>
            </p:txBody>
          </p:sp>
        </p:grpSp>
        <p:sp>
          <p:nvSpPr>
            <p:cNvPr id="16" name="Flowchart: Connector 15"/>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21" name="Group 20"/>
          <p:cNvGrpSpPr/>
          <p:nvPr/>
        </p:nvGrpSpPr>
        <p:grpSpPr>
          <a:xfrm>
            <a:off x="1407464" y="3756478"/>
            <a:ext cx="9359358" cy="1132097"/>
            <a:chOff x="1407464" y="3756476"/>
            <a:chExt cx="9359358" cy="1132097"/>
          </a:xfrm>
        </p:grpSpPr>
        <p:grpSp>
          <p:nvGrpSpPr>
            <p:cNvPr id="22" name="Group 21">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24" name="Group 23">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6"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5" name="TextBox 24">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9 %</a:t>
                </a:r>
              </a:p>
            </p:txBody>
          </p:sp>
        </p:grpSp>
        <p:sp>
          <p:nvSpPr>
            <p:cNvPr id="23" name="Flowchart: Connector 22"/>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28" name="Group 27"/>
          <p:cNvGrpSpPr/>
          <p:nvPr/>
        </p:nvGrpSpPr>
        <p:grpSpPr>
          <a:xfrm>
            <a:off x="1407464" y="5252485"/>
            <a:ext cx="9359358" cy="1132097"/>
            <a:chOff x="1407464" y="5252483"/>
            <a:chExt cx="9359358" cy="1132097"/>
          </a:xfrm>
        </p:grpSpPr>
        <p:grpSp>
          <p:nvGrpSpPr>
            <p:cNvPr id="29" name="Group 28">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31" name="Group 30">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3"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2" name="TextBox 31">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000000"/>
                    </a:solidFill>
                    <a:latin typeface="Cambria" panose="02040503050406030204" pitchFamily="18" charset="0"/>
                    <a:ea typeface="Cambria" panose="02040503050406030204" pitchFamily="18" charset="0"/>
                    <a:cs typeface="Arial"/>
                    <a:sym typeface="Arial"/>
                  </a:rPr>
                  <a:t>90</a:t>
                </a: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p>
            </p:txBody>
          </p:sp>
        </p:grpSp>
        <p:sp>
          <p:nvSpPr>
            <p:cNvPr id="30" name="Flowchart: Connector 29"/>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35" name="图片 8">
            <a:extLst>
              <a:ext uri="{FF2B5EF4-FFF2-40B4-BE49-F238E27FC236}">
                <a16:creationId xmlns:a16="http://schemas.microsoft.com/office/drawing/2014/main"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0652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14"/>
                                        </p:tgtEl>
                                        <p:attrNameLst>
                                          <p:attrName>ppt_x</p:attrName>
                                        </p:attrNameLst>
                                      </p:cBhvr>
                                      <p:tavLst>
                                        <p:tav tm="0">
                                          <p:val>
                                            <p:strVal val="ppt_x"/>
                                          </p:val>
                                        </p:tav>
                                        <p:tav tm="100000">
                                          <p:val>
                                            <p:strVal val="ppt_x"/>
                                          </p:val>
                                        </p:tav>
                                      </p:tavLst>
                                    </p:anim>
                                    <p:anim calcmode="lin" valueType="num">
                                      <p:cBhvr additive="base">
                                        <p:cTn id="28" dur="500"/>
                                        <p:tgtEl>
                                          <p:spTgt spid="14"/>
                                        </p:tgtEl>
                                        <p:attrNameLst>
                                          <p:attrName>ppt_y</p:attrName>
                                        </p:attrNameLst>
                                      </p:cBhvr>
                                      <p:tavLst>
                                        <p:tav tm="0">
                                          <p:val>
                                            <p:strVal val="ppt_y"/>
                                          </p:val>
                                        </p:tav>
                                        <p:tav tm="100000">
                                          <p:val>
                                            <p:strVal val="1+ppt_h/2"/>
                                          </p:val>
                                        </p:tav>
                                      </p:tavLst>
                                    </p:anim>
                                    <p:set>
                                      <p:cBhvr>
                                        <p:cTn id="29" dur="1" fill="hold">
                                          <p:stCondLst>
                                            <p:cond delay="499"/>
                                          </p:stCondLst>
                                        </p:cTn>
                                        <p:tgtEl>
                                          <p:spTgt spid="14"/>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28"/>
                                        </p:tgtEl>
                                        <p:attrNameLst>
                                          <p:attrName>ppt_x</p:attrName>
                                        </p:attrNameLst>
                                      </p:cBhvr>
                                      <p:tavLst>
                                        <p:tav tm="0">
                                          <p:val>
                                            <p:strVal val="ppt_x"/>
                                          </p:val>
                                        </p:tav>
                                        <p:tav tm="100000">
                                          <p:val>
                                            <p:strVal val="ppt_x"/>
                                          </p:val>
                                        </p:tav>
                                      </p:tavLst>
                                    </p:anim>
                                    <p:anim calcmode="lin" valueType="num">
                                      <p:cBhvr additive="base">
                                        <p:cTn id="32" dur="500"/>
                                        <p:tgtEl>
                                          <p:spTgt spid="28"/>
                                        </p:tgtEl>
                                        <p:attrNameLst>
                                          <p:attrName>ppt_y</p:attrName>
                                        </p:attrNameLst>
                                      </p:cBhvr>
                                      <p:tavLst>
                                        <p:tav tm="0">
                                          <p:val>
                                            <p:strVal val="ppt_y"/>
                                          </p:val>
                                        </p:tav>
                                        <p:tav tm="100000">
                                          <p:val>
                                            <p:strVal val="1+ppt_h/2"/>
                                          </p:val>
                                        </p:tav>
                                      </p:tavLst>
                                    </p:anim>
                                    <p:set>
                                      <p:cBhvr>
                                        <p:cTn id="33" dur="1" fill="hold">
                                          <p:stCondLst>
                                            <p:cond delay="499"/>
                                          </p:stCondLst>
                                        </p:cTn>
                                        <p:tgtEl>
                                          <p:spTgt spid="28"/>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21"/>
                                        </p:tgtEl>
                                        <p:attrNameLst>
                                          <p:attrName>r</p:attrName>
                                        </p:attrNameLst>
                                      </p:cBhvr>
                                    </p:animRot>
                                    <p:animRot by="-240000">
                                      <p:cBhvr>
                                        <p:cTn id="36" dur="200" fill="hold">
                                          <p:stCondLst>
                                            <p:cond delay="200"/>
                                          </p:stCondLst>
                                        </p:cTn>
                                        <p:tgtEl>
                                          <p:spTgt spid="21"/>
                                        </p:tgtEl>
                                        <p:attrNameLst>
                                          <p:attrName>r</p:attrName>
                                        </p:attrNameLst>
                                      </p:cBhvr>
                                    </p:animRot>
                                    <p:animRot by="240000">
                                      <p:cBhvr>
                                        <p:cTn id="37" dur="200" fill="hold">
                                          <p:stCondLst>
                                            <p:cond delay="400"/>
                                          </p:stCondLst>
                                        </p:cTn>
                                        <p:tgtEl>
                                          <p:spTgt spid="21"/>
                                        </p:tgtEl>
                                        <p:attrNameLst>
                                          <p:attrName>r</p:attrName>
                                        </p:attrNameLst>
                                      </p:cBhvr>
                                    </p:animRot>
                                    <p:animRot by="-240000">
                                      <p:cBhvr>
                                        <p:cTn id="38" dur="200" fill="hold">
                                          <p:stCondLst>
                                            <p:cond delay="600"/>
                                          </p:stCondLst>
                                        </p:cTn>
                                        <p:tgtEl>
                                          <p:spTgt spid="21"/>
                                        </p:tgtEl>
                                        <p:attrNameLst>
                                          <p:attrName>r</p:attrName>
                                        </p:attrNameLst>
                                      </p:cBhvr>
                                    </p:animRot>
                                    <p:animRot by="120000">
                                      <p:cBhvr>
                                        <p:cTn id="39" dur="200" fill="hold">
                                          <p:stCondLst>
                                            <p:cond delay="800"/>
                                          </p:stCondLst>
                                        </p:cTn>
                                        <p:tgtEl>
                                          <p:spTgt spid="21"/>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23">
            <a:extLst>
              <a:ext uri="{FF2B5EF4-FFF2-40B4-BE49-F238E27FC236}">
                <a16:creationId xmlns:a16="http://schemas.microsoft.com/office/drawing/2014/main" id="{7738D4F7-5FD4-4F0F-BD38-0B199311A20A}"/>
              </a:ext>
            </a:extLst>
          </p:cNvPr>
          <p:cNvPicPr>
            <a:picLocks noChangeAspect="1"/>
          </p:cNvPicPr>
          <p:nvPr/>
        </p:nvPicPr>
        <p:blipFill>
          <a:blip r:embed="rId3">
            <a:extLst>
              <a:ext uri="{96DAC541-7B7A-43D3-8B79-37D633B846F1}">
                <asvg:svgBlip xmlns:asvg="http://schemas.microsoft.com/office/drawing/2016/SVG/main" xmlns="" r:embed="rId6"/>
              </a:ext>
            </a:extLst>
          </a:blip>
          <a:stretch>
            <a:fillRect/>
          </a:stretch>
        </p:blipFill>
        <p:spPr>
          <a:xfrm>
            <a:off x="10942236" y="1802722"/>
            <a:ext cx="1757130" cy="1757130"/>
          </a:xfrm>
          <a:prstGeom prst="rect">
            <a:avLst/>
          </a:prstGeom>
        </p:spPr>
      </p:pic>
      <p:pic>
        <p:nvPicPr>
          <p:cNvPr id="3"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4"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5"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04062" y="796266"/>
            <a:ext cx="3636112" cy="1124642"/>
          </a:xfrm>
          <a:prstGeom prst="rect">
            <a:avLst/>
          </a:prstGeom>
        </p:spPr>
      </p:pic>
      <p:pic>
        <p:nvPicPr>
          <p:cNvPr id="6"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8993676" y="1055451"/>
            <a:ext cx="2906054" cy="747271"/>
          </a:xfrm>
          <a:prstGeom prst="rect">
            <a:avLst/>
          </a:prstGeom>
        </p:spPr>
      </p:pic>
      <p:grpSp>
        <p:nvGrpSpPr>
          <p:cNvPr id="7" name="Group 6"/>
          <p:cNvGrpSpPr/>
          <p:nvPr/>
        </p:nvGrpSpPr>
        <p:grpSpPr>
          <a:xfrm>
            <a:off x="568414" y="76314"/>
            <a:ext cx="11429706" cy="2037645"/>
            <a:chOff x="568413" y="76313"/>
            <a:chExt cx="11429706" cy="2037645"/>
          </a:xfrm>
        </p:grpSpPr>
        <p:grpSp>
          <p:nvGrpSpPr>
            <p:cNvPr id="8" name="Group 7">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0" name="Group 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3"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1" name="TextBox 10">
                <a:extLst>
                  <a:ext uri="{FF2B5EF4-FFF2-40B4-BE49-F238E27FC236}">
                    <a16:creationId xmlns:a16="http://schemas.microsoft.com/office/drawing/2014/main" id="{1FC9217A-F002-4CBC-34C1-FD13B89B137E}"/>
                  </a:ext>
                </a:extLst>
              </p:cNvPr>
              <p:cNvSpPr txBox="1"/>
              <p:nvPr/>
            </p:nvSpPr>
            <p:spPr>
              <a:xfrm>
                <a:off x="1699411" y="416255"/>
                <a:ext cx="6941820" cy="58779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48 và 600</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9" name="Picture 8"/>
            <p:cNvPicPr>
              <a:picLocks noChangeAspect="1"/>
            </p:cNvPicPr>
            <p:nvPr/>
          </p:nvPicPr>
          <p:blipFill>
            <a:blip r:embed="rId15"/>
            <a:stretch>
              <a:fillRect/>
            </a:stretch>
          </p:blipFill>
          <p:spPr>
            <a:xfrm>
              <a:off x="1031527" y="76313"/>
              <a:ext cx="1192515" cy="2037645"/>
            </a:xfrm>
            <a:prstGeom prst="rect">
              <a:avLst/>
            </a:prstGeom>
          </p:spPr>
        </p:pic>
      </p:grpSp>
      <p:grpSp>
        <p:nvGrpSpPr>
          <p:cNvPr id="14" name="Group 13"/>
          <p:cNvGrpSpPr/>
          <p:nvPr/>
        </p:nvGrpSpPr>
        <p:grpSpPr>
          <a:xfrm>
            <a:off x="1407464" y="2260470"/>
            <a:ext cx="9359358" cy="1132097"/>
            <a:chOff x="1407464" y="2260469"/>
            <a:chExt cx="9359358" cy="1132097"/>
          </a:xfrm>
        </p:grpSpPr>
        <p:grpSp>
          <p:nvGrpSpPr>
            <p:cNvPr id="15" name="Group 14">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17" name="Group 16">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9"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18" name="TextBox 17">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8 %</a:t>
                </a:r>
              </a:p>
            </p:txBody>
          </p:sp>
        </p:grpSp>
        <p:sp>
          <p:nvSpPr>
            <p:cNvPr id="16" name="Flowchart: Connector 15"/>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21" name="Group 20"/>
          <p:cNvGrpSpPr/>
          <p:nvPr/>
        </p:nvGrpSpPr>
        <p:grpSpPr>
          <a:xfrm>
            <a:off x="1407464" y="3756478"/>
            <a:ext cx="9359358" cy="1132097"/>
            <a:chOff x="1407464" y="3756476"/>
            <a:chExt cx="9359358" cy="1132097"/>
          </a:xfrm>
        </p:grpSpPr>
        <p:grpSp>
          <p:nvGrpSpPr>
            <p:cNvPr id="22" name="Group 21">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24" name="Group 23">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6"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5" name="TextBox 24">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48 %</a:t>
                </a:r>
              </a:p>
            </p:txBody>
          </p:sp>
        </p:grpSp>
        <p:sp>
          <p:nvSpPr>
            <p:cNvPr id="23" name="Flowchart: Connector 22"/>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28" name="Group 27"/>
          <p:cNvGrpSpPr/>
          <p:nvPr/>
        </p:nvGrpSpPr>
        <p:grpSpPr>
          <a:xfrm>
            <a:off x="1407464" y="5252485"/>
            <a:ext cx="9359358" cy="1132097"/>
            <a:chOff x="1407464" y="5252483"/>
            <a:chExt cx="9359358" cy="1132097"/>
          </a:xfrm>
        </p:grpSpPr>
        <p:grpSp>
          <p:nvGrpSpPr>
            <p:cNvPr id="29" name="Group 28">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31" name="Group 30">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3"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2" name="TextBox 31">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60 %</a:t>
                </a:r>
              </a:p>
            </p:txBody>
          </p:sp>
        </p:grpSp>
        <p:sp>
          <p:nvSpPr>
            <p:cNvPr id="30" name="Flowchart: Connector 29"/>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35" name="图片 8">
            <a:extLst>
              <a:ext uri="{FF2B5EF4-FFF2-40B4-BE49-F238E27FC236}">
                <a16:creationId xmlns:a16="http://schemas.microsoft.com/office/drawing/2014/main"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9861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21"/>
                                        </p:tgtEl>
                                        <p:attrNameLst>
                                          <p:attrName>ppt_x</p:attrName>
                                        </p:attrNameLst>
                                      </p:cBhvr>
                                      <p:tavLst>
                                        <p:tav tm="0">
                                          <p:val>
                                            <p:strVal val="ppt_x"/>
                                          </p:val>
                                        </p:tav>
                                        <p:tav tm="100000">
                                          <p:val>
                                            <p:strVal val="ppt_x"/>
                                          </p:val>
                                        </p:tav>
                                      </p:tavLst>
                                    </p:anim>
                                    <p:anim calcmode="lin" valueType="num">
                                      <p:cBhvr additive="base">
                                        <p:cTn id="28" dur="500"/>
                                        <p:tgtEl>
                                          <p:spTgt spid="21"/>
                                        </p:tgtEl>
                                        <p:attrNameLst>
                                          <p:attrName>ppt_y</p:attrName>
                                        </p:attrNameLst>
                                      </p:cBhvr>
                                      <p:tavLst>
                                        <p:tav tm="0">
                                          <p:val>
                                            <p:strVal val="ppt_y"/>
                                          </p:val>
                                        </p:tav>
                                        <p:tav tm="100000">
                                          <p:val>
                                            <p:strVal val="1+ppt_h/2"/>
                                          </p:val>
                                        </p:tav>
                                      </p:tavLst>
                                    </p:anim>
                                    <p:set>
                                      <p:cBhvr>
                                        <p:cTn id="29" dur="1" fill="hold">
                                          <p:stCondLst>
                                            <p:cond delay="499"/>
                                          </p:stCondLst>
                                        </p:cTn>
                                        <p:tgtEl>
                                          <p:spTgt spid="21"/>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28"/>
                                        </p:tgtEl>
                                        <p:attrNameLst>
                                          <p:attrName>ppt_x</p:attrName>
                                        </p:attrNameLst>
                                      </p:cBhvr>
                                      <p:tavLst>
                                        <p:tav tm="0">
                                          <p:val>
                                            <p:strVal val="ppt_x"/>
                                          </p:val>
                                        </p:tav>
                                        <p:tav tm="100000">
                                          <p:val>
                                            <p:strVal val="ppt_x"/>
                                          </p:val>
                                        </p:tav>
                                      </p:tavLst>
                                    </p:anim>
                                    <p:anim calcmode="lin" valueType="num">
                                      <p:cBhvr additive="base">
                                        <p:cTn id="32" dur="500"/>
                                        <p:tgtEl>
                                          <p:spTgt spid="28"/>
                                        </p:tgtEl>
                                        <p:attrNameLst>
                                          <p:attrName>ppt_y</p:attrName>
                                        </p:attrNameLst>
                                      </p:cBhvr>
                                      <p:tavLst>
                                        <p:tav tm="0">
                                          <p:val>
                                            <p:strVal val="ppt_y"/>
                                          </p:val>
                                        </p:tav>
                                        <p:tav tm="100000">
                                          <p:val>
                                            <p:strVal val="1+ppt_h/2"/>
                                          </p:val>
                                        </p:tav>
                                      </p:tavLst>
                                    </p:anim>
                                    <p:set>
                                      <p:cBhvr>
                                        <p:cTn id="33" dur="1" fill="hold">
                                          <p:stCondLst>
                                            <p:cond delay="499"/>
                                          </p:stCondLst>
                                        </p:cTn>
                                        <p:tgtEl>
                                          <p:spTgt spid="28"/>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14"/>
                                        </p:tgtEl>
                                        <p:attrNameLst>
                                          <p:attrName>r</p:attrName>
                                        </p:attrNameLst>
                                      </p:cBhvr>
                                    </p:animRot>
                                    <p:animRot by="-240000">
                                      <p:cBhvr>
                                        <p:cTn id="36" dur="200" fill="hold">
                                          <p:stCondLst>
                                            <p:cond delay="200"/>
                                          </p:stCondLst>
                                        </p:cTn>
                                        <p:tgtEl>
                                          <p:spTgt spid="14"/>
                                        </p:tgtEl>
                                        <p:attrNameLst>
                                          <p:attrName>r</p:attrName>
                                        </p:attrNameLst>
                                      </p:cBhvr>
                                    </p:animRot>
                                    <p:animRot by="240000">
                                      <p:cBhvr>
                                        <p:cTn id="37" dur="200" fill="hold">
                                          <p:stCondLst>
                                            <p:cond delay="400"/>
                                          </p:stCondLst>
                                        </p:cTn>
                                        <p:tgtEl>
                                          <p:spTgt spid="14"/>
                                        </p:tgtEl>
                                        <p:attrNameLst>
                                          <p:attrName>r</p:attrName>
                                        </p:attrNameLst>
                                      </p:cBhvr>
                                    </p:animRot>
                                    <p:animRot by="-240000">
                                      <p:cBhvr>
                                        <p:cTn id="38" dur="200" fill="hold">
                                          <p:stCondLst>
                                            <p:cond delay="600"/>
                                          </p:stCondLst>
                                        </p:cTn>
                                        <p:tgtEl>
                                          <p:spTgt spid="14"/>
                                        </p:tgtEl>
                                        <p:attrNameLst>
                                          <p:attrName>r</p:attrName>
                                        </p:attrNameLst>
                                      </p:cBhvr>
                                    </p:animRot>
                                    <p:animRot by="120000">
                                      <p:cBhvr>
                                        <p:cTn id="39" dur="200" fill="hold">
                                          <p:stCondLst>
                                            <p:cond delay="800"/>
                                          </p:stCondLst>
                                        </p:cTn>
                                        <p:tgtEl>
                                          <p:spTgt spid="14"/>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23">
            <a:extLst>
              <a:ext uri="{FF2B5EF4-FFF2-40B4-BE49-F238E27FC236}">
                <a16:creationId xmlns:a16="http://schemas.microsoft.com/office/drawing/2014/main" id="{7738D4F7-5FD4-4F0F-BD38-0B199311A20A}"/>
              </a:ext>
            </a:extLst>
          </p:cNvPr>
          <p:cNvPicPr>
            <a:picLocks noChangeAspect="1"/>
          </p:cNvPicPr>
          <p:nvPr/>
        </p:nvPicPr>
        <p:blipFill>
          <a:blip r:embed="rId3">
            <a:extLst>
              <a:ext uri="{96DAC541-7B7A-43D3-8B79-37D633B846F1}">
                <asvg:svgBlip xmlns:asvg="http://schemas.microsoft.com/office/drawing/2016/SVG/main" xmlns="" r:embed="rId6"/>
              </a:ext>
            </a:extLst>
          </a:blip>
          <a:stretch>
            <a:fillRect/>
          </a:stretch>
        </p:blipFill>
        <p:spPr>
          <a:xfrm>
            <a:off x="10942236" y="1802722"/>
            <a:ext cx="1757130" cy="1757130"/>
          </a:xfrm>
          <a:prstGeom prst="rect">
            <a:avLst/>
          </a:prstGeom>
        </p:spPr>
      </p:pic>
      <p:pic>
        <p:nvPicPr>
          <p:cNvPr id="3"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4"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5"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04062" y="796266"/>
            <a:ext cx="3636112" cy="1124642"/>
          </a:xfrm>
          <a:prstGeom prst="rect">
            <a:avLst/>
          </a:prstGeom>
        </p:spPr>
      </p:pic>
      <p:grpSp>
        <p:nvGrpSpPr>
          <p:cNvPr id="6" name="Group 5"/>
          <p:cNvGrpSpPr/>
          <p:nvPr/>
        </p:nvGrpSpPr>
        <p:grpSpPr>
          <a:xfrm>
            <a:off x="568414" y="76314"/>
            <a:ext cx="11429706" cy="2037645"/>
            <a:chOff x="568413" y="76313"/>
            <a:chExt cx="11429706" cy="2037645"/>
          </a:xfrm>
        </p:grpSpPr>
        <p:grpSp>
          <p:nvGrpSpPr>
            <p:cNvPr id="7" name="Group 6">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9" name="Group 8">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1"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2"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0" name="TextBox 9">
                <a:extLst>
                  <a:ext uri="{FF2B5EF4-FFF2-40B4-BE49-F238E27FC236}">
                    <a16:creationId xmlns:a16="http://schemas.microsoft.com/office/drawing/2014/main" id="{1FC9217A-F002-4CBC-34C1-FD13B89B137E}"/>
                  </a:ext>
                </a:extLst>
              </p:cNvPr>
              <p:cNvSpPr txBox="1"/>
              <p:nvPr/>
            </p:nvSpPr>
            <p:spPr>
              <a:xfrm>
                <a:off x="1729891" y="416255"/>
                <a:ext cx="6850380" cy="58779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a:t>
                </a:r>
                <a:r>
                  <a:rPr kumimoji="0" lang="en-US"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25</a:t>
                </a: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 và </a:t>
                </a:r>
                <a:r>
                  <a:rPr kumimoji="0" lang="en-US"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500</a:t>
                </a:r>
                <a:endPar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endParaRPr>
              </a:p>
            </p:txBody>
          </p:sp>
        </p:grpSp>
        <p:pic>
          <p:nvPicPr>
            <p:cNvPr id="8" name="Picture 7"/>
            <p:cNvPicPr>
              <a:picLocks noChangeAspect="1"/>
            </p:cNvPicPr>
            <p:nvPr/>
          </p:nvPicPr>
          <p:blipFill>
            <a:blip r:embed="rId13"/>
            <a:stretch>
              <a:fillRect/>
            </a:stretch>
          </p:blipFill>
          <p:spPr>
            <a:xfrm>
              <a:off x="1031527" y="76313"/>
              <a:ext cx="1192515" cy="2037645"/>
            </a:xfrm>
            <a:prstGeom prst="rect">
              <a:avLst/>
            </a:prstGeom>
          </p:spPr>
        </p:pic>
      </p:grpSp>
      <p:grpSp>
        <p:nvGrpSpPr>
          <p:cNvPr id="13" name="Group 12"/>
          <p:cNvGrpSpPr/>
          <p:nvPr/>
        </p:nvGrpSpPr>
        <p:grpSpPr>
          <a:xfrm>
            <a:off x="1407464" y="2260470"/>
            <a:ext cx="9359358" cy="1132097"/>
            <a:chOff x="1407464" y="2260469"/>
            <a:chExt cx="9359358" cy="1132097"/>
          </a:xfrm>
        </p:grpSpPr>
        <p:grpSp>
          <p:nvGrpSpPr>
            <p:cNvPr id="14" name="Group 13">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16" name="Group 1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17" name="TextBox 1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25 %</a:t>
                </a:r>
              </a:p>
            </p:txBody>
          </p:sp>
        </p:grpSp>
        <p:sp>
          <p:nvSpPr>
            <p:cNvPr id="15" name="Flowchart: Connector 14"/>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20" name="Group 19"/>
          <p:cNvGrpSpPr/>
          <p:nvPr/>
        </p:nvGrpSpPr>
        <p:grpSpPr>
          <a:xfrm>
            <a:off x="1407464" y="3756478"/>
            <a:ext cx="9359358" cy="1132097"/>
            <a:chOff x="1407464" y="3756476"/>
            <a:chExt cx="9359358" cy="1132097"/>
          </a:xfrm>
        </p:grpSpPr>
        <p:grpSp>
          <p:nvGrpSpPr>
            <p:cNvPr id="21" name="Group 2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23" name="Group 2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4" name="TextBox 2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15 %</a:t>
                </a:r>
              </a:p>
            </p:txBody>
          </p:sp>
        </p:grpSp>
        <p:sp>
          <p:nvSpPr>
            <p:cNvPr id="22" name="Flowchart: Connector 21"/>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27" name="Group 26"/>
          <p:cNvGrpSpPr/>
          <p:nvPr/>
        </p:nvGrpSpPr>
        <p:grpSpPr>
          <a:xfrm>
            <a:off x="1407464" y="5252485"/>
            <a:ext cx="9359358" cy="1132097"/>
            <a:chOff x="1407464" y="5252483"/>
            <a:chExt cx="9359358" cy="1132097"/>
          </a:xfrm>
        </p:grpSpPr>
        <p:grpSp>
          <p:nvGrpSpPr>
            <p:cNvPr id="28" name="Group 2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30" name="Group 2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1" name="TextBox 3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5 %</a:t>
                </a:r>
              </a:p>
            </p:txBody>
          </p:sp>
        </p:grpSp>
        <p:sp>
          <p:nvSpPr>
            <p:cNvPr id="29" name="Flowchart: Connector 28"/>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34" name="图片 8">
            <a:extLst>
              <a:ext uri="{FF2B5EF4-FFF2-40B4-BE49-F238E27FC236}">
                <a16:creationId xmlns:a16="http://schemas.microsoft.com/office/drawing/2014/main" id="{24F7EC10-1FCA-41E5-98E1-06E53F0B5C8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3648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13"/>
                                        </p:tgtEl>
                                        <p:attrNameLst>
                                          <p:attrName>ppt_x</p:attrName>
                                        </p:attrNameLst>
                                      </p:cBhvr>
                                      <p:tavLst>
                                        <p:tav tm="0">
                                          <p:val>
                                            <p:strVal val="ppt_x"/>
                                          </p:val>
                                        </p:tav>
                                        <p:tav tm="100000">
                                          <p:val>
                                            <p:strVal val="ppt_x"/>
                                          </p:val>
                                        </p:tav>
                                      </p:tavLst>
                                    </p:anim>
                                    <p:anim calcmode="lin" valueType="num">
                                      <p:cBhvr additive="base">
                                        <p:cTn id="28" dur="500"/>
                                        <p:tgtEl>
                                          <p:spTgt spid="13"/>
                                        </p:tgtEl>
                                        <p:attrNameLst>
                                          <p:attrName>ppt_y</p:attrName>
                                        </p:attrNameLst>
                                      </p:cBhvr>
                                      <p:tavLst>
                                        <p:tav tm="0">
                                          <p:val>
                                            <p:strVal val="ppt_y"/>
                                          </p:val>
                                        </p:tav>
                                        <p:tav tm="100000">
                                          <p:val>
                                            <p:strVal val="1+ppt_h/2"/>
                                          </p:val>
                                        </p:tav>
                                      </p:tavLst>
                                    </p:anim>
                                    <p:set>
                                      <p:cBhvr>
                                        <p:cTn id="29" dur="1" fill="hold">
                                          <p:stCondLst>
                                            <p:cond delay="499"/>
                                          </p:stCondLst>
                                        </p:cTn>
                                        <p:tgtEl>
                                          <p:spTgt spid="13"/>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20"/>
                                        </p:tgtEl>
                                        <p:attrNameLst>
                                          <p:attrName>ppt_x</p:attrName>
                                        </p:attrNameLst>
                                      </p:cBhvr>
                                      <p:tavLst>
                                        <p:tav tm="0">
                                          <p:val>
                                            <p:strVal val="ppt_x"/>
                                          </p:val>
                                        </p:tav>
                                        <p:tav tm="100000">
                                          <p:val>
                                            <p:strVal val="ppt_x"/>
                                          </p:val>
                                        </p:tav>
                                      </p:tavLst>
                                    </p:anim>
                                    <p:anim calcmode="lin" valueType="num">
                                      <p:cBhvr additive="base">
                                        <p:cTn id="32" dur="500"/>
                                        <p:tgtEl>
                                          <p:spTgt spid="20"/>
                                        </p:tgtEl>
                                        <p:attrNameLst>
                                          <p:attrName>ppt_y</p:attrName>
                                        </p:attrNameLst>
                                      </p:cBhvr>
                                      <p:tavLst>
                                        <p:tav tm="0">
                                          <p:val>
                                            <p:strVal val="ppt_y"/>
                                          </p:val>
                                        </p:tav>
                                        <p:tav tm="100000">
                                          <p:val>
                                            <p:strVal val="1+ppt_h/2"/>
                                          </p:val>
                                        </p:tav>
                                      </p:tavLst>
                                    </p:anim>
                                    <p:set>
                                      <p:cBhvr>
                                        <p:cTn id="33" dur="1" fill="hold">
                                          <p:stCondLst>
                                            <p:cond delay="499"/>
                                          </p:stCondLst>
                                        </p:cTn>
                                        <p:tgtEl>
                                          <p:spTgt spid="20"/>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27"/>
                                        </p:tgtEl>
                                        <p:attrNameLst>
                                          <p:attrName>r</p:attrName>
                                        </p:attrNameLst>
                                      </p:cBhvr>
                                    </p:animRot>
                                    <p:animRot by="-240000">
                                      <p:cBhvr>
                                        <p:cTn id="36" dur="200" fill="hold">
                                          <p:stCondLst>
                                            <p:cond delay="200"/>
                                          </p:stCondLst>
                                        </p:cTn>
                                        <p:tgtEl>
                                          <p:spTgt spid="27"/>
                                        </p:tgtEl>
                                        <p:attrNameLst>
                                          <p:attrName>r</p:attrName>
                                        </p:attrNameLst>
                                      </p:cBhvr>
                                    </p:animRot>
                                    <p:animRot by="240000">
                                      <p:cBhvr>
                                        <p:cTn id="37" dur="200" fill="hold">
                                          <p:stCondLst>
                                            <p:cond delay="400"/>
                                          </p:stCondLst>
                                        </p:cTn>
                                        <p:tgtEl>
                                          <p:spTgt spid="27"/>
                                        </p:tgtEl>
                                        <p:attrNameLst>
                                          <p:attrName>r</p:attrName>
                                        </p:attrNameLst>
                                      </p:cBhvr>
                                    </p:animRot>
                                    <p:animRot by="-240000">
                                      <p:cBhvr>
                                        <p:cTn id="38" dur="200" fill="hold">
                                          <p:stCondLst>
                                            <p:cond delay="600"/>
                                          </p:stCondLst>
                                        </p:cTn>
                                        <p:tgtEl>
                                          <p:spTgt spid="27"/>
                                        </p:tgtEl>
                                        <p:attrNameLst>
                                          <p:attrName>r</p:attrName>
                                        </p:attrNameLst>
                                      </p:cBhvr>
                                    </p:animRot>
                                    <p:animRot by="120000">
                                      <p:cBhvr>
                                        <p:cTn id="39" dur="200" fill="hold">
                                          <p:stCondLst>
                                            <p:cond delay="800"/>
                                          </p:stCondLst>
                                        </p:cTn>
                                        <p:tgtEl>
                                          <p:spTgt spid="27"/>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0"/>
          <p:cNvSpPr/>
          <p:nvPr/>
        </p:nvSpPr>
        <p:spPr>
          <a:xfrm>
            <a:off x="685800" y="3007360"/>
            <a:ext cx="3398520" cy="2733782"/>
          </a:xfrm>
          <a:custGeom>
            <a:avLst/>
            <a:gdLst/>
            <a:ahLst/>
            <a:cxnLst/>
            <a:rect l="l" t="t" r="r" b="b"/>
            <a:pathLst>
              <a:path w="5738628" h="4382877">
                <a:moveTo>
                  <a:pt x="0" y="0"/>
                </a:moveTo>
                <a:lnTo>
                  <a:pt x="5738628" y="0"/>
                </a:lnTo>
                <a:lnTo>
                  <a:pt x="5738628" y="4382877"/>
                </a:lnTo>
                <a:lnTo>
                  <a:pt x="0" y="4382877"/>
                </a:lnTo>
                <a:lnTo>
                  <a:pt x="0" y="0"/>
                </a:lnTo>
                <a:close/>
              </a:path>
            </a:pathLst>
          </a:custGeom>
          <a:blipFill>
            <a:blip r:embed="rId2"/>
            <a:stretch>
              <a:fillRect/>
            </a:stretch>
          </a:blipFill>
        </p:spPr>
      </p:sp>
      <p:sp>
        <p:nvSpPr>
          <p:cNvPr id="3" name="Freeform 11"/>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3"/>
            <a:stretch>
              <a:fillRect/>
            </a:stretch>
          </a:blipFill>
        </p:spPr>
      </p:sp>
      <p:pic>
        <p:nvPicPr>
          <p:cNvPr id="4" name="Hình ảnh 17">
            <a:extLst>
              <a:ext uri="{FF2B5EF4-FFF2-40B4-BE49-F238E27FC236}">
                <a16:creationId xmlns:a16="http://schemas.microsoft.com/office/drawing/2014/main" id="{FF46C43A-1A7D-E10A-AC59-8EE5E1D76642}"/>
              </a:ext>
            </a:extLst>
          </p:cNvPr>
          <p:cNvPicPr>
            <a:picLocks noChangeAspect="1"/>
          </p:cNvPicPr>
          <p:nvPr/>
        </p:nvPicPr>
        <p:blipFill>
          <a:blip r:embed="rId4"/>
          <a:stretch>
            <a:fillRect/>
          </a:stretch>
        </p:blipFill>
        <p:spPr>
          <a:xfrm>
            <a:off x="5299326" y="591740"/>
            <a:ext cx="2975106" cy="859611"/>
          </a:xfrm>
          <a:prstGeom prst="rect">
            <a:avLst/>
          </a:prstGeom>
        </p:spPr>
      </p:pic>
      <p:pic>
        <p:nvPicPr>
          <p:cNvPr id="5" name="Picture 4">
            <a:extLst>
              <a:ext uri="{FF2B5EF4-FFF2-40B4-BE49-F238E27FC236}">
                <a16:creationId xmlns:a16="http://schemas.microsoft.com/office/drawing/2014/main" id="{320CEE92-36AE-2F8B-906F-EC7E0468F1D5}"/>
              </a:ext>
            </a:extLst>
          </p:cNvPr>
          <p:cNvPicPr>
            <a:picLocks noChangeAspect="1"/>
          </p:cNvPicPr>
          <p:nvPr/>
        </p:nvPicPr>
        <p:blipFill>
          <a:blip r:embed="rId5"/>
          <a:stretch>
            <a:fillRect/>
          </a:stretch>
        </p:blipFill>
        <p:spPr>
          <a:xfrm>
            <a:off x="2803779" y="2059311"/>
            <a:ext cx="8779001" cy="2780017"/>
          </a:xfrm>
          <a:prstGeom prst="rect">
            <a:avLst/>
          </a:prstGeom>
        </p:spPr>
      </p:pic>
      <p:pic>
        <p:nvPicPr>
          <p:cNvPr id="6" name="Picture 5">
            <a:extLst>
              <a:ext uri="{FF2B5EF4-FFF2-40B4-BE49-F238E27FC236}">
                <a16:creationId xmlns:a16="http://schemas.microsoft.com/office/drawing/2014/main" id="{152B6BBD-61FE-48D1-49DD-C0B7918A0689}"/>
              </a:ext>
            </a:extLst>
          </p:cNvPr>
          <p:cNvPicPr>
            <a:picLocks noChangeAspect="1"/>
          </p:cNvPicPr>
          <p:nvPr/>
        </p:nvPicPr>
        <p:blipFill>
          <a:blip r:embed="rId6"/>
          <a:stretch>
            <a:fillRect/>
          </a:stretch>
        </p:blipFill>
        <p:spPr>
          <a:xfrm>
            <a:off x="5927243" y="4137096"/>
            <a:ext cx="2328874" cy="1286367"/>
          </a:xfrm>
          <a:prstGeom prst="rect">
            <a:avLst/>
          </a:prstGeom>
        </p:spPr>
      </p:pic>
    </p:spTree>
    <p:extLst>
      <p:ext uri="{BB962C8B-B14F-4D97-AF65-F5344CB8AC3E}">
        <p14:creationId xmlns:p14="http://schemas.microsoft.com/office/powerpoint/2010/main" val="180417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2"/>
            <a:stretch>
              <a:fillRect/>
            </a:stretch>
          </a:blipFill>
        </p:spPr>
      </p:sp>
      <p:sp>
        <p:nvSpPr>
          <p:cNvPr id="3" name="Freeform 7"/>
          <p:cNvSpPr/>
          <p:nvPr/>
        </p:nvSpPr>
        <p:spPr>
          <a:xfrm>
            <a:off x="9662083" y="2511873"/>
            <a:ext cx="2654098" cy="2687695"/>
          </a:xfrm>
          <a:custGeom>
            <a:avLst/>
            <a:gdLst/>
            <a:ahLst/>
            <a:cxnLst/>
            <a:rect l="l" t="t" r="r" b="b"/>
            <a:pathLst>
              <a:path w="3981147" h="4031542">
                <a:moveTo>
                  <a:pt x="0" y="0"/>
                </a:moveTo>
                <a:lnTo>
                  <a:pt x="3981147" y="0"/>
                </a:lnTo>
                <a:lnTo>
                  <a:pt x="3981147" y="4031542"/>
                </a:lnTo>
                <a:lnTo>
                  <a:pt x="0" y="4031542"/>
                </a:lnTo>
                <a:lnTo>
                  <a:pt x="0" y="0"/>
                </a:lnTo>
                <a:close/>
              </a:path>
            </a:pathLst>
          </a:custGeom>
          <a:blipFill>
            <a:blip r:embed="rId3"/>
            <a:stretch>
              <a:fillRect/>
            </a:stretch>
          </a:blipFill>
        </p:spPr>
      </p:sp>
      <p:sp>
        <p:nvSpPr>
          <p:cNvPr id="4" name="Freeform 8"/>
          <p:cNvSpPr/>
          <p:nvPr/>
        </p:nvSpPr>
        <p:spPr>
          <a:xfrm>
            <a:off x="824704" y="2448118"/>
            <a:ext cx="2258177" cy="2680329"/>
          </a:xfrm>
          <a:custGeom>
            <a:avLst/>
            <a:gdLst/>
            <a:ahLst/>
            <a:cxnLst/>
            <a:rect l="l" t="t" r="r" b="b"/>
            <a:pathLst>
              <a:path w="3387266" h="4020494">
                <a:moveTo>
                  <a:pt x="0" y="0"/>
                </a:moveTo>
                <a:lnTo>
                  <a:pt x="3387266" y="0"/>
                </a:lnTo>
                <a:lnTo>
                  <a:pt x="3387266" y="4020494"/>
                </a:lnTo>
                <a:lnTo>
                  <a:pt x="0" y="4020494"/>
                </a:lnTo>
                <a:lnTo>
                  <a:pt x="0" y="0"/>
                </a:lnTo>
                <a:close/>
              </a:path>
            </a:pathLst>
          </a:custGeom>
          <a:blipFill>
            <a:blip r:embed="rId4"/>
            <a:stretch>
              <a:fillRect/>
            </a:stretch>
          </a:blipFill>
        </p:spPr>
      </p:sp>
      <p:pic>
        <p:nvPicPr>
          <p:cNvPr id="5" name="Picture 4" descr="A colorful letters and numbers&#10;&#10;Description automatically generated with medium confidence">
            <a:extLst>
              <a:ext uri="{FF2B5EF4-FFF2-40B4-BE49-F238E27FC236}">
                <a16:creationId xmlns:a16="http://schemas.microsoft.com/office/drawing/2014/main" id="{5D403ED9-E81A-9E8A-8D7F-B112943A39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1298" y="2655751"/>
            <a:ext cx="6419644" cy="1688738"/>
          </a:xfrm>
          <a:prstGeom prst="rect">
            <a:avLst/>
          </a:prstGeom>
        </p:spPr>
      </p:pic>
    </p:spTree>
    <p:extLst>
      <p:ext uri="{BB962C8B-B14F-4D97-AF65-F5344CB8AC3E}">
        <p14:creationId xmlns:p14="http://schemas.microsoft.com/office/powerpoint/2010/main" val="106274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2">
            <a:extLst>
              <a:ext uri="{FF2B5EF4-FFF2-40B4-BE49-F238E27FC236}">
                <a16:creationId xmlns:a16="http://schemas.microsoft.com/office/drawing/2014/main" id="{491F7CAC-126C-E530-97BD-C0DAC6E8BC08}"/>
              </a:ext>
            </a:extLst>
          </p:cNvPr>
          <p:cNvSpPr/>
          <p:nvPr/>
        </p:nvSpPr>
        <p:spPr>
          <a:xfrm>
            <a:off x="716319" y="859473"/>
            <a:ext cx="553682" cy="715327"/>
          </a:xfrm>
          <a:custGeom>
            <a:avLst/>
            <a:gdLst/>
            <a:ahLst/>
            <a:cxnLst/>
            <a:rect l="l" t="t" r="r" b="b"/>
            <a:pathLst>
              <a:path w="700743" h="1092777">
                <a:moveTo>
                  <a:pt x="0" y="0"/>
                </a:moveTo>
                <a:lnTo>
                  <a:pt x="700743" y="0"/>
                </a:lnTo>
                <a:lnTo>
                  <a:pt x="700743" y="1092777"/>
                </a:lnTo>
                <a:lnTo>
                  <a:pt x="0" y="109277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Hộp Văn bản 2">
            <a:extLst>
              <a:ext uri="{FF2B5EF4-FFF2-40B4-BE49-F238E27FC236}">
                <a16:creationId xmlns:a16="http://schemas.microsoft.com/office/drawing/2014/main" id="{0672D090-23A0-E280-D689-13A846FB03B1}"/>
              </a:ext>
            </a:extLst>
          </p:cNvPr>
          <p:cNvSpPr txBox="1"/>
          <p:nvPr/>
        </p:nvSpPr>
        <p:spPr>
          <a:xfrm>
            <a:off x="1366559" y="767100"/>
            <a:ext cx="9900881" cy="646331"/>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rPr>
              <a:t>a) </a:t>
            </a:r>
            <a:r>
              <a:rPr lang="en-US" sz="3600" b="1" dirty="0" err="1">
                <a:latin typeface="Cambria" panose="02040503050406030204" pitchFamily="18" charset="0"/>
                <a:ea typeface="Cambria" panose="02040503050406030204" pitchFamily="18" charset="0"/>
              </a:rPr>
              <a:t>Tìm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tỉ</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trăm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hai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theo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mẫu</a:t>
            </a:r>
            <a:r>
              <a:rPr lang="en-US" sz="3600" b="1" dirty="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63B4374A-BADA-4D27-F407-71D5023367FD}"/>
              </a:ext>
            </a:extLst>
          </p:cNvPr>
          <p:cNvPicPr>
            <a:picLocks noChangeAspect="1"/>
          </p:cNvPicPr>
          <p:nvPr/>
        </p:nvPicPr>
        <p:blipFill>
          <a:blip r:embed="rId4"/>
          <a:stretch>
            <a:fillRect/>
          </a:stretch>
        </p:blipFill>
        <p:spPr>
          <a:xfrm>
            <a:off x="2834957" y="1419542"/>
            <a:ext cx="6562725" cy="828675"/>
          </a:xfrm>
          <a:prstGeom prst="rect">
            <a:avLst/>
          </a:prstGeom>
        </p:spPr>
      </p:pic>
      <p:sp>
        <p:nvSpPr>
          <p:cNvPr id="5" name="Rectangle: Rounded Corners 6">
            <a:extLst>
              <a:ext uri="{FF2B5EF4-FFF2-40B4-BE49-F238E27FC236}">
                <a16:creationId xmlns:a16="http://schemas.microsoft.com/office/drawing/2014/main" id="{DB2D3CFB-C31D-FCDA-F680-02317EEC8794}"/>
              </a:ext>
            </a:extLst>
          </p:cNvPr>
          <p:cNvSpPr/>
          <p:nvPr/>
        </p:nvSpPr>
        <p:spPr>
          <a:xfrm>
            <a:off x="975360" y="2712720"/>
            <a:ext cx="3210560" cy="1056640"/>
          </a:xfrm>
          <a:prstGeom prst="roundRect">
            <a:avLst>
              <a:gd name="adj" fmla="val 31090"/>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mbria" panose="02040503050406030204" pitchFamily="18" charset="0"/>
                <a:ea typeface="Cambria" panose="02040503050406030204" pitchFamily="18" charset="0"/>
              </a:rPr>
              <a:t>27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41</a:t>
            </a:r>
          </a:p>
        </p:txBody>
      </p:sp>
      <p:sp>
        <p:nvSpPr>
          <p:cNvPr id="6" name="Rectangle: Rounded Corners 7">
            <a:extLst>
              <a:ext uri="{FF2B5EF4-FFF2-40B4-BE49-F238E27FC236}">
                <a16:creationId xmlns:a16="http://schemas.microsoft.com/office/drawing/2014/main" id="{607FB38B-9CD9-8172-3934-D16D441BEFA4}"/>
              </a:ext>
            </a:extLst>
          </p:cNvPr>
          <p:cNvSpPr/>
          <p:nvPr/>
        </p:nvSpPr>
        <p:spPr>
          <a:xfrm>
            <a:off x="5374640" y="2733040"/>
            <a:ext cx="3210560" cy="1056640"/>
          </a:xfrm>
          <a:prstGeom prst="roundRect">
            <a:avLst>
              <a:gd name="adj" fmla="val 31090"/>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mbria" panose="02040503050406030204" pitchFamily="18" charset="0"/>
                <a:ea typeface="Cambria" panose="02040503050406030204" pitchFamily="18" charset="0"/>
              </a:rPr>
              <a:t>71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33</a:t>
            </a:r>
          </a:p>
        </p:txBody>
      </p:sp>
      <p:pic>
        <p:nvPicPr>
          <p:cNvPr id="7" name="Picture 6">
            <a:extLst>
              <a:ext uri="{FF2B5EF4-FFF2-40B4-BE49-F238E27FC236}">
                <a16:creationId xmlns:a16="http://schemas.microsoft.com/office/drawing/2014/main" id="{8CD7215D-7246-E13F-462D-C4F9BFE26B47}"/>
              </a:ext>
            </a:extLst>
          </p:cNvPr>
          <p:cNvPicPr>
            <a:picLocks noChangeAspect="1"/>
          </p:cNvPicPr>
          <p:nvPr/>
        </p:nvPicPr>
        <p:blipFill>
          <a:blip r:embed="rId5"/>
          <a:stretch>
            <a:fillRect/>
          </a:stretch>
        </p:blipFill>
        <p:spPr>
          <a:xfrm>
            <a:off x="8656950" y="2326640"/>
            <a:ext cx="3019112" cy="3932872"/>
          </a:xfrm>
          <a:prstGeom prst="rect">
            <a:avLst/>
          </a:prstGeom>
        </p:spPr>
      </p:pic>
      <p:sp>
        <p:nvSpPr>
          <p:cNvPr id="8" name="TextBox 7">
            <a:extLst>
              <a:ext uri="{FF2B5EF4-FFF2-40B4-BE49-F238E27FC236}">
                <a16:creationId xmlns:a16="http://schemas.microsoft.com/office/drawing/2014/main" id="{C1C07B25-13E9-F18C-0A3F-B289A72433D4}"/>
              </a:ext>
            </a:extLst>
          </p:cNvPr>
          <p:cNvSpPr txBox="1"/>
          <p:nvPr/>
        </p:nvSpPr>
        <p:spPr>
          <a:xfrm>
            <a:off x="1005840" y="4084320"/>
            <a:ext cx="7091680" cy="1824795"/>
          </a:xfrm>
          <a:prstGeom prst="rect">
            <a:avLst/>
          </a:prstGeom>
          <a:noFill/>
        </p:spPr>
        <p:txBody>
          <a:bodyPr wrap="square" rtlCol="0">
            <a:spAutoFit/>
          </a:bodyPr>
          <a:lstStyle/>
          <a:p>
            <a:pPr>
              <a:lnSpc>
                <a:spcPct val="150000"/>
              </a:lnSpc>
            </a:pPr>
            <a:r>
              <a:rPr lang="pt-BR" sz="4000" dirty="0">
                <a:solidFill>
                  <a:srgbClr val="FF0000"/>
                </a:solidFill>
                <a:latin typeface="Cambria" panose="02040503050406030204" pitchFamily="18" charset="0"/>
                <a:ea typeface="Cambria" panose="02040503050406030204" pitchFamily="18" charset="0"/>
              </a:rPr>
              <a:t>27 : 41 = 0,6585… = 65,85%</a:t>
            </a:r>
          </a:p>
          <a:p>
            <a:pPr>
              <a:lnSpc>
                <a:spcPct val="150000"/>
              </a:lnSpc>
            </a:pPr>
            <a:r>
              <a:rPr lang="pt-BR" sz="4000" dirty="0">
                <a:solidFill>
                  <a:srgbClr val="FF0000"/>
                </a:solidFill>
                <a:latin typeface="Cambria" panose="02040503050406030204" pitchFamily="18" charset="0"/>
                <a:ea typeface="Cambria" panose="02040503050406030204" pitchFamily="18" charset="0"/>
              </a:rPr>
              <a:t>71 : 33 = 2,1515… = 215,15</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810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wipe(down)">
                                      <p:cBhvr>
                                        <p:cTn id="31" dur="500"/>
                                        <p:tgtEl>
                                          <p:spTgt spid="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8">
                                            <p:txEl>
                                              <p:pRg st="1" end="1"/>
                                            </p:txEl>
                                          </p:spTgt>
                                        </p:tgtEl>
                                        <p:attrNameLst>
                                          <p:attrName>style.visibility</p:attrName>
                                        </p:attrNameLst>
                                      </p:cBhvr>
                                      <p:to>
                                        <p:strVal val="visible"/>
                                      </p:to>
                                    </p:set>
                                    <p:animEffect transition="in" filter="wipe(down)">
                                      <p:cBhvr>
                                        <p:cTn id="36"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8"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689</Words>
  <Application>Microsoft Office PowerPoint</Application>
  <PresentationFormat>Widescreen</PresentationFormat>
  <Paragraphs>77</Paragraphs>
  <Slides>18</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Calibri Light</vt:lpstr>
      <vt:lpstr>Cambria</vt:lpstr>
      <vt:lpstr>等线</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cp:revision>
  <dcterms:created xsi:type="dcterms:W3CDTF">2026-01-15T02:59:47Z</dcterms:created>
  <dcterms:modified xsi:type="dcterms:W3CDTF">2026-01-15T03:08:36Z</dcterms:modified>
</cp:coreProperties>
</file>