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1" r:id="rId2"/>
  </p:sldMasterIdLst>
  <p:notesMasterIdLst>
    <p:notesMasterId r:id="rId15"/>
  </p:notesMasterIdLst>
  <p:sldIdLst>
    <p:sldId id="293" r:id="rId3"/>
    <p:sldId id="305" r:id="rId4"/>
    <p:sldId id="297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5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6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710" y="-3337715"/>
            <a:ext cx="4377690" cy="7452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425" y="-9052560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345" y="-793445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4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133351" y="9242453"/>
            <a:ext cx="18421352" cy="4433888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1459230" y="10287000"/>
            <a:ext cx="20078700" cy="191375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3568054" y="1"/>
            <a:ext cx="21856055" cy="2114837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321048" y="9479660"/>
            <a:ext cx="1054878" cy="551571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81968" y="9624716"/>
            <a:ext cx="1061772" cy="558465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5024" y="9652026"/>
            <a:ext cx="1054878" cy="551571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136047" y="9620274"/>
            <a:ext cx="841145" cy="46194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8479841" y="9775364"/>
            <a:ext cx="848039" cy="434361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6714487" y="-9525"/>
            <a:ext cx="157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sz="2700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7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4470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microsoft.com/office/2007/relationships/hdphoto" Target="../media/hdphoto4.wdp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"/>
            <a:ext cx="18288000" cy="102862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933700"/>
            <a:ext cx="14705055" cy="3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27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409700"/>
            <a:ext cx="16383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3 = 180 (dm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4 = 240 (dm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66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hể</a:t>
            </a:r>
            <a:r>
              <a:rPr lang="en-US" sz="6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240 - 180 = 60 (dm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</a:rPr>
              <a:t>Cách</a:t>
            </a:r>
            <a:r>
              <a:rPr lang="en-US" sz="6600" b="1" dirty="0">
                <a:solidFill>
                  <a:srgbClr val="FF0000"/>
                </a:solidFill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662779635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866900"/>
            <a:ext cx="1638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Mực nước dâng cao thêm là:</a:t>
            </a:r>
          </a:p>
          <a:p>
            <a:pPr algn="ctr"/>
            <a:r>
              <a:rPr lang="vi-VN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– 3 = 1 (dm)</a:t>
            </a:r>
          </a:p>
          <a:p>
            <a:pPr algn="ctr"/>
            <a:r>
              <a:rPr lang="vi-VN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của hòn đá là:</a:t>
            </a:r>
          </a:p>
          <a:p>
            <a:pPr algn="ctr"/>
            <a:r>
              <a:rPr lang="vi-VN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1 = 60 (dm</a:t>
            </a:r>
            <a:r>
              <a:rPr lang="vi-VN" sz="60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60 dm</a:t>
            </a:r>
            <a:r>
              <a:rPr lang="vi-VN" sz="60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3304900683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CDFAD-2FFF-A33D-00F2-6F2ED670B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866900"/>
            <a:ext cx="11351736" cy="6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84187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3138074" y="-523955"/>
            <a:ext cx="12300164" cy="2324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70">
            <a:off x="2384442" y="1494891"/>
            <a:ext cx="2828094" cy="2487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3128849">
            <a:off x="7078715" y="4701242"/>
            <a:ext cx="2584629" cy="266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11470892" y="1984121"/>
            <a:ext cx="2383655" cy="10821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04704" y="2230414"/>
            <a:ext cx="793223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7999290" y="5702778"/>
            <a:ext cx="834987" cy="867141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12386532" y="2180375"/>
            <a:ext cx="690957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451202" y="-689202"/>
            <a:ext cx="914400" cy="914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8579" y="3183201"/>
            <a:ext cx="7870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5275" y="4679919"/>
            <a:ext cx="41665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18779" y="6904595"/>
            <a:ext cx="7640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viên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kẹo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dâu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dành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tặng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4800" b="1" kern="0" dirty="0">
              <a:solidFill>
                <a:srgbClr val="E9277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6349" y="-1755471"/>
            <a:ext cx="914400" cy="914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619302" y="3160374"/>
            <a:ext cx="10028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 = 3 cm; b = 4 cm; c = 5 cm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272317" y="4799028"/>
            <a:ext cx="75969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3 x 4 x 5 = 60 (cm</a:t>
            </a:r>
            <a:r>
              <a:rPr lang="en-US" sz="5400" b="1" kern="0" baseline="30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37642" y="-1755471"/>
            <a:ext cx="914400" cy="914400"/>
          </a:xfrm>
          <a:prstGeom prst="rect">
            <a:avLst/>
          </a:prstGeom>
        </p:spPr>
      </p:pic>
      <p:pic>
        <p:nvPicPr>
          <p:cNvPr id="17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04705" y="-1868541"/>
            <a:ext cx="914400" cy="914400"/>
          </a:xfrm>
          <a:prstGeom prst="rect">
            <a:avLst/>
          </a:prstGeom>
        </p:spPr>
      </p:pic>
      <p:pic>
        <p:nvPicPr>
          <p:cNvPr id="1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46759" y="-1923492"/>
            <a:ext cx="914400" cy="914400"/>
          </a:xfrm>
          <a:prstGeom prst="rect">
            <a:avLst/>
          </a:prstGeom>
        </p:spPr>
      </p:pic>
      <p:pic>
        <p:nvPicPr>
          <p:cNvPr id="1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77508" y="-1938639"/>
            <a:ext cx="914400" cy="914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926" y="6569920"/>
            <a:ext cx="2241413" cy="22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57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2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AC571D-2C11-A6F6-06FB-AF9F74E8CA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0" y="6438900"/>
            <a:ext cx="3810330" cy="17801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44701F-AFD1-714E-E291-2C7177657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485900"/>
            <a:ext cx="24183080" cy="58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66186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BD77FD-673D-9DD6-EEB4-2C8588683664}"/>
              </a:ext>
            </a:extLst>
          </p:cNvPr>
          <p:cNvSpPr txBox="1"/>
          <p:nvPr/>
        </p:nvSpPr>
        <p:spPr>
          <a:xfrm>
            <a:off x="990600" y="2019300"/>
            <a:ext cx="1638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931D44-417D-2281-15A8-43CDBC638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4420" y="4533900"/>
            <a:ext cx="5332930" cy="3143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0B413C-C4C3-49F9-D2BA-23CAE3947630}"/>
              </a:ext>
            </a:extLst>
          </p:cNvPr>
          <p:cNvSpPr txBox="1"/>
          <p:nvPr/>
        </p:nvSpPr>
        <p:spPr>
          <a:xfrm>
            <a:off x="1143000" y="4533900"/>
            <a:ext cx="10363200" cy="402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 Nam có thể xếp được nhiều nhất bao nhiêu khối gỗ như vậy vào hộp?</a:t>
            </a: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8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16 khối</a:t>
            </a:r>
            <a:endParaRPr lang="en-US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32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64 khối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FCE769-7E25-CBD9-D801-24F2C61AEC24}"/>
              </a:ext>
            </a:extLst>
          </p:cNvPr>
          <p:cNvSpPr/>
          <p:nvPr/>
        </p:nvSpPr>
        <p:spPr>
          <a:xfrm>
            <a:off x="1066800" y="7734300"/>
            <a:ext cx="7620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87414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3716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4384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khối gỗ có hình dạng và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EA7F1-D511-F80C-DFDD-45E844846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4198" y="2324100"/>
            <a:ext cx="5603152" cy="46386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01E4B6-2226-3E21-9446-A93F8CC37456}"/>
              </a:ext>
            </a:extLst>
          </p:cNvPr>
          <p:cNvCxnSpPr/>
          <p:nvPr/>
        </p:nvCxnSpPr>
        <p:spPr>
          <a:xfrm>
            <a:off x="12344400" y="5676900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0F6BEA1-859C-2385-59BA-7D5D5AFCB80A}"/>
              </a:ext>
            </a:extLst>
          </p:cNvPr>
          <p:cNvSpPr txBox="1"/>
          <p:nvPr/>
        </p:nvSpPr>
        <p:spPr>
          <a:xfrm>
            <a:off x="12725400" y="43815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128A5-907B-A5F8-3724-7973194FF0BA}"/>
              </a:ext>
            </a:extLst>
          </p:cNvPr>
          <p:cNvSpPr txBox="1"/>
          <p:nvPr/>
        </p:nvSpPr>
        <p:spPr>
          <a:xfrm>
            <a:off x="13411200" y="57531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BCA0A3-319F-6024-EE69-B44BC947AAB1}"/>
              </a:ext>
            </a:extLst>
          </p:cNvPr>
          <p:cNvSpPr txBox="1"/>
          <p:nvPr/>
        </p:nvSpPr>
        <p:spPr>
          <a:xfrm>
            <a:off x="1066800" y="2233110"/>
            <a:ext cx="982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Chia khối gỗ thành hai khối hình hộp chữ nhật A và B như hình vẽ: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0AC6D7-660A-2BCB-020C-F62AC0C50DE5}"/>
              </a:ext>
            </a:extLst>
          </p:cNvPr>
          <p:cNvSpPr txBox="1"/>
          <p:nvPr/>
        </p:nvSpPr>
        <p:spPr>
          <a:xfrm>
            <a:off x="571500" y="3695411"/>
            <a:ext cx="10820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5 × 6 = 90 (cm</a:t>
            </a:r>
            <a:r>
              <a:rPr lang="en-US" sz="4400" b="0" i="0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– 6 = 2 (cm)</a:t>
            </a:r>
          </a:p>
          <a:p>
            <a:pPr algn="ctr"/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2 = 80 (cm</a:t>
            </a:r>
            <a:r>
              <a:rPr lang="en-US" sz="4400" b="0" i="0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 + 80 = 170 (cm</a:t>
            </a:r>
            <a:r>
              <a:rPr lang="en-US" sz="4400" b="0" i="0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170 cm</a:t>
            </a:r>
            <a:r>
              <a:rPr lang="en-US" sz="4400" b="0" i="0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30271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E86D4A-92C7-742B-FF92-8F0E8055D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1943100"/>
            <a:ext cx="23265989" cy="56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85852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vẽ và tính thể tích của tảng đá nằm trong bể nước.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14160-967A-1335-FFE4-E26D15E71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628900"/>
            <a:ext cx="13030200" cy="331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18090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图片 17">
            <a:extLst>
              <a:ext uri="{FF2B5EF4-FFF2-40B4-BE49-F238E27FC236}">
                <a16:creationId xmlns:a16="http://schemas.microsoft.com/office/drawing/2014/main" id="{854884B6-869C-7E90-E0C2-9E470BDAA6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216" y="-878972"/>
            <a:ext cx="3258699" cy="328758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0FF0625-19EE-EB28-556D-66B7637033DE}"/>
              </a:ext>
            </a:extLst>
          </p:cNvPr>
          <p:cNvGrpSpPr/>
          <p:nvPr/>
        </p:nvGrpSpPr>
        <p:grpSpPr>
          <a:xfrm>
            <a:off x="-106532" y="514591"/>
            <a:ext cx="9809853" cy="1716575"/>
            <a:chOff x="-71021" y="343060"/>
            <a:chExt cx="6539902" cy="114438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C1846F7-3EE3-FE43-A296-B25CE039EB2F}"/>
                </a:ext>
              </a:extLst>
            </p:cNvPr>
            <p:cNvGrpSpPr/>
            <p:nvPr/>
          </p:nvGrpSpPr>
          <p:grpSpPr>
            <a:xfrm>
              <a:off x="-71021" y="343060"/>
              <a:ext cx="5702320" cy="1144383"/>
              <a:chOff x="-71021" y="343060"/>
              <a:chExt cx="6658252" cy="1144383"/>
            </a:xfrm>
          </p:grpSpPr>
          <p:sp>
            <p:nvSpPr>
              <p:cNvPr id="8" name="Pentagon 12">
                <a:extLst>
                  <a:ext uri="{FF2B5EF4-FFF2-40B4-BE49-F238E27FC236}">
                    <a16:creationId xmlns:a16="http://schemas.microsoft.com/office/drawing/2014/main" id="{E32227A1-9D2F-E93F-BFE7-56DD64E203A1}"/>
                  </a:ext>
                </a:extLst>
              </p:cNvPr>
              <p:cNvSpPr/>
              <p:nvPr/>
            </p:nvSpPr>
            <p:spPr>
              <a:xfrm>
                <a:off x="-71021" y="420895"/>
                <a:ext cx="6658252" cy="1066548"/>
              </a:xfrm>
              <a:prstGeom prst="homePlate">
                <a:avLst/>
              </a:prstGeom>
              <a:solidFill>
                <a:srgbClr val="00B050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GB" sz="27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8E6807C-B0AA-F2BF-6461-9A078B77CCE2}"/>
                  </a:ext>
                </a:extLst>
              </p:cNvPr>
              <p:cNvSpPr/>
              <p:nvPr/>
            </p:nvSpPr>
            <p:spPr>
              <a:xfrm>
                <a:off x="991294" y="343060"/>
                <a:ext cx="3976551" cy="1107995"/>
              </a:xfrm>
              <a:prstGeom prst="rect">
                <a:avLst/>
              </a:prstGeom>
              <a:noFill/>
            </p:spPr>
            <p:txBody>
              <a:bodyPr wrap="none" lIns="137160" tIns="68580" rIns="137160" bIns="68580">
                <a:spAutoFit/>
              </a:bodyPr>
              <a:lstStyle/>
              <a:p>
                <a:pPr algn="ctr" defTabSz="1371600"/>
                <a:r>
                  <a:rPr lang="en-US" sz="9900" dirty="0" err="1">
                    <a:ln w="0">
                      <a:solidFill>
                        <a:sysClr val="windowText" lastClr="000000"/>
                      </a:solidFill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9900" dirty="0">
                    <a:ln w="0">
                      <a:solidFill>
                        <a:sysClr val="windowText" lastClr="000000"/>
                      </a:solidFill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9900" dirty="0" err="1">
                    <a:ln w="0">
                      <a:solidFill>
                        <a:sysClr val="windowText" lastClr="000000"/>
                      </a:solidFill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9900" dirty="0">
                  <a:ln w="0"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Arrow: Chevron 31">
              <a:extLst>
                <a:ext uri="{FF2B5EF4-FFF2-40B4-BE49-F238E27FC236}">
                  <a16:creationId xmlns:a16="http://schemas.microsoft.com/office/drawing/2014/main" id="{5B63226F-176A-C8A1-5996-F36C59E7332E}"/>
                </a:ext>
              </a:extLst>
            </p:cNvPr>
            <p:cNvSpPr/>
            <p:nvPr/>
          </p:nvSpPr>
          <p:spPr>
            <a:xfrm>
              <a:off x="5432698" y="420895"/>
              <a:ext cx="1036183" cy="1066548"/>
            </a:xfrm>
            <a:prstGeom prst="chevron">
              <a:avLst/>
            </a:prstGeom>
            <a:solidFill>
              <a:schemeClr val="accent4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1C91F7-9D30-4FD4-2416-72B9E22BE42C}"/>
              </a:ext>
            </a:extLst>
          </p:cNvPr>
          <p:cNvGrpSpPr/>
          <p:nvPr/>
        </p:nvGrpSpPr>
        <p:grpSpPr>
          <a:xfrm>
            <a:off x="364911" y="2712782"/>
            <a:ext cx="17174856" cy="3333220"/>
            <a:chOff x="243274" y="1808520"/>
            <a:chExt cx="11449904" cy="2222146"/>
          </a:xfrm>
        </p:grpSpPr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5215D868-B19F-0009-A14C-26D9FDCE9755}"/>
                </a:ext>
              </a:extLst>
            </p:cNvPr>
            <p:cNvSpPr/>
            <p:nvPr/>
          </p:nvSpPr>
          <p:spPr>
            <a:xfrm>
              <a:off x="1596561" y="1846593"/>
              <a:ext cx="10096617" cy="214860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180">
              <a:extLst>
                <a:ext uri="{FF2B5EF4-FFF2-40B4-BE49-F238E27FC236}">
                  <a16:creationId xmlns:a16="http://schemas.microsoft.com/office/drawing/2014/main" id="{239FE4B9-910C-4A59-96DB-E670CA24A869}"/>
                </a:ext>
              </a:extLst>
            </p:cNvPr>
            <p:cNvSpPr txBox="1"/>
            <p:nvPr/>
          </p:nvSpPr>
          <p:spPr>
            <a:xfrm>
              <a:off x="2306065" y="1808520"/>
              <a:ext cx="9309066" cy="22221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5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sz="5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sz="5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54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Tính </a:t>
              </a:r>
              <a:r>
                <a:rPr lang="en-US" sz="5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 và hòn đá</a:t>
              </a:r>
              <a:endPara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54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Tính </a:t>
              </a:r>
              <a:r>
                <a:rPr lang="en-US" sz="5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hòn đá </a:t>
              </a:r>
              <a:r>
                <a:rPr lang="en-US" sz="5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 V</a:t>
              </a:r>
              <a:r>
                <a: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 và hòn đá </a:t>
              </a:r>
              <a:r>
                <a:rPr lang="en-US" sz="5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V</a:t>
              </a:r>
              <a:r>
                <a: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EFEF2E-C453-2998-9E81-20157FFE4ED4}"/>
                </a:ext>
              </a:extLst>
            </p:cNvPr>
            <p:cNvGrpSpPr/>
            <p:nvPr/>
          </p:nvGrpSpPr>
          <p:grpSpPr>
            <a:xfrm>
              <a:off x="243274" y="2490272"/>
              <a:ext cx="1231729" cy="1417336"/>
              <a:chOff x="1025336" y="982776"/>
              <a:chExt cx="896478" cy="1053446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6EC21C6-F854-F63C-B789-3FEBE5C17FE8}"/>
                  </a:ext>
                </a:extLst>
              </p:cNvPr>
              <p:cNvGrpSpPr/>
              <p:nvPr/>
            </p:nvGrpSpPr>
            <p:grpSpPr>
              <a:xfrm>
                <a:off x="1025336" y="982776"/>
                <a:ext cx="885201" cy="844517"/>
                <a:chOff x="1025336" y="989984"/>
                <a:chExt cx="885201" cy="844517"/>
              </a:xfrm>
            </p:grpSpPr>
            <p:sp>
              <p:nvSpPr>
                <p:cNvPr id="16" name="文本框 44">
                  <a:extLst>
                    <a:ext uri="{FF2B5EF4-FFF2-40B4-BE49-F238E27FC236}">
                      <a16:creationId xmlns:a16="http://schemas.microsoft.com/office/drawing/2014/main" id="{3A5A2EF6-17B3-FFFF-0F51-CC1F54306520}"/>
                    </a:ext>
                  </a:extLst>
                </p:cNvPr>
                <p:cNvSpPr txBox="1"/>
                <p:nvPr/>
              </p:nvSpPr>
              <p:spPr>
                <a:xfrm>
                  <a:off x="1269171" y="1017449"/>
                  <a:ext cx="641366" cy="320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28700"/>
                  <a:r>
                    <a:rPr lang="en-US" altLang="zh-CN" sz="3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汉堡包手机字体" panose="020B0604000101010104" pitchFamily="34" charset="-122"/>
                      <a:cs typeface="Times New Roman" panose="02020603050405020304" pitchFamily="18" charset="0"/>
                      <a:sym typeface="+mn-lt"/>
                    </a:rPr>
                    <a:t>01</a:t>
                  </a:r>
                </a:p>
              </p:txBody>
            </p:sp>
            <p:sp>
              <p:nvSpPr>
                <p:cNvPr id="17" name="椭圆 28">
                  <a:extLst>
                    <a:ext uri="{FF2B5EF4-FFF2-40B4-BE49-F238E27FC236}">
                      <a16:creationId xmlns:a16="http://schemas.microsoft.com/office/drawing/2014/main" id="{5730ACAB-B000-78F0-121A-2FAA0EDE9A4E}"/>
                    </a:ext>
                  </a:extLst>
                </p:cNvPr>
                <p:cNvSpPr/>
                <p:nvPr/>
              </p:nvSpPr>
              <p:spPr>
                <a:xfrm>
                  <a:off x="1025336" y="989984"/>
                  <a:ext cx="879688" cy="844517"/>
                </a:xfrm>
                <a:prstGeom prst="ellipse">
                  <a:avLst/>
                </a:prstGeom>
                <a:noFill/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700"/>
                  <a:endParaRPr lang="zh-CN" altLang="en-US" sz="2025">
                    <a:solidFill>
                      <a:srgbClr val="FFFFFF"/>
                    </a:solidFill>
                    <a:latin typeface="Times New Roman" panose="02020603050405020304" pitchFamily="18" charset="0"/>
                    <a:ea typeface="字魂105号-简雅黑"/>
                    <a:cs typeface="Times New Roman" panose="02020603050405020304" pitchFamily="18" charset="0"/>
                    <a:sym typeface="+mn-lt"/>
                  </a:endParaRPr>
                </a:p>
              </p:txBody>
            </p:sp>
          </p:grpSp>
          <p:pic>
            <p:nvPicPr>
              <p:cNvPr id="15" name="图片 29">
                <a:extLst>
                  <a:ext uri="{FF2B5EF4-FFF2-40B4-BE49-F238E27FC236}">
                    <a16:creationId xmlns:a16="http://schemas.microsoft.com/office/drawing/2014/main" id="{01C520E7-24C0-80C0-A367-9FFCAC8E62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92" t="19793" r="23059" b="18981"/>
              <a:stretch>
                <a:fillRect/>
              </a:stretch>
            </p:blipFill>
            <p:spPr>
              <a:xfrm rot="11792925">
                <a:off x="1183735" y="1246959"/>
                <a:ext cx="738079" cy="789263"/>
              </a:xfrm>
              <a:prstGeom prst="rect">
                <a:avLst/>
              </a:prstGeom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9901CB-070B-6A23-4583-807BD2BB15D7}"/>
              </a:ext>
            </a:extLst>
          </p:cNvPr>
          <p:cNvGrpSpPr/>
          <p:nvPr/>
        </p:nvGrpSpPr>
        <p:grpSpPr>
          <a:xfrm>
            <a:off x="368681" y="6394571"/>
            <a:ext cx="17157294" cy="3222906"/>
            <a:chOff x="245787" y="4263047"/>
            <a:chExt cx="11438196" cy="2148604"/>
          </a:xfrm>
        </p:grpSpPr>
        <p:sp>
          <p:nvSpPr>
            <p:cNvPr id="19" name="Rectangle 22">
              <a:extLst>
                <a:ext uri="{FF2B5EF4-FFF2-40B4-BE49-F238E27FC236}">
                  <a16:creationId xmlns:a16="http://schemas.microsoft.com/office/drawing/2014/main" id="{4E4AA335-4A09-FED2-6C5C-0081B39323CA}"/>
                </a:ext>
              </a:extLst>
            </p:cNvPr>
            <p:cNvSpPr/>
            <p:nvPr/>
          </p:nvSpPr>
          <p:spPr>
            <a:xfrm>
              <a:off x="1605756" y="4263047"/>
              <a:ext cx="10078227" cy="21486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1179">
              <a:extLst>
                <a:ext uri="{FF2B5EF4-FFF2-40B4-BE49-F238E27FC236}">
                  <a16:creationId xmlns:a16="http://schemas.microsoft.com/office/drawing/2014/main" id="{CD07ECE5-EA52-C54D-E8FA-C41A3D4E2EE0}"/>
                </a:ext>
              </a:extLst>
            </p:cNvPr>
            <p:cNvSpPr txBox="1"/>
            <p:nvPr/>
          </p:nvSpPr>
          <p:spPr>
            <a:xfrm>
              <a:off x="1030946" y="4374232"/>
              <a:ext cx="10584184" cy="13419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cao của nước dâng lên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hòn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đá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dài x chiều rộng x mực nước dâng lên</a:t>
              </a:r>
              <a:r>
                <a:rPr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2C8EB43-7D40-769C-E7D5-E29AE16339AD}"/>
                </a:ext>
              </a:extLst>
            </p:cNvPr>
            <p:cNvGrpSpPr/>
            <p:nvPr/>
          </p:nvGrpSpPr>
          <p:grpSpPr>
            <a:xfrm>
              <a:off x="245787" y="4747121"/>
              <a:ext cx="1239918" cy="1332401"/>
              <a:chOff x="1008099" y="2141142"/>
              <a:chExt cx="902438" cy="990317"/>
            </a:xfrm>
          </p:grpSpPr>
          <p:sp>
            <p:nvSpPr>
              <p:cNvPr id="22" name="椭圆 22">
                <a:extLst>
                  <a:ext uri="{FF2B5EF4-FFF2-40B4-BE49-F238E27FC236}">
                    <a16:creationId xmlns:a16="http://schemas.microsoft.com/office/drawing/2014/main" id="{D79049DF-3294-CA73-3778-C5615A50A1CD}"/>
                  </a:ext>
                </a:extLst>
              </p:cNvPr>
              <p:cNvSpPr/>
              <p:nvPr/>
            </p:nvSpPr>
            <p:spPr>
              <a:xfrm>
                <a:off x="1579554" y="2751284"/>
                <a:ext cx="325610" cy="325610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    <a:noAutofit/>
              </a:bodyPr>
              <a:lstStyle/>
              <a:p>
                <a:pPr algn="ctr" defTabSz="1028700">
                  <a:defRPr/>
                </a:pPr>
                <a:r>
                  <a:rPr lang="en-US" altLang="zh-CN" sz="2475" kern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字魂47号-三分行楷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3" name="椭圆 30">
                <a:extLst>
                  <a:ext uri="{FF2B5EF4-FFF2-40B4-BE49-F238E27FC236}">
                    <a16:creationId xmlns:a16="http://schemas.microsoft.com/office/drawing/2014/main" id="{49AFE45F-9DC4-081C-1EC0-A758C83FFC55}"/>
                  </a:ext>
                </a:extLst>
              </p:cNvPr>
              <p:cNvSpPr/>
              <p:nvPr/>
            </p:nvSpPr>
            <p:spPr>
              <a:xfrm>
                <a:off x="1008099" y="2141142"/>
                <a:ext cx="902438" cy="814902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700"/>
                <a:endParaRPr lang="zh-CN" altLang="en-US" sz="2025">
                  <a:solidFill>
                    <a:srgbClr val="FFFFFF"/>
                  </a:solidFill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  <a:sym typeface="+mn-lt"/>
                </a:endParaRPr>
              </a:p>
            </p:txBody>
          </p:sp>
          <p:pic>
            <p:nvPicPr>
              <p:cNvPr id="24" name="图片 33">
                <a:extLst>
                  <a:ext uri="{FF2B5EF4-FFF2-40B4-BE49-F238E27FC236}">
                    <a16:creationId xmlns:a16="http://schemas.microsoft.com/office/drawing/2014/main" id="{86EAA158-C186-1FB9-CF50-98AE23F8B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17" t="18291" r="29573" b="19558"/>
              <a:stretch>
                <a:fillRect/>
              </a:stretch>
            </p:blipFill>
            <p:spPr>
              <a:xfrm rot="16200000">
                <a:off x="1118147" y="2452646"/>
                <a:ext cx="694066" cy="663560"/>
              </a:xfrm>
              <a:prstGeom prst="rect">
                <a:avLst/>
              </a:prstGeom>
            </p:spPr>
          </p:pic>
          <p:sp>
            <p:nvSpPr>
              <p:cNvPr id="25" name="文本框 36">
                <a:extLst>
                  <a:ext uri="{FF2B5EF4-FFF2-40B4-BE49-F238E27FC236}">
                    <a16:creationId xmlns:a16="http://schemas.microsoft.com/office/drawing/2014/main" id="{8673F8A0-BE3D-6253-BAD7-123FA6130F68}"/>
                  </a:ext>
                </a:extLst>
              </p:cNvPr>
              <p:cNvSpPr txBox="1"/>
              <p:nvPr/>
            </p:nvSpPr>
            <p:spPr>
              <a:xfrm>
                <a:off x="1198955" y="2166630"/>
                <a:ext cx="657953" cy="320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28700"/>
                <a:r>
                  <a:rPr lang="en-US" altLang="zh-CN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汉堡包手机字体" panose="020B0604000101010104" pitchFamily="34" charset="-122"/>
                    <a:cs typeface="Times New Roman" panose="02020603050405020304" pitchFamily="18" charset="0"/>
                    <a:sym typeface="+mn-lt"/>
                  </a:rPr>
                  <a:t>02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4870028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479</Words>
  <Application>Microsoft Office PowerPoint</Application>
  <PresentationFormat>Custom</PresentationFormat>
  <Paragraphs>58</Paragraphs>
  <Slides>12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#9Slide03 AmpleSoft Bold</vt:lpstr>
      <vt:lpstr>Abril Fatface</vt:lpstr>
      <vt:lpstr>Aldrich</vt:lpstr>
      <vt:lpstr>Arial</vt:lpstr>
      <vt:lpstr>Calibri</vt:lpstr>
      <vt:lpstr>Cambria</vt:lpstr>
      <vt:lpstr>等线</vt:lpstr>
      <vt:lpstr>Humanst521 BT</vt:lpstr>
      <vt:lpstr>Times New Roman</vt:lpstr>
      <vt:lpstr>印品黑体</vt:lpstr>
      <vt:lpstr>字魂105号-简雅黑</vt:lpstr>
      <vt:lpstr>字魂47号-三分行楷</vt:lpstr>
      <vt:lpstr>字魂59号-创粗黑</vt:lpstr>
      <vt:lpstr>汉堡包手机字体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Admin</cp:lastModifiedBy>
  <cp:revision>37</cp:revision>
  <dcterms:created xsi:type="dcterms:W3CDTF">2006-08-16T00:00:00Z</dcterms:created>
  <dcterms:modified xsi:type="dcterms:W3CDTF">2026-01-26T01:14:15Z</dcterms:modified>
  <dc:identifier>DAGNWVmsOs8</dc:identifier>
</cp:coreProperties>
</file>