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256" r:id="rId2"/>
    <p:sldId id="257" r:id="rId3"/>
    <p:sldId id="259" r:id="rId4"/>
    <p:sldId id="258" r:id="rId5"/>
    <p:sldId id="260" r:id="rId6"/>
    <p:sldId id="261" r:id="rId7"/>
    <p:sldId id="270" r:id="rId8"/>
    <p:sldId id="262" r:id="rId9"/>
    <p:sldId id="269" r:id="rId10"/>
    <p:sldId id="263" r:id="rId11"/>
    <p:sldId id="271" r:id="rId12"/>
    <p:sldId id="272" r:id="rId13"/>
    <p:sldId id="264" r:id="rId14"/>
    <p:sldId id="265" r:id="rId15"/>
  </p:sldIdLst>
  <p:sldSz cx="9144000" cy="5143500" type="screen16x9"/>
  <p:notesSz cx="6858000" cy="9144000"/>
  <p:embeddedFontLst>
    <p:embeddedFont>
      <p:font typeface="Fira Sans Condensed Medium" panose="020F0502020204030204" pitchFamily="34" charset="0"/>
      <p:regular r:id="rId17"/>
      <p:bold r:id="rId18"/>
      <p:italic r:id="rId19"/>
      <p:boldItalic r:id="rId20"/>
    </p:embeddedFont>
    <p:embeddedFont>
      <p:font typeface="Fira Sans Extra Condensed Medium" panose="020B0604020202020204" charset="0"/>
      <p:regular r:id="rId21"/>
      <p:bold r:id="rId22"/>
      <p:italic r:id="rId23"/>
      <p:boldItalic r:id="rId24"/>
    </p:embeddedFont>
    <p:embeddedFont>
      <p:font typeface="Nunito" pitchFamily="2" charset="0"/>
      <p:regular r:id="rId25"/>
      <p:bold r:id="rId26"/>
      <p:italic r:id="rId27"/>
      <p:boldItalic r:id="rId28"/>
    </p:embeddedFont>
    <p:embeddedFont>
      <p:font typeface="PT Sans" panose="020B0503020203020204" pitchFamily="34" charset="0"/>
      <p:regular r:id="rId29"/>
      <p:bold r:id="rId30"/>
      <p:italic r:id="rId31"/>
      <p:boldItalic r:id="rId32"/>
    </p:embeddedFont>
    <p:embeddedFont>
      <p:font typeface="Titan On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F7E88-350B-4734-86A9-F6A9A9DE001F}">
  <a:tblStyle styleId="{61FF7E88-350B-4734-86A9-F6A9A9DE00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11536-29DF-4B34-B1A9-8AB1CB62EE19}"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1E1BB5EB-B903-4189-8696-AFE8C7910F4C}">
      <dgm:prSet phldrT="[Text]"/>
      <dgm:spPr>
        <a:solidFill>
          <a:srgbClr val="FFFFFF"/>
        </a:solidFill>
        <a:ln w="38100">
          <a:solidFill>
            <a:schemeClr val="tx2">
              <a:lumMod val="50000"/>
            </a:schemeClr>
          </a:solidFill>
        </a:ln>
      </dgm:spPr>
      <dgm:t>
        <a:bodyPr/>
        <a:lstStyle/>
        <a:p>
          <a:pPr>
            <a:lnSpc>
              <a:spcPct val="150000"/>
            </a:lnSpc>
          </a:pPr>
          <a:r>
            <a:rPr lang="vi-VN" i="0"/>
            <a:t>Việc lựa chọn nhân vật trong tác phẩm văn học.</a:t>
          </a:r>
          <a:endParaRPr lang="en-US" i="0"/>
        </a:p>
      </dgm:t>
    </dgm:pt>
    <dgm:pt modelId="{0EECE17E-A115-4422-BCD5-22F2BC274145}" type="parTrans" cxnId="{16E19855-C6A3-4EDD-B6F1-2B180AA53CB2}">
      <dgm:prSet/>
      <dgm:spPr/>
      <dgm:t>
        <a:bodyPr/>
        <a:lstStyle/>
        <a:p>
          <a:endParaRPr lang="en-US" i="0"/>
        </a:p>
      </dgm:t>
    </dgm:pt>
    <dgm:pt modelId="{31623C62-6E9F-4656-AA4D-7BD4D5108EC5}" type="sibTrans" cxnId="{16E19855-C6A3-4EDD-B6F1-2B180AA53CB2}">
      <dgm:prSet/>
      <dgm:spPr/>
      <dgm:t>
        <a:bodyPr/>
        <a:lstStyle/>
        <a:p>
          <a:endParaRPr lang="en-US" i="0"/>
        </a:p>
      </dgm:t>
    </dgm:pt>
    <dgm:pt modelId="{AC8A54A5-35FF-4C46-9D0E-1EDD3647151C}">
      <dgm:prSet/>
      <dgm:spPr>
        <a:solidFill>
          <a:srgbClr val="FFFFFF"/>
        </a:solidFill>
        <a:ln w="38100">
          <a:solidFill>
            <a:schemeClr val="tx2">
              <a:lumMod val="50000"/>
            </a:schemeClr>
          </a:solidFill>
        </a:ln>
      </dgm:spPr>
      <dgm:t>
        <a:bodyPr/>
        <a:lstStyle/>
        <a:p>
          <a:pPr>
            <a:lnSpc>
              <a:spcPct val="150000"/>
            </a:lnSpc>
          </a:pPr>
          <a:r>
            <a:rPr lang="vi-VN" i="0"/>
            <a:t>Những đặc điểm nổi bật của nhân vật.</a:t>
          </a:r>
          <a:endParaRPr lang="en-US" i="0"/>
        </a:p>
      </dgm:t>
    </dgm:pt>
    <dgm:pt modelId="{A8513AC0-96F8-4F65-9613-3F7BEA28C744}" type="parTrans" cxnId="{B8555189-F4FA-47C0-AF87-4B014571B14B}">
      <dgm:prSet/>
      <dgm:spPr/>
      <dgm:t>
        <a:bodyPr/>
        <a:lstStyle/>
        <a:p>
          <a:endParaRPr lang="en-US" i="0"/>
        </a:p>
      </dgm:t>
    </dgm:pt>
    <dgm:pt modelId="{004ECC0A-A6E8-477D-A68C-32FF165312C5}" type="sibTrans" cxnId="{B8555189-F4FA-47C0-AF87-4B014571B14B}">
      <dgm:prSet/>
      <dgm:spPr/>
      <dgm:t>
        <a:bodyPr/>
        <a:lstStyle/>
        <a:p>
          <a:endParaRPr lang="en-US" i="0"/>
        </a:p>
      </dgm:t>
    </dgm:pt>
    <dgm:pt modelId="{86731973-A91E-4A9F-9D0B-C9EEA2CCB9C8}">
      <dgm:prSet/>
      <dgm:spPr>
        <a:solidFill>
          <a:srgbClr val="FFFFFF"/>
        </a:solidFill>
        <a:ln w="38100">
          <a:solidFill>
            <a:schemeClr val="tx2">
              <a:lumMod val="50000"/>
            </a:schemeClr>
          </a:solidFill>
        </a:ln>
      </dgm:spPr>
      <dgm:t>
        <a:bodyPr/>
        <a:lstStyle/>
        <a:p>
          <a:pPr>
            <a:lnSpc>
              <a:spcPct val="150000"/>
            </a:lnSpc>
          </a:pPr>
          <a:r>
            <a:rPr lang="en-US" i="0"/>
            <a:t>T</a:t>
          </a:r>
          <a:r>
            <a:rPr lang="vi-VN" i="0"/>
            <a:t>ình cảm, cảm xúc đối với nhân vật. </a:t>
          </a:r>
          <a:endParaRPr lang="en-US" i="0"/>
        </a:p>
      </dgm:t>
    </dgm:pt>
    <dgm:pt modelId="{0E7BCE1D-518F-4333-B513-316614D2162D}" type="parTrans" cxnId="{B904C4A8-1766-40BD-B0F1-0F2C9CFB7731}">
      <dgm:prSet/>
      <dgm:spPr/>
      <dgm:t>
        <a:bodyPr/>
        <a:lstStyle/>
        <a:p>
          <a:endParaRPr lang="en-US" i="0"/>
        </a:p>
      </dgm:t>
    </dgm:pt>
    <dgm:pt modelId="{2CED7670-CD62-434B-B08F-ED13AF334A31}" type="sibTrans" cxnId="{B904C4A8-1766-40BD-B0F1-0F2C9CFB7731}">
      <dgm:prSet/>
      <dgm:spPr/>
      <dgm:t>
        <a:bodyPr/>
        <a:lstStyle/>
        <a:p>
          <a:endParaRPr lang="en-US" i="0"/>
        </a:p>
      </dgm:t>
    </dgm:pt>
    <dgm:pt modelId="{D70DFF27-0DDB-4421-A20C-1F462745A778}">
      <dgm:prSet/>
      <dgm:spPr>
        <a:solidFill>
          <a:srgbClr val="FFFFFF"/>
        </a:solidFill>
        <a:ln w="38100">
          <a:solidFill>
            <a:schemeClr val="tx2">
              <a:lumMod val="50000"/>
            </a:schemeClr>
          </a:solidFill>
        </a:ln>
      </dgm:spPr>
      <dgm:t>
        <a:bodyPr/>
        <a:lstStyle/>
        <a:p>
          <a:pPr>
            <a:lnSpc>
              <a:spcPct val="150000"/>
            </a:lnSpc>
          </a:pPr>
          <a:r>
            <a:rPr lang="vi-VN" i="0"/>
            <a:t>Cách dùng từ, đặt câu.</a:t>
          </a:r>
          <a:endParaRPr lang="en-US" i="0"/>
        </a:p>
      </dgm:t>
    </dgm:pt>
    <dgm:pt modelId="{E4DCE458-94E3-4D8A-AB3A-28102ADDF09A}" type="parTrans" cxnId="{891B61B8-2B4E-453F-AEEF-13B961812B6C}">
      <dgm:prSet/>
      <dgm:spPr/>
      <dgm:t>
        <a:bodyPr/>
        <a:lstStyle/>
        <a:p>
          <a:endParaRPr lang="en-US" i="0"/>
        </a:p>
      </dgm:t>
    </dgm:pt>
    <dgm:pt modelId="{DE4C0510-DD89-42A9-8B15-18A7972628BA}" type="sibTrans" cxnId="{891B61B8-2B4E-453F-AEEF-13B961812B6C}">
      <dgm:prSet/>
      <dgm:spPr/>
      <dgm:t>
        <a:bodyPr/>
        <a:lstStyle/>
        <a:p>
          <a:endParaRPr lang="en-US" i="0"/>
        </a:p>
      </dgm:t>
    </dgm:pt>
    <dgm:pt modelId="{3FD5448E-16DC-4CFC-BBD3-A54B99ECC10F}">
      <dgm:prSet/>
      <dgm:spPr>
        <a:solidFill>
          <a:srgbClr val="FFFFFF"/>
        </a:solidFill>
        <a:ln w="38100">
          <a:solidFill>
            <a:schemeClr val="tx2">
              <a:lumMod val="50000"/>
            </a:schemeClr>
          </a:solidFill>
        </a:ln>
      </dgm:spPr>
      <dgm:t>
        <a:bodyPr/>
        <a:lstStyle/>
        <a:p>
          <a:pPr>
            <a:lnSpc>
              <a:spcPct val="150000"/>
            </a:lnSpc>
          </a:pPr>
          <a:r>
            <a:rPr lang="vi-VN" i="0"/>
            <a:t>Cách viết mở đoạn, kết đoạn...</a:t>
          </a:r>
          <a:endParaRPr lang="en-US" i="0"/>
        </a:p>
      </dgm:t>
    </dgm:pt>
    <dgm:pt modelId="{88C70BB7-533B-42C9-BF11-4AA2FDC275E2}" type="parTrans" cxnId="{953B6A09-B655-4462-85B8-77BE29FFD21C}">
      <dgm:prSet/>
      <dgm:spPr/>
      <dgm:t>
        <a:bodyPr/>
        <a:lstStyle/>
        <a:p>
          <a:endParaRPr lang="en-US" i="0"/>
        </a:p>
      </dgm:t>
    </dgm:pt>
    <dgm:pt modelId="{25032F15-55F1-4E88-B536-0C20E1E15189}" type="sibTrans" cxnId="{953B6A09-B655-4462-85B8-77BE29FFD21C}">
      <dgm:prSet/>
      <dgm:spPr/>
      <dgm:t>
        <a:bodyPr/>
        <a:lstStyle/>
        <a:p>
          <a:endParaRPr lang="en-US" i="0"/>
        </a:p>
      </dgm:t>
    </dgm:pt>
    <dgm:pt modelId="{9BC79BDB-F2D1-40F7-BF14-4EF89FFB8709}" type="pres">
      <dgm:prSet presAssocID="{B0B11536-29DF-4B34-B1A9-8AB1CB62EE19}" presName="diagram" presStyleCnt="0">
        <dgm:presLayoutVars>
          <dgm:dir/>
          <dgm:resizeHandles val="exact"/>
        </dgm:presLayoutVars>
      </dgm:prSet>
      <dgm:spPr/>
    </dgm:pt>
    <dgm:pt modelId="{39462C68-FD71-4CCF-89F7-A7FCB6E3FC99}" type="pres">
      <dgm:prSet presAssocID="{1E1BB5EB-B903-4189-8696-AFE8C7910F4C}" presName="node" presStyleLbl="node1" presStyleIdx="0" presStyleCnt="5">
        <dgm:presLayoutVars>
          <dgm:bulletEnabled val="1"/>
        </dgm:presLayoutVars>
      </dgm:prSet>
      <dgm:spPr/>
    </dgm:pt>
    <dgm:pt modelId="{7D0FE72E-5EF7-454D-8F8D-B51389AD9492}" type="pres">
      <dgm:prSet presAssocID="{31623C62-6E9F-4656-AA4D-7BD4D5108EC5}" presName="sibTrans" presStyleCnt="0"/>
      <dgm:spPr/>
    </dgm:pt>
    <dgm:pt modelId="{EBF11A76-A90E-4D3F-AED4-F9135B3B4F36}" type="pres">
      <dgm:prSet presAssocID="{AC8A54A5-35FF-4C46-9D0E-1EDD3647151C}" presName="node" presStyleLbl="node1" presStyleIdx="1" presStyleCnt="5">
        <dgm:presLayoutVars>
          <dgm:bulletEnabled val="1"/>
        </dgm:presLayoutVars>
      </dgm:prSet>
      <dgm:spPr/>
    </dgm:pt>
    <dgm:pt modelId="{61D6C03B-0CF6-4801-AEE9-DC82743499C5}" type="pres">
      <dgm:prSet presAssocID="{004ECC0A-A6E8-477D-A68C-32FF165312C5}" presName="sibTrans" presStyleCnt="0"/>
      <dgm:spPr/>
    </dgm:pt>
    <dgm:pt modelId="{7331F6DF-F595-4CC3-ABB3-460BF10DFB63}" type="pres">
      <dgm:prSet presAssocID="{86731973-A91E-4A9F-9D0B-C9EEA2CCB9C8}" presName="node" presStyleLbl="node1" presStyleIdx="2" presStyleCnt="5">
        <dgm:presLayoutVars>
          <dgm:bulletEnabled val="1"/>
        </dgm:presLayoutVars>
      </dgm:prSet>
      <dgm:spPr/>
    </dgm:pt>
    <dgm:pt modelId="{C9A75966-FD97-42E2-89BB-FDA3178E2D31}" type="pres">
      <dgm:prSet presAssocID="{2CED7670-CD62-434B-B08F-ED13AF334A31}" presName="sibTrans" presStyleCnt="0"/>
      <dgm:spPr/>
    </dgm:pt>
    <dgm:pt modelId="{7372DA36-93D7-4738-9656-95BC8BCF8831}" type="pres">
      <dgm:prSet presAssocID="{D70DFF27-0DDB-4421-A20C-1F462745A778}" presName="node" presStyleLbl="node1" presStyleIdx="3" presStyleCnt="5" custScaleX="132087" custScaleY="68993">
        <dgm:presLayoutVars>
          <dgm:bulletEnabled val="1"/>
        </dgm:presLayoutVars>
      </dgm:prSet>
      <dgm:spPr/>
    </dgm:pt>
    <dgm:pt modelId="{3CE916B0-3C42-4498-BB56-42364695604A}" type="pres">
      <dgm:prSet presAssocID="{DE4C0510-DD89-42A9-8B15-18A7972628BA}" presName="sibTrans" presStyleCnt="0"/>
      <dgm:spPr/>
    </dgm:pt>
    <dgm:pt modelId="{B21A81C0-CAC0-44AB-87D2-0ACAB1CE58F0}" type="pres">
      <dgm:prSet presAssocID="{3FD5448E-16DC-4CFC-BBD3-A54B99ECC10F}" presName="node" presStyleLbl="node1" presStyleIdx="4" presStyleCnt="5" custScaleX="173275" custScaleY="68993">
        <dgm:presLayoutVars>
          <dgm:bulletEnabled val="1"/>
        </dgm:presLayoutVars>
      </dgm:prSet>
      <dgm:spPr/>
    </dgm:pt>
  </dgm:ptLst>
  <dgm:cxnLst>
    <dgm:cxn modelId="{953B6A09-B655-4462-85B8-77BE29FFD21C}" srcId="{B0B11536-29DF-4B34-B1A9-8AB1CB62EE19}" destId="{3FD5448E-16DC-4CFC-BBD3-A54B99ECC10F}" srcOrd="4" destOrd="0" parTransId="{88C70BB7-533B-42C9-BF11-4AA2FDC275E2}" sibTransId="{25032F15-55F1-4E88-B536-0C20E1E15189}"/>
    <dgm:cxn modelId="{CC5B6D1B-F8FD-4415-877B-099AFB58583C}" type="presOf" srcId="{AC8A54A5-35FF-4C46-9D0E-1EDD3647151C}" destId="{EBF11A76-A90E-4D3F-AED4-F9135B3B4F36}" srcOrd="0" destOrd="0" presId="urn:microsoft.com/office/officeart/2005/8/layout/default"/>
    <dgm:cxn modelId="{6B158C53-2C6E-4E19-9C13-0FF61CC90B6F}" type="presOf" srcId="{3FD5448E-16DC-4CFC-BBD3-A54B99ECC10F}" destId="{B21A81C0-CAC0-44AB-87D2-0ACAB1CE58F0}" srcOrd="0" destOrd="0" presId="urn:microsoft.com/office/officeart/2005/8/layout/default"/>
    <dgm:cxn modelId="{16E19855-C6A3-4EDD-B6F1-2B180AA53CB2}" srcId="{B0B11536-29DF-4B34-B1A9-8AB1CB62EE19}" destId="{1E1BB5EB-B903-4189-8696-AFE8C7910F4C}" srcOrd="0" destOrd="0" parTransId="{0EECE17E-A115-4422-BCD5-22F2BC274145}" sibTransId="{31623C62-6E9F-4656-AA4D-7BD4D5108EC5}"/>
    <dgm:cxn modelId="{B8555189-F4FA-47C0-AF87-4B014571B14B}" srcId="{B0B11536-29DF-4B34-B1A9-8AB1CB62EE19}" destId="{AC8A54A5-35FF-4C46-9D0E-1EDD3647151C}" srcOrd="1" destOrd="0" parTransId="{A8513AC0-96F8-4F65-9613-3F7BEA28C744}" sibTransId="{004ECC0A-A6E8-477D-A68C-32FF165312C5}"/>
    <dgm:cxn modelId="{8A9EA6A6-8949-499B-92F7-C073A7A06861}" type="presOf" srcId="{D70DFF27-0DDB-4421-A20C-1F462745A778}" destId="{7372DA36-93D7-4738-9656-95BC8BCF8831}" srcOrd="0" destOrd="0" presId="urn:microsoft.com/office/officeart/2005/8/layout/default"/>
    <dgm:cxn modelId="{B904C4A8-1766-40BD-B0F1-0F2C9CFB7731}" srcId="{B0B11536-29DF-4B34-B1A9-8AB1CB62EE19}" destId="{86731973-A91E-4A9F-9D0B-C9EEA2CCB9C8}" srcOrd="2" destOrd="0" parTransId="{0E7BCE1D-518F-4333-B513-316614D2162D}" sibTransId="{2CED7670-CD62-434B-B08F-ED13AF334A31}"/>
    <dgm:cxn modelId="{891B61B8-2B4E-453F-AEEF-13B961812B6C}" srcId="{B0B11536-29DF-4B34-B1A9-8AB1CB62EE19}" destId="{D70DFF27-0DDB-4421-A20C-1F462745A778}" srcOrd="3" destOrd="0" parTransId="{E4DCE458-94E3-4D8A-AB3A-28102ADDF09A}" sibTransId="{DE4C0510-DD89-42A9-8B15-18A7972628BA}"/>
    <dgm:cxn modelId="{4048F7BE-2568-4540-9C27-D37BEED204B3}" type="presOf" srcId="{86731973-A91E-4A9F-9D0B-C9EEA2CCB9C8}" destId="{7331F6DF-F595-4CC3-ABB3-460BF10DFB63}" srcOrd="0" destOrd="0" presId="urn:microsoft.com/office/officeart/2005/8/layout/default"/>
    <dgm:cxn modelId="{57DFC5DD-FFBD-40BC-A11A-E24DE9A9DD0B}" type="presOf" srcId="{B0B11536-29DF-4B34-B1A9-8AB1CB62EE19}" destId="{9BC79BDB-F2D1-40F7-BF14-4EF89FFB8709}" srcOrd="0" destOrd="0" presId="urn:microsoft.com/office/officeart/2005/8/layout/default"/>
    <dgm:cxn modelId="{1FACF0E7-3825-425D-A5CC-BDD96A6508A1}" type="presOf" srcId="{1E1BB5EB-B903-4189-8696-AFE8C7910F4C}" destId="{39462C68-FD71-4CCF-89F7-A7FCB6E3FC99}" srcOrd="0" destOrd="0" presId="urn:microsoft.com/office/officeart/2005/8/layout/default"/>
    <dgm:cxn modelId="{8400FE31-E900-431A-8C9D-8FA65BA381F1}" type="presParOf" srcId="{9BC79BDB-F2D1-40F7-BF14-4EF89FFB8709}" destId="{39462C68-FD71-4CCF-89F7-A7FCB6E3FC99}" srcOrd="0" destOrd="0" presId="urn:microsoft.com/office/officeart/2005/8/layout/default"/>
    <dgm:cxn modelId="{0D46F7D0-65A5-44F2-94CD-9EC5BF430B95}" type="presParOf" srcId="{9BC79BDB-F2D1-40F7-BF14-4EF89FFB8709}" destId="{7D0FE72E-5EF7-454D-8F8D-B51389AD9492}" srcOrd="1" destOrd="0" presId="urn:microsoft.com/office/officeart/2005/8/layout/default"/>
    <dgm:cxn modelId="{B7B90A98-D595-47E5-B8D4-A3C659F6BF30}" type="presParOf" srcId="{9BC79BDB-F2D1-40F7-BF14-4EF89FFB8709}" destId="{EBF11A76-A90E-4D3F-AED4-F9135B3B4F36}" srcOrd="2" destOrd="0" presId="urn:microsoft.com/office/officeart/2005/8/layout/default"/>
    <dgm:cxn modelId="{9C3E7737-3E8D-4A64-B673-587DFAA8B1F6}" type="presParOf" srcId="{9BC79BDB-F2D1-40F7-BF14-4EF89FFB8709}" destId="{61D6C03B-0CF6-4801-AEE9-DC82743499C5}" srcOrd="3" destOrd="0" presId="urn:microsoft.com/office/officeart/2005/8/layout/default"/>
    <dgm:cxn modelId="{283743A2-6CDA-4311-AD67-77286883E101}" type="presParOf" srcId="{9BC79BDB-F2D1-40F7-BF14-4EF89FFB8709}" destId="{7331F6DF-F595-4CC3-ABB3-460BF10DFB63}" srcOrd="4" destOrd="0" presId="urn:microsoft.com/office/officeart/2005/8/layout/default"/>
    <dgm:cxn modelId="{D101A620-E9AC-47BF-AA7C-5E57931AF4DB}" type="presParOf" srcId="{9BC79BDB-F2D1-40F7-BF14-4EF89FFB8709}" destId="{C9A75966-FD97-42E2-89BB-FDA3178E2D31}" srcOrd="5" destOrd="0" presId="urn:microsoft.com/office/officeart/2005/8/layout/default"/>
    <dgm:cxn modelId="{718AAB16-E492-4F7F-8D84-6A993D1B1ADD}" type="presParOf" srcId="{9BC79BDB-F2D1-40F7-BF14-4EF89FFB8709}" destId="{7372DA36-93D7-4738-9656-95BC8BCF8831}" srcOrd="6" destOrd="0" presId="urn:microsoft.com/office/officeart/2005/8/layout/default"/>
    <dgm:cxn modelId="{427FAC9D-0FBD-4BBE-8912-452FF2EF2D68}" type="presParOf" srcId="{9BC79BDB-F2D1-40F7-BF14-4EF89FFB8709}" destId="{3CE916B0-3C42-4498-BB56-42364695604A}" srcOrd="7" destOrd="0" presId="urn:microsoft.com/office/officeart/2005/8/layout/default"/>
    <dgm:cxn modelId="{27BB436E-18D7-4271-AADB-BAC04129D05A}" type="presParOf" srcId="{9BC79BDB-F2D1-40F7-BF14-4EF89FFB8709}" destId="{B21A81C0-CAC0-44AB-87D2-0ACAB1CE58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62C68-FD71-4CCF-89F7-A7FCB6E3FC99}">
      <dsp:nvSpPr>
        <dsp:cNvPr id="0" name=""/>
        <dsp:cNvSpPr/>
      </dsp:nvSpPr>
      <dsp:spPr>
        <a:xfrm>
          <a:off x="0" y="340532"/>
          <a:ext cx="2560616" cy="1536370"/>
        </a:xfrm>
        <a:prstGeom prst="rect">
          <a:avLst/>
        </a:prstGeom>
        <a:solidFill>
          <a:srgbClr val="FFFFFF"/>
        </a:solidFill>
        <a:ln w="381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vi-VN" sz="2100" i="0" kern="1200"/>
            <a:t>Việc lựa chọn nhân vật trong tác phẩm văn học.</a:t>
          </a:r>
          <a:endParaRPr lang="en-US" sz="2100" i="0" kern="1200"/>
        </a:p>
      </dsp:txBody>
      <dsp:txXfrm>
        <a:off x="0" y="340532"/>
        <a:ext cx="2560616" cy="1536370"/>
      </dsp:txXfrm>
    </dsp:sp>
    <dsp:sp modelId="{EBF11A76-A90E-4D3F-AED4-F9135B3B4F36}">
      <dsp:nvSpPr>
        <dsp:cNvPr id="0" name=""/>
        <dsp:cNvSpPr/>
      </dsp:nvSpPr>
      <dsp:spPr>
        <a:xfrm>
          <a:off x="2816678" y="340532"/>
          <a:ext cx="2560616" cy="1536370"/>
        </a:xfrm>
        <a:prstGeom prst="rect">
          <a:avLst/>
        </a:prstGeom>
        <a:solidFill>
          <a:srgbClr val="FFFFFF"/>
        </a:solidFill>
        <a:ln w="381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vi-VN" sz="2100" i="0" kern="1200"/>
            <a:t>Những đặc điểm nổi bật của nhân vật.</a:t>
          </a:r>
          <a:endParaRPr lang="en-US" sz="2100" i="0" kern="1200"/>
        </a:p>
      </dsp:txBody>
      <dsp:txXfrm>
        <a:off x="2816678" y="340532"/>
        <a:ext cx="2560616" cy="1536370"/>
      </dsp:txXfrm>
    </dsp:sp>
    <dsp:sp modelId="{7331F6DF-F595-4CC3-ABB3-460BF10DFB63}">
      <dsp:nvSpPr>
        <dsp:cNvPr id="0" name=""/>
        <dsp:cNvSpPr/>
      </dsp:nvSpPr>
      <dsp:spPr>
        <a:xfrm>
          <a:off x="5633357" y="340532"/>
          <a:ext cx="2560616" cy="1536370"/>
        </a:xfrm>
        <a:prstGeom prst="rect">
          <a:avLst/>
        </a:prstGeom>
        <a:solidFill>
          <a:srgbClr val="FFFFFF"/>
        </a:solidFill>
        <a:ln w="381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en-US" sz="2100" i="0" kern="1200"/>
            <a:t>T</a:t>
          </a:r>
          <a:r>
            <a:rPr lang="vi-VN" sz="2100" i="0" kern="1200"/>
            <a:t>ình cảm, cảm xúc đối với nhân vật. </a:t>
          </a:r>
          <a:endParaRPr lang="en-US" sz="2100" i="0" kern="1200"/>
        </a:p>
      </dsp:txBody>
      <dsp:txXfrm>
        <a:off x="5633357" y="340532"/>
        <a:ext cx="2560616" cy="1536370"/>
      </dsp:txXfrm>
    </dsp:sp>
    <dsp:sp modelId="{7372DA36-93D7-4738-9656-95BC8BCF8831}">
      <dsp:nvSpPr>
        <dsp:cNvPr id="0" name=""/>
        <dsp:cNvSpPr/>
      </dsp:nvSpPr>
      <dsp:spPr>
        <a:xfrm>
          <a:off x="59380" y="2132964"/>
          <a:ext cx="3382242" cy="1059987"/>
        </a:xfrm>
        <a:prstGeom prst="rect">
          <a:avLst/>
        </a:prstGeom>
        <a:solidFill>
          <a:srgbClr val="FFFFFF"/>
        </a:solidFill>
        <a:ln w="381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vi-VN" sz="2100" i="0" kern="1200"/>
            <a:t>Cách dùng từ, đặt câu.</a:t>
          </a:r>
          <a:endParaRPr lang="en-US" sz="2100" i="0" kern="1200"/>
        </a:p>
      </dsp:txBody>
      <dsp:txXfrm>
        <a:off x="59380" y="2132964"/>
        <a:ext cx="3382242" cy="1059987"/>
      </dsp:txXfrm>
    </dsp:sp>
    <dsp:sp modelId="{B21A81C0-CAC0-44AB-87D2-0ACAB1CE58F0}">
      <dsp:nvSpPr>
        <dsp:cNvPr id="0" name=""/>
        <dsp:cNvSpPr/>
      </dsp:nvSpPr>
      <dsp:spPr>
        <a:xfrm>
          <a:off x="3697684" y="2132964"/>
          <a:ext cx="4436908" cy="1059987"/>
        </a:xfrm>
        <a:prstGeom prst="rect">
          <a:avLst/>
        </a:prstGeom>
        <a:solidFill>
          <a:srgbClr val="FFFFFF"/>
        </a:solidFill>
        <a:ln w="381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vi-VN" sz="2100" i="0" kern="1200"/>
            <a:t>Cách viết mở đoạn, kết đoạn...</a:t>
          </a:r>
          <a:endParaRPr lang="en-US" sz="2100" i="0" kern="1200"/>
        </a:p>
      </dsp:txBody>
      <dsp:txXfrm>
        <a:off x="3697684" y="2132964"/>
        <a:ext cx="4436908" cy="10599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788f27df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788f27df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77f569fd8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277f569fd8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77f569fd8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77f569fd8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90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77f569fd8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77f569fd8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77f569fd8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277f569fd8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6da946fed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26da946fed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293ff25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293ff25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644f03ec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644f03ec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293ff254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293ff254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77f569fd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77f569fd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77f569fd8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77f569fd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78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293ff254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2293ff254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77f569fd8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77f569fd8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6425" y="1491625"/>
            <a:ext cx="4949400" cy="179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83484" y="3310398"/>
            <a:ext cx="4035300" cy="336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1">
    <p:spTree>
      <p:nvGrpSpPr>
        <p:cNvPr id="1" name="Shape 58"/>
        <p:cNvGrpSpPr/>
        <p:nvPr/>
      </p:nvGrpSpPr>
      <p:grpSpPr>
        <a:xfrm>
          <a:off x="0" y="0"/>
          <a:ext cx="0" cy="0"/>
          <a:chOff x="0" y="0"/>
          <a:chExt cx="0" cy="0"/>
        </a:xfrm>
      </p:grpSpPr>
      <p:sp>
        <p:nvSpPr>
          <p:cNvPr id="59" name="Google Shape;59;p15"/>
          <p:cNvSpPr txBox="1">
            <a:spLocks noGrp="1"/>
          </p:cNvSpPr>
          <p:nvPr>
            <p:ph type="title" hasCustomPrompt="1"/>
          </p:nvPr>
        </p:nvSpPr>
        <p:spPr>
          <a:xfrm>
            <a:off x="713225" y="1255625"/>
            <a:ext cx="2510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 name="Google Shape;60;p15"/>
          <p:cNvSpPr txBox="1">
            <a:spLocks noGrp="1"/>
          </p:cNvSpPr>
          <p:nvPr>
            <p:ph type="subTitle" idx="1"/>
          </p:nvPr>
        </p:nvSpPr>
        <p:spPr>
          <a:xfrm>
            <a:off x="713225" y="1811200"/>
            <a:ext cx="25107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61" name="Google Shape;61;p15"/>
          <p:cNvSpPr txBox="1">
            <a:spLocks noGrp="1"/>
          </p:cNvSpPr>
          <p:nvPr>
            <p:ph type="title" idx="2" hasCustomPrompt="1"/>
          </p:nvPr>
        </p:nvSpPr>
        <p:spPr>
          <a:xfrm>
            <a:off x="2061300" y="2451625"/>
            <a:ext cx="2510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2" name="Google Shape;62;p15"/>
          <p:cNvSpPr txBox="1">
            <a:spLocks noGrp="1"/>
          </p:cNvSpPr>
          <p:nvPr>
            <p:ph type="subTitle" idx="3"/>
          </p:nvPr>
        </p:nvSpPr>
        <p:spPr>
          <a:xfrm>
            <a:off x="2061300" y="3010987"/>
            <a:ext cx="25107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63" name="Google Shape;63;p15"/>
          <p:cNvSpPr txBox="1">
            <a:spLocks noGrp="1"/>
          </p:cNvSpPr>
          <p:nvPr>
            <p:ph type="title" idx="4" hasCustomPrompt="1"/>
          </p:nvPr>
        </p:nvSpPr>
        <p:spPr>
          <a:xfrm>
            <a:off x="713225" y="3647625"/>
            <a:ext cx="2510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3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 name="Google Shape;64;p15"/>
          <p:cNvSpPr txBox="1">
            <a:spLocks noGrp="1"/>
          </p:cNvSpPr>
          <p:nvPr>
            <p:ph type="subTitle" idx="5"/>
          </p:nvPr>
        </p:nvSpPr>
        <p:spPr>
          <a:xfrm>
            <a:off x="713225" y="4210775"/>
            <a:ext cx="2510700" cy="39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65" name="Google Shape;65;p15"/>
          <p:cNvSpPr txBox="1">
            <a:spLocks noGrp="1"/>
          </p:cNvSpPr>
          <p:nvPr>
            <p:ph type="title" idx="6"/>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1">
  <p:cSld name="SECTION_HEADER_1">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2808750" y="2305738"/>
            <a:ext cx="5622000" cy="75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5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1"/>
          </p:nvPr>
        </p:nvSpPr>
        <p:spPr>
          <a:xfrm>
            <a:off x="4067425" y="3215863"/>
            <a:ext cx="4021200" cy="31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2" hasCustomPrompt="1"/>
          </p:nvPr>
        </p:nvSpPr>
        <p:spPr>
          <a:xfrm>
            <a:off x="6617875" y="1282675"/>
            <a:ext cx="1812900" cy="82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8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4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148"/>
        <p:cNvGrpSpPr/>
        <p:nvPr/>
      </p:nvGrpSpPr>
      <p:grpSpPr>
        <a:xfrm>
          <a:off x="0" y="0"/>
          <a:ext cx="0" cy="0"/>
          <a:chOff x="0" y="0"/>
          <a:chExt cx="0" cy="0"/>
        </a:xfrm>
      </p:grpSpPr>
      <p:sp>
        <p:nvSpPr>
          <p:cNvPr id="149" name="Google Shape;149;p30"/>
          <p:cNvSpPr/>
          <p:nvPr/>
        </p:nvSpPr>
        <p:spPr>
          <a:xfrm flipH="1">
            <a:off x="-2028325" y="4542125"/>
            <a:ext cx="3440400" cy="16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0"/>
          <p:cNvSpPr/>
          <p:nvPr/>
        </p:nvSpPr>
        <p:spPr>
          <a:xfrm flipH="1">
            <a:off x="7509025" y="4516325"/>
            <a:ext cx="1536600" cy="21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30"/>
          <p:cNvPicPr preferRelativeResize="0"/>
          <p:nvPr/>
        </p:nvPicPr>
        <p:blipFill>
          <a:blip r:embed="rId2">
            <a:alphaModFix/>
          </a:blip>
          <a:stretch>
            <a:fillRect/>
          </a:stretch>
        </p:blipFill>
        <p:spPr>
          <a:xfrm>
            <a:off x="686253" y="1355663"/>
            <a:ext cx="1252598" cy="963917"/>
          </a:xfrm>
          <a:prstGeom prst="rect">
            <a:avLst/>
          </a:prstGeom>
          <a:noFill/>
          <a:ln>
            <a:noFill/>
          </a:ln>
        </p:spPr>
      </p:pic>
      <p:pic>
        <p:nvPicPr>
          <p:cNvPr id="152" name="Google Shape;152;p30"/>
          <p:cNvPicPr preferRelativeResize="0"/>
          <p:nvPr/>
        </p:nvPicPr>
        <p:blipFill>
          <a:blip r:embed="rId3">
            <a:alphaModFix/>
          </a:blip>
          <a:stretch>
            <a:fillRect/>
          </a:stretch>
        </p:blipFill>
        <p:spPr>
          <a:xfrm>
            <a:off x="7574463" y="530338"/>
            <a:ext cx="856301" cy="897112"/>
          </a:xfrm>
          <a:prstGeom prst="rect">
            <a:avLst/>
          </a:prstGeom>
          <a:noFill/>
          <a:ln>
            <a:noFill/>
          </a:ln>
        </p:spPr>
      </p:pic>
      <p:pic>
        <p:nvPicPr>
          <p:cNvPr id="153" name="Google Shape;153;p30"/>
          <p:cNvPicPr preferRelativeResize="0"/>
          <p:nvPr/>
        </p:nvPicPr>
        <p:blipFill>
          <a:blip r:embed="rId4">
            <a:alphaModFix/>
          </a:blip>
          <a:stretch>
            <a:fillRect/>
          </a:stretch>
        </p:blipFill>
        <p:spPr>
          <a:xfrm flipH="1">
            <a:off x="7691551" y="2571750"/>
            <a:ext cx="1290425" cy="2218977"/>
          </a:xfrm>
          <a:prstGeom prst="rect">
            <a:avLst/>
          </a:prstGeom>
          <a:noFill/>
          <a:ln>
            <a:noFill/>
          </a:ln>
        </p:spPr>
      </p:pic>
      <p:pic>
        <p:nvPicPr>
          <p:cNvPr id="154" name="Google Shape;154;p30"/>
          <p:cNvPicPr preferRelativeResize="0"/>
          <p:nvPr/>
        </p:nvPicPr>
        <p:blipFill>
          <a:blip r:embed="rId5">
            <a:alphaModFix/>
          </a:blip>
          <a:stretch>
            <a:fillRect/>
          </a:stretch>
        </p:blipFill>
        <p:spPr>
          <a:xfrm flipH="1">
            <a:off x="741725" y="-2"/>
            <a:ext cx="2322176" cy="642900"/>
          </a:xfrm>
          <a:prstGeom prst="rect">
            <a:avLst/>
          </a:prstGeom>
          <a:noFill/>
          <a:ln>
            <a:noFill/>
          </a:ln>
        </p:spPr>
      </p:pic>
      <p:pic>
        <p:nvPicPr>
          <p:cNvPr id="155" name="Google Shape;155;p30"/>
          <p:cNvPicPr preferRelativeResize="0"/>
          <p:nvPr/>
        </p:nvPicPr>
        <p:blipFill>
          <a:blip r:embed="rId6">
            <a:alphaModFix/>
          </a:blip>
          <a:stretch>
            <a:fillRect/>
          </a:stretch>
        </p:blipFill>
        <p:spPr>
          <a:xfrm flipH="1">
            <a:off x="-2063401" y="3032350"/>
            <a:ext cx="3369651" cy="15762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3_1_1">
    <p:spTree>
      <p:nvGrpSpPr>
        <p:cNvPr id="1" name="Shape 156"/>
        <p:cNvGrpSpPr/>
        <p:nvPr/>
      </p:nvGrpSpPr>
      <p:grpSpPr>
        <a:xfrm>
          <a:off x="0" y="0"/>
          <a:ext cx="0" cy="0"/>
          <a:chOff x="0" y="0"/>
          <a:chExt cx="0" cy="0"/>
        </a:xfrm>
      </p:grpSpPr>
      <p:sp>
        <p:nvSpPr>
          <p:cNvPr id="157" name="Google Shape;157;p31"/>
          <p:cNvSpPr/>
          <p:nvPr/>
        </p:nvSpPr>
        <p:spPr>
          <a:xfrm flipH="1">
            <a:off x="-2028325" y="4542125"/>
            <a:ext cx="3440400" cy="16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1"/>
          <p:cNvSpPr/>
          <p:nvPr/>
        </p:nvSpPr>
        <p:spPr>
          <a:xfrm flipH="1">
            <a:off x="7532300" y="4516325"/>
            <a:ext cx="2869800" cy="21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31"/>
          <p:cNvPicPr preferRelativeResize="0"/>
          <p:nvPr/>
        </p:nvPicPr>
        <p:blipFill>
          <a:blip r:embed="rId2">
            <a:alphaModFix/>
          </a:blip>
          <a:stretch>
            <a:fillRect/>
          </a:stretch>
        </p:blipFill>
        <p:spPr>
          <a:xfrm flipH="1">
            <a:off x="6507550" y="-2"/>
            <a:ext cx="2322176" cy="642900"/>
          </a:xfrm>
          <a:prstGeom prst="rect">
            <a:avLst/>
          </a:prstGeom>
          <a:noFill/>
          <a:ln>
            <a:noFill/>
          </a:ln>
        </p:spPr>
      </p:pic>
      <p:pic>
        <p:nvPicPr>
          <p:cNvPr id="160" name="Google Shape;160;p31"/>
          <p:cNvPicPr preferRelativeResize="0"/>
          <p:nvPr/>
        </p:nvPicPr>
        <p:blipFill>
          <a:blip r:embed="rId3">
            <a:alphaModFix/>
          </a:blip>
          <a:stretch>
            <a:fillRect/>
          </a:stretch>
        </p:blipFill>
        <p:spPr>
          <a:xfrm>
            <a:off x="0" y="704821"/>
            <a:ext cx="1290425" cy="3903754"/>
          </a:xfrm>
          <a:prstGeom prst="rect">
            <a:avLst/>
          </a:prstGeom>
          <a:noFill/>
          <a:ln>
            <a:noFill/>
          </a:ln>
        </p:spPr>
      </p:pic>
      <p:pic>
        <p:nvPicPr>
          <p:cNvPr id="161" name="Google Shape;161;p31"/>
          <p:cNvPicPr preferRelativeResize="0"/>
          <p:nvPr/>
        </p:nvPicPr>
        <p:blipFill>
          <a:blip r:embed="rId4">
            <a:alphaModFix/>
          </a:blip>
          <a:stretch>
            <a:fillRect/>
          </a:stretch>
        </p:blipFill>
        <p:spPr>
          <a:xfrm>
            <a:off x="7902449" y="3032350"/>
            <a:ext cx="3369651" cy="1576226"/>
          </a:xfrm>
          <a:prstGeom prst="rect">
            <a:avLst/>
          </a:prstGeom>
          <a:noFill/>
          <a:ln>
            <a:noFill/>
          </a:ln>
        </p:spPr>
      </p:pic>
      <p:pic>
        <p:nvPicPr>
          <p:cNvPr id="162" name="Google Shape;162;p31"/>
          <p:cNvPicPr preferRelativeResize="0"/>
          <p:nvPr/>
        </p:nvPicPr>
        <p:blipFill>
          <a:blip r:embed="rId5">
            <a:alphaModFix/>
          </a:blip>
          <a:stretch>
            <a:fillRect/>
          </a:stretch>
        </p:blipFill>
        <p:spPr>
          <a:xfrm>
            <a:off x="7811499" y="1056975"/>
            <a:ext cx="723000" cy="7904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3225" y="2138088"/>
            <a:ext cx="4705500" cy="756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 name="Google Shape;13;p3"/>
          <p:cNvSpPr txBox="1">
            <a:spLocks noGrp="1"/>
          </p:cNvSpPr>
          <p:nvPr>
            <p:ph type="subTitle" idx="1"/>
          </p:nvPr>
        </p:nvSpPr>
        <p:spPr>
          <a:xfrm>
            <a:off x="732105" y="3131175"/>
            <a:ext cx="4414200" cy="31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 name="Google Shape;14;p3"/>
          <p:cNvSpPr txBox="1">
            <a:spLocks noGrp="1"/>
          </p:cNvSpPr>
          <p:nvPr>
            <p:ph type="title" idx="2" hasCustomPrompt="1"/>
          </p:nvPr>
        </p:nvSpPr>
        <p:spPr>
          <a:xfrm>
            <a:off x="720000" y="1115038"/>
            <a:ext cx="1812900" cy="825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8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5"/>
          <p:cNvSpPr txBox="1">
            <a:spLocks noGrp="1"/>
          </p:cNvSpPr>
          <p:nvPr>
            <p:ph type="ctrTitle" idx="2"/>
          </p:nvPr>
        </p:nvSpPr>
        <p:spPr>
          <a:xfrm flipH="1">
            <a:off x="1649528" y="2862775"/>
            <a:ext cx="1883400" cy="3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2000">
                <a:solidFill>
                  <a:schemeClr val="lt1"/>
                </a:solidFill>
              </a:defRPr>
            </a:lvl1pPr>
            <a:lvl2pPr lvl="1"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1" name="Google Shape;21;p5"/>
          <p:cNvSpPr txBox="1">
            <a:spLocks noGrp="1"/>
          </p:cNvSpPr>
          <p:nvPr>
            <p:ph type="subTitle" idx="1"/>
          </p:nvPr>
        </p:nvSpPr>
        <p:spPr>
          <a:xfrm flipH="1">
            <a:off x="713226" y="3289375"/>
            <a:ext cx="3758100" cy="90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2" name="Google Shape;22;p5"/>
          <p:cNvSpPr txBox="1">
            <a:spLocks noGrp="1"/>
          </p:cNvSpPr>
          <p:nvPr>
            <p:ph type="ctrTitle" idx="3"/>
          </p:nvPr>
        </p:nvSpPr>
        <p:spPr>
          <a:xfrm flipH="1">
            <a:off x="5611075" y="2862775"/>
            <a:ext cx="1883400" cy="3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2000">
                <a:solidFill>
                  <a:schemeClr val="lt1"/>
                </a:solidFill>
              </a:defRPr>
            </a:lvl1pPr>
            <a:lvl2pPr lvl="1"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23" name="Google Shape;23;p5"/>
          <p:cNvSpPr txBox="1">
            <a:spLocks noGrp="1"/>
          </p:cNvSpPr>
          <p:nvPr>
            <p:ph type="subTitle" idx="4"/>
          </p:nvPr>
        </p:nvSpPr>
        <p:spPr>
          <a:xfrm flipH="1">
            <a:off x="4676875" y="3289375"/>
            <a:ext cx="3753900" cy="90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572000" y="1039488"/>
            <a:ext cx="38589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 name="Google Shape;28;p7"/>
          <p:cNvSpPr txBox="1">
            <a:spLocks noGrp="1"/>
          </p:cNvSpPr>
          <p:nvPr>
            <p:ph type="body" idx="1"/>
          </p:nvPr>
        </p:nvSpPr>
        <p:spPr>
          <a:xfrm>
            <a:off x="4572000" y="1795188"/>
            <a:ext cx="3858900" cy="2426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4385575" y="1728150"/>
            <a:ext cx="4045200" cy="8337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4385575" y="2649525"/>
            <a:ext cx="4045200" cy="108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p:cSld name="BLANK_1">
    <p:spTree>
      <p:nvGrpSpPr>
        <p:cNvPr id="1" name="Shape 41"/>
        <p:cNvGrpSpPr/>
        <p:nvPr/>
      </p:nvGrpSpPr>
      <p:grpSpPr>
        <a:xfrm>
          <a:off x="0" y="0"/>
          <a:ext cx="0" cy="0"/>
          <a:chOff x="0" y="0"/>
          <a:chExt cx="0" cy="0"/>
        </a:xfrm>
      </p:grpSpPr>
      <p:sp>
        <p:nvSpPr>
          <p:cNvPr id="42" name="Google Shape;42;p13"/>
          <p:cNvSpPr txBox="1">
            <a:spLocks noGrp="1"/>
          </p:cNvSpPr>
          <p:nvPr>
            <p:ph type="ctrTitle"/>
          </p:nvPr>
        </p:nvSpPr>
        <p:spPr>
          <a:xfrm flipH="1">
            <a:off x="3479100" y="1876429"/>
            <a:ext cx="2004000" cy="419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solidFill>
                  <a:schemeClr val="lt1"/>
                </a:solidFill>
              </a:defRPr>
            </a:lvl1pPr>
            <a:lvl2pPr lvl="1"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43" name="Google Shape;43;p13"/>
          <p:cNvSpPr txBox="1">
            <a:spLocks noGrp="1"/>
          </p:cNvSpPr>
          <p:nvPr>
            <p:ph type="subTitle" idx="1"/>
          </p:nvPr>
        </p:nvSpPr>
        <p:spPr>
          <a:xfrm flipH="1">
            <a:off x="3479104" y="2207925"/>
            <a:ext cx="23880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44" name="Google Shape;44;p13"/>
          <p:cNvSpPr txBox="1">
            <a:spLocks noGrp="1"/>
          </p:cNvSpPr>
          <p:nvPr>
            <p:ph type="title" idx="2" hasCustomPrompt="1"/>
          </p:nvPr>
        </p:nvSpPr>
        <p:spPr>
          <a:xfrm flipH="1">
            <a:off x="3479100" y="1236725"/>
            <a:ext cx="8511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00">
                <a:solidFill>
                  <a:schemeClr val="dk2"/>
                </a:solidFill>
              </a:defRPr>
            </a:lvl1pPr>
            <a:lvl2pPr lvl="1"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45" name="Google Shape;45;p13"/>
          <p:cNvSpPr txBox="1">
            <a:spLocks noGrp="1"/>
          </p:cNvSpPr>
          <p:nvPr>
            <p:ph type="ctrTitle" idx="3"/>
          </p:nvPr>
        </p:nvSpPr>
        <p:spPr>
          <a:xfrm flipH="1">
            <a:off x="3479525" y="3664675"/>
            <a:ext cx="3185100" cy="419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solidFill>
                  <a:schemeClr val="lt1"/>
                </a:solidFill>
              </a:defRPr>
            </a:lvl1pPr>
            <a:lvl2pPr lvl="1"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46" name="Google Shape;46;p13"/>
          <p:cNvSpPr txBox="1">
            <a:spLocks noGrp="1"/>
          </p:cNvSpPr>
          <p:nvPr>
            <p:ph type="subTitle" idx="4"/>
          </p:nvPr>
        </p:nvSpPr>
        <p:spPr>
          <a:xfrm flipH="1">
            <a:off x="3479100" y="3996275"/>
            <a:ext cx="23880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47" name="Google Shape;47;p13"/>
          <p:cNvSpPr txBox="1">
            <a:spLocks noGrp="1"/>
          </p:cNvSpPr>
          <p:nvPr>
            <p:ph type="title" idx="5" hasCustomPrompt="1"/>
          </p:nvPr>
        </p:nvSpPr>
        <p:spPr>
          <a:xfrm flipH="1">
            <a:off x="3479100" y="3025075"/>
            <a:ext cx="8511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00">
                <a:solidFill>
                  <a:schemeClr val="dk2"/>
                </a:solidFill>
              </a:defRPr>
            </a:lvl1pPr>
            <a:lvl2pPr lvl="1"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3"/>
          <p:cNvSpPr txBox="1">
            <a:spLocks noGrp="1"/>
          </p:cNvSpPr>
          <p:nvPr>
            <p:ph type="ctrTitle" idx="6"/>
          </p:nvPr>
        </p:nvSpPr>
        <p:spPr>
          <a:xfrm flipH="1">
            <a:off x="713000" y="1876425"/>
            <a:ext cx="2004000" cy="419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solidFill>
                  <a:schemeClr val="lt1"/>
                </a:solidFill>
              </a:defRPr>
            </a:lvl1pPr>
            <a:lvl2pPr lvl="1"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49" name="Google Shape;49;p13"/>
          <p:cNvSpPr txBox="1">
            <a:spLocks noGrp="1"/>
          </p:cNvSpPr>
          <p:nvPr>
            <p:ph type="subTitle" idx="7"/>
          </p:nvPr>
        </p:nvSpPr>
        <p:spPr>
          <a:xfrm flipH="1">
            <a:off x="713229" y="2207925"/>
            <a:ext cx="23880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50" name="Google Shape;50;p13"/>
          <p:cNvSpPr txBox="1">
            <a:spLocks noGrp="1"/>
          </p:cNvSpPr>
          <p:nvPr>
            <p:ph type="title" idx="8" hasCustomPrompt="1"/>
          </p:nvPr>
        </p:nvSpPr>
        <p:spPr>
          <a:xfrm flipH="1">
            <a:off x="713252" y="1236725"/>
            <a:ext cx="8511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00">
                <a:solidFill>
                  <a:schemeClr val="dk2"/>
                </a:solidFill>
              </a:defRPr>
            </a:lvl1pPr>
            <a:lvl2pPr lvl="1"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13"/>
          <p:cNvSpPr txBox="1">
            <a:spLocks noGrp="1"/>
          </p:cNvSpPr>
          <p:nvPr>
            <p:ph type="ctrTitle" idx="9"/>
          </p:nvPr>
        </p:nvSpPr>
        <p:spPr>
          <a:xfrm flipH="1">
            <a:off x="713000" y="3664675"/>
            <a:ext cx="2004000" cy="419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solidFill>
                  <a:schemeClr val="lt1"/>
                </a:solidFill>
              </a:defRPr>
            </a:lvl1pPr>
            <a:lvl2pPr lvl="1"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FFFFFF"/>
              </a:buClr>
              <a:buSzPts val="1800"/>
              <a:buFont typeface="Fira Sans Condensed Medium"/>
              <a:buNone/>
              <a:defRPr sz="1800">
                <a:solidFill>
                  <a:srgbClr val="FFFFFF"/>
                </a:solidFill>
                <a:latin typeface="Fira Sans Condensed Medium"/>
                <a:ea typeface="Fira Sans Condensed Medium"/>
                <a:cs typeface="Fira Sans Condensed Medium"/>
                <a:sym typeface="Fira Sans Condensed Medium"/>
              </a:defRPr>
            </a:lvl9pPr>
          </a:lstStyle>
          <a:p>
            <a:endParaRPr/>
          </a:p>
        </p:txBody>
      </p:sp>
      <p:sp>
        <p:nvSpPr>
          <p:cNvPr id="52" name="Google Shape;52;p13"/>
          <p:cNvSpPr txBox="1">
            <a:spLocks noGrp="1"/>
          </p:cNvSpPr>
          <p:nvPr>
            <p:ph type="subTitle" idx="13"/>
          </p:nvPr>
        </p:nvSpPr>
        <p:spPr>
          <a:xfrm flipH="1">
            <a:off x="713225" y="3996275"/>
            <a:ext cx="23880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53" name="Google Shape;53;p13"/>
          <p:cNvSpPr txBox="1">
            <a:spLocks noGrp="1"/>
          </p:cNvSpPr>
          <p:nvPr>
            <p:ph type="title" idx="14" hasCustomPrompt="1"/>
          </p:nvPr>
        </p:nvSpPr>
        <p:spPr>
          <a:xfrm flipH="1">
            <a:off x="713252" y="3025075"/>
            <a:ext cx="8511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00">
                <a:solidFill>
                  <a:schemeClr val="dk2"/>
                </a:solidFill>
              </a:defRPr>
            </a:lvl1pPr>
            <a:lvl2pPr lvl="1"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4" name="Google Shape;54;p13"/>
          <p:cNvSpPr txBox="1">
            <a:spLocks noGrp="1"/>
          </p:cNvSpPr>
          <p:nvPr>
            <p:ph type="title" idx="15"/>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070575" y="320506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7" name="Google Shape;57;p14"/>
          <p:cNvSpPr txBox="1">
            <a:spLocks noGrp="1"/>
          </p:cNvSpPr>
          <p:nvPr>
            <p:ph type="subTitle" idx="1"/>
          </p:nvPr>
        </p:nvSpPr>
        <p:spPr>
          <a:xfrm>
            <a:off x="2879500" y="1616100"/>
            <a:ext cx="55515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1pPr>
            <a:lvl2pPr lvl="1">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2pPr>
            <a:lvl3pPr lvl="2">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3pPr>
            <a:lvl4pPr lvl="3">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4pPr>
            <a:lvl5pPr lvl="4">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5pPr>
            <a:lvl6pPr lvl="5">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6pPr>
            <a:lvl7pPr lvl="6">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7pPr>
            <a:lvl8pPr lvl="7">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8pPr>
            <a:lvl9pPr lvl="8">
              <a:spcBef>
                <a:spcPts val="0"/>
              </a:spcBef>
              <a:spcAft>
                <a:spcPts val="0"/>
              </a:spcAft>
              <a:buClr>
                <a:schemeClr val="accent1"/>
              </a:buClr>
              <a:buSzPts val="2800"/>
              <a:buFont typeface="Titan One"/>
              <a:buNone/>
              <a:defRPr sz="2800">
                <a:solidFill>
                  <a:schemeClr val="accent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713225" y="1348450"/>
            <a:ext cx="7717500" cy="322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61" r:id="rId10"/>
    <p:sldLayoutId id="2147483668" r:id="rId11"/>
    <p:sldLayoutId id="2147483669"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quizizz.com/join?gc=075452&amp;source=liveDashbo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8" name="Google Shape;178;p35"/>
          <p:cNvPicPr preferRelativeResize="0"/>
          <p:nvPr/>
        </p:nvPicPr>
        <p:blipFill>
          <a:blip r:embed="rId3">
            <a:alphaModFix/>
          </a:blip>
          <a:stretch>
            <a:fillRect/>
          </a:stretch>
        </p:blipFill>
        <p:spPr>
          <a:xfrm>
            <a:off x="6108600" y="-2"/>
            <a:ext cx="2322176" cy="642900"/>
          </a:xfrm>
          <a:prstGeom prst="rect">
            <a:avLst/>
          </a:prstGeom>
          <a:noFill/>
          <a:ln>
            <a:noFill/>
          </a:ln>
        </p:spPr>
      </p:pic>
      <p:pic>
        <p:nvPicPr>
          <p:cNvPr id="180" name="Google Shape;180;p35"/>
          <p:cNvPicPr preferRelativeResize="0"/>
          <p:nvPr/>
        </p:nvPicPr>
        <p:blipFill>
          <a:blip r:embed="rId3">
            <a:alphaModFix/>
          </a:blip>
          <a:stretch>
            <a:fillRect/>
          </a:stretch>
        </p:blipFill>
        <p:spPr>
          <a:xfrm>
            <a:off x="703325" y="-2"/>
            <a:ext cx="2322176" cy="642900"/>
          </a:xfrm>
          <a:prstGeom prst="rect">
            <a:avLst/>
          </a:prstGeom>
          <a:noFill/>
          <a:ln>
            <a:noFill/>
          </a:ln>
        </p:spPr>
      </p:pic>
      <p:sp>
        <p:nvSpPr>
          <p:cNvPr id="12" name="Rectangle 11"/>
          <p:cNvSpPr/>
          <p:nvPr/>
        </p:nvSpPr>
        <p:spPr>
          <a:xfrm>
            <a:off x="394010" y="1249642"/>
            <a:ext cx="8348546" cy="3000821"/>
          </a:xfrm>
          <a:prstGeom prst="rect">
            <a:avLst/>
          </a:prstGeom>
        </p:spPr>
        <p:txBody>
          <a:bodyPr wrap="square">
            <a:spAutoFit/>
          </a:bodyPr>
          <a:lstStyle/>
          <a:p>
            <a:pPr lvl="0" algn="ctr">
              <a:lnSpc>
                <a:spcPct val="150000"/>
              </a:lnSpc>
            </a:pPr>
            <a:r>
              <a:rPr lang="en-US" sz="4200" b="1">
                <a:latin typeface="+mj-lt"/>
                <a:ea typeface="Calibri" panose="020F0502020204030204" pitchFamily="34" charset="0"/>
                <a:cs typeface="Times New Roman" panose="02020603050405020304" pitchFamily="18" charset="0"/>
              </a:rPr>
              <a:t>KÍNH CHÀO </a:t>
            </a:r>
          </a:p>
          <a:p>
            <a:pPr lvl="0" algn="ctr">
              <a:lnSpc>
                <a:spcPct val="150000"/>
              </a:lnSpc>
            </a:pPr>
            <a:r>
              <a:rPr lang="en-US" sz="4200" b="1">
                <a:solidFill>
                  <a:schemeClr val="tx2">
                    <a:lumMod val="50000"/>
                  </a:schemeClr>
                </a:solidFill>
                <a:latin typeface="+mj-lt"/>
                <a:ea typeface="Calibri" panose="020F0502020204030204" pitchFamily="34" charset="0"/>
                <a:cs typeface="Times New Roman" panose="02020603050405020304" pitchFamily="18" charset="0"/>
              </a:rPr>
              <a:t>QUÝ THẦY CÔ VÀ CÁC BẠN </a:t>
            </a:r>
          </a:p>
          <a:p>
            <a:pPr lvl="0" algn="ctr">
              <a:lnSpc>
                <a:spcPct val="150000"/>
              </a:lnSpc>
            </a:pPr>
            <a:r>
              <a:rPr lang="en-US" sz="4200" b="1">
                <a:latin typeface="+mj-lt"/>
                <a:ea typeface="Calibri" panose="020F0502020204030204" pitchFamily="34" charset="0"/>
                <a:cs typeface="Times New Roman" panose="02020603050405020304" pitchFamily="18" charset="0"/>
              </a:rPr>
              <a:t>ĐẾN VỚI BUỔI HỌC HÔM NAY</a:t>
            </a:r>
            <a:endParaRPr lang="en-US" sz="4200" b="1">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0" name="Google Shape;493;p27"/>
          <p:cNvSpPr txBox="1">
            <a:spLocks noGrp="1"/>
          </p:cNvSpPr>
          <p:nvPr>
            <p:ph type="title"/>
          </p:nvPr>
        </p:nvSpPr>
        <p:spPr>
          <a:xfrm>
            <a:off x="0" y="167707"/>
            <a:ext cx="9144000" cy="911630"/>
          </a:xfrm>
          <a:prstGeom prst="rect">
            <a:avLst/>
          </a:prstGeom>
        </p:spPr>
        <p:txBody>
          <a:bodyPr spcFirstLastPara="1" wrap="square" lIns="91425" tIns="91425" rIns="91425" bIns="91425" anchor="ctr" anchorCtr="0">
            <a:noAutofit/>
          </a:bodyPr>
          <a:lstStyle/>
          <a:p>
            <a:pPr lvl="0" algn="ctr">
              <a:lnSpc>
                <a:spcPct val="150000"/>
              </a:lnSpc>
            </a:pPr>
            <a:r>
              <a:rPr lang="en-US" sz="3600" b="1">
                <a:solidFill>
                  <a:schemeClr val="tx2">
                    <a:lumMod val="50000"/>
                  </a:schemeClr>
                </a:solidFill>
                <a:latin typeface="+mj-lt"/>
              </a:rPr>
              <a:t>THAM KHẢO BÀI VIẾT CỦA BẠN</a:t>
            </a:r>
          </a:p>
        </p:txBody>
      </p:sp>
      <p:grpSp>
        <p:nvGrpSpPr>
          <p:cNvPr id="11" name="Group 10"/>
          <p:cNvGrpSpPr/>
          <p:nvPr/>
        </p:nvGrpSpPr>
        <p:grpSpPr>
          <a:xfrm>
            <a:off x="573275" y="2146299"/>
            <a:ext cx="1412841" cy="2570798"/>
            <a:chOff x="592553" y="83869"/>
            <a:chExt cx="6951246" cy="691576"/>
          </a:xfrm>
        </p:grpSpPr>
        <p:sp>
          <p:nvSpPr>
            <p:cNvPr id="12" name="Round Same Side Corner Rectangle 487"/>
            <p:cNvSpPr/>
            <p:nvPr/>
          </p:nvSpPr>
          <p:spPr>
            <a:xfrm rot="5400000">
              <a:off x="3722388" y="-3045966"/>
              <a:ext cx="691576" cy="6951246"/>
            </a:xfrm>
            <a:prstGeom prst="roundRect">
              <a:avLst/>
            </a:prstGeom>
            <a:solidFill>
              <a:srgbClr val="FFFFFF">
                <a:alpha val="90000"/>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ound Same Side Corner Rectangle 4"/>
            <p:cNvSpPr txBox="1"/>
            <p:nvPr/>
          </p:nvSpPr>
          <p:spPr>
            <a:xfrm>
              <a:off x="592553" y="117629"/>
              <a:ext cx="6118046" cy="624056"/>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lvl="1" algn="just" defTabSz="800100">
                <a:lnSpc>
                  <a:spcPct val="150000"/>
                </a:lnSpc>
                <a:spcBef>
                  <a:spcPct val="0"/>
                </a:spcBef>
                <a:spcAft>
                  <a:spcPct val="15000"/>
                </a:spcAft>
              </a:pPr>
              <a:r>
                <a:rPr lang="vi-VN" sz="1800" kern="1200"/>
                <a:t>Em học được điều gì từ bài viết của bạn?</a:t>
              </a:r>
              <a:endParaRPr lang="en-US" sz="1800" kern="1200"/>
            </a:p>
          </p:txBody>
        </p:sp>
      </p:grpSp>
      <p:grpSp>
        <p:nvGrpSpPr>
          <p:cNvPr id="14" name="Group 13"/>
          <p:cNvGrpSpPr/>
          <p:nvPr/>
        </p:nvGrpSpPr>
        <p:grpSpPr>
          <a:xfrm>
            <a:off x="2389965" y="2126136"/>
            <a:ext cx="1753830" cy="2574349"/>
            <a:chOff x="592553" y="1012783"/>
            <a:chExt cx="6951246" cy="550228"/>
          </a:xfrm>
        </p:grpSpPr>
        <p:sp>
          <p:nvSpPr>
            <p:cNvPr id="15" name="Round Same Side Corner Rectangle 490"/>
            <p:cNvSpPr/>
            <p:nvPr/>
          </p:nvSpPr>
          <p:spPr>
            <a:xfrm rot="5400000">
              <a:off x="3793062" y="-2187726"/>
              <a:ext cx="550228" cy="6951246"/>
            </a:xfrm>
            <a:prstGeom prst="roundRect">
              <a:avLst/>
            </a:prstGeom>
            <a:solidFill>
              <a:srgbClr val="FFFFFF">
                <a:alpha val="90000"/>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 Same Side Corner Rectangle 4"/>
            <p:cNvSpPr txBox="1"/>
            <p:nvPr/>
          </p:nvSpPr>
          <p:spPr>
            <a:xfrm>
              <a:off x="592553" y="1039643"/>
              <a:ext cx="6543520" cy="496508"/>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lvl="1" algn="just" defTabSz="800100">
                <a:lnSpc>
                  <a:spcPct val="150000"/>
                </a:lnSpc>
                <a:spcBef>
                  <a:spcPct val="0"/>
                </a:spcBef>
                <a:spcAft>
                  <a:spcPct val="15000"/>
                </a:spcAft>
              </a:pPr>
              <a:r>
                <a:rPr lang="vi-VN" sz="1800" kern="1200"/>
                <a:t>Trong bài làm của bạn, câu nào là câu chủ đề?</a:t>
              </a:r>
              <a:endParaRPr lang="en-US" sz="1800" kern="1200"/>
            </a:p>
          </p:txBody>
        </p:sp>
      </p:grpSp>
      <p:grpSp>
        <p:nvGrpSpPr>
          <p:cNvPr id="17" name="Group 16"/>
          <p:cNvGrpSpPr/>
          <p:nvPr/>
        </p:nvGrpSpPr>
        <p:grpSpPr>
          <a:xfrm>
            <a:off x="4453211" y="2146299"/>
            <a:ext cx="2006825" cy="2570798"/>
            <a:chOff x="480777" y="1810155"/>
            <a:chExt cx="6951246" cy="550228"/>
          </a:xfrm>
        </p:grpSpPr>
        <p:sp>
          <p:nvSpPr>
            <p:cNvPr id="18" name="Round Same Side Corner Rectangle 493"/>
            <p:cNvSpPr/>
            <p:nvPr/>
          </p:nvSpPr>
          <p:spPr>
            <a:xfrm rot="5400000">
              <a:off x="3681286" y="-1390354"/>
              <a:ext cx="550228" cy="6951246"/>
            </a:xfrm>
            <a:prstGeom prst="roundRect">
              <a:avLst/>
            </a:prstGeom>
            <a:solidFill>
              <a:srgbClr val="FFFFFF">
                <a:alpha val="90000"/>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ound Same Side Corner Rectangle 4"/>
            <p:cNvSpPr txBox="1"/>
            <p:nvPr/>
          </p:nvSpPr>
          <p:spPr>
            <a:xfrm>
              <a:off x="480777" y="1837015"/>
              <a:ext cx="6516024" cy="496508"/>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lvl="1" algn="just" defTabSz="800100">
                <a:lnSpc>
                  <a:spcPct val="150000"/>
                </a:lnSpc>
                <a:spcBef>
                  <a:spcPct val="0"/>
                </a:spcBef>
                <a:spcAft>
                  <a:spcPct val="15000"/>
                </a:spcAft>
              </a:pPr>
              <a:r>
                <a:rPr lang="vi-VN" sz="1800" kern="1200"/>
                <a:t>Các câu trong đoạn văn cổ bám sát vào câu chủ đề của đoạn không?</a:t>
              </a:r>
              <a:endParaRPr lang="en-US" sz="1800" kern="1200"/>
            </a:p>
          </p:txBody>
        </p:sp>
      </p:grpSp>
      <p:grpSp>
        <p:nvGrpSpPr>
          <p:cNvPr id="20" name="Group 19"/>
          <p:cNvGrpSpPr/>
          <p:nvPr/>
        </p:nvGrpSpPr>
        <p:grpSpPr>
          <a:xfrm>
            <a:off x="6705325" y="2126136"/>
            <a:ext cx="1804569" cy="2570797"/>
            <a:chOff x="592549" y="2417896"/>
            <a:chExt cx="6951250" cy="550228"/>
          </a:xfrm>
        </p:grpSpPr>
        <p:sp>
          <p:nvSpPr>
            <p:cNvPr id="21" name="Round Same Side Corner Rectangle 496"/>
            <p:cNvSpPr/>
            <p:nvPr/>
          </p:nvSpPr>
          <p:spPr>
            <a:xfrm rot="5400000">
              <a:off x="3793062" y="-782613"/>
              <a:ext cx="550228" cy="6951246"/>
            </a:xfrm>
            <a:prstGeom prst="roundRect">
              <a:avLst/>
            </a:prstGeom>
            <a:solidFill>
              <a:srgbClr val="FFFFFF">
                <a:alpha val="90000"/>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ound Same Side Corner Rectangle 4"/>
            <p:cNvSpPr txBox="1"/>
            <p:nvPr/>
          </p:nvSpPr>
          <p:spPr>
            <a:xfrm>
              <a:off x="592549" y="2444756"/>
              <a:ext cx="6951245" cy="496508"/>
            </a:xfrm>
            <a:prstGeom prst="round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lvl="1" algn="just" defTabSz="800100">
                <a:lnSpc>
                  <a:spcPct val="150000"/>
                </a:lnSpc>
                <a:spcBef>
                  <a:spcPct val="0"/>
                </a:spcBef>
                <a:spcAft>
                  <a:spcPct val="15000"/>
                </a:spcAft>
              </a:pPr>
              <a:r>
                <a:rPr lang="en-US" sz="1800" kern="1200"/>
                <a:t>T</a:t>
              </a:r>
              <a:r>
                <a:rPr lang="vi-VN" sz="1800" kern="1200"/>
                <a:t>ìm ra cái hay, cái đáng học của đoạn văn, rút kinh nghiệm cho bản thân.</a:t>
              </a:r>
              <a:endParaRPr lang="en-US" sz="1800" kern="1200"/>
            </a:p>
          </p:txBody>
        </p:sp>
      </p:grpSp>
      <p:sp>
        <p:nvSpPr>
          <p:cNvPr id="23" name="Oval 22"/>
          <p:cNvSpPr/>
          <p:nvPr/>
        </p:nvSpPr>
        <p:spPr>
          <a:xfrm>
            <a:off x="965114" y="1184496"/>
            <a:ext cx="622300" cy="5993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a:solidFill>
                  <a:srgbClr val="FFFFFF"/>
                </a:solidFill>
              </a:rPr>
              <a:t>1</a:t>
            </a:r>
          </a:p>
        </p:txBody>
      </p:sp>
      <p:sp>
        <p:nvSpPr>
          <p:cNvPr id="24" name="Oval 23"/>
          <p:cNvSpPr/>
          <p:nvPr/>
        </p:nvSpPr>
        <p:spPr>
          <a:xfrm>
            <a:off x="2904294" y="1184496"/>
            <a:ext cx="622300" cy="5993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a:solidFill>
                  <a:srgbClr val="FFFFFF"/>
                </a:solidFill>
              </a:rPr>
              <a:t>2</a:t>
            </a:r>
          </a:p>
        </p:txBody>
      </p:sp>
      <p:sp>
        <p:nvSpPr>
          <p:cNvPr id="25" name="Oval 24"/>
          <p:cNvSpPr/>
          <p:nvPr/>
        </p:nvSpPr>
        <p:spPr>
          <a:xfrm>
            <a:off x="5145474" y="1205007"/>
            <a:ext cx="622300" cy="5993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a:solidFill>
                  <a:srgbClr val="FFFFFF"/>
                </a:solidFill>
              </a:rPr>
              <a:t>3</a:t>
            </a:r>
          </a:p>
        </p:txBody>
      </p:sp>
      <p:sp>
        <p:nvSpPr>
          <p:cNvPr id="26" name="Oval 25"/>
          <p:cNvSpPr/>
          <p:nvPr/>
        </p:nvSpPr>
        <p:spPr>
          <a:xfrm>
            <a:off x="7422063" y="1205007"/>
            <a:ext cx="622300" cy="5993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a:solidFill>
                  <a:srgbClr val="FFFFFF"/>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8"/>
          <p:cNvPicPr preferRelativeResize="0"/>
          <p:nvPr/>
        </p:nvPicPr>
        <p:blipFill>
          <a:blip r:embed="rId3">
            <a:alphaModFix/>
          </a:blip>
          <a:stretch>
            <a:fillRect/>
          </a:stretch>
        </p:blipFill>
        <p:spPr>
          <a:xfrm>
            <a:off x="1611049" y="883334"/>
            <a:ext cx="788052" cy="825599"/>
          </a:xfrm>
          <a:prstGeom prst="rect">
            <a:avLst/>
          </a:prstGeom>
          <a:noFill/>
          <a:ln>
            <a:noFill/>
          </a:ln>
        </p:spPr>
      </p:pic>
      <p:pic>
        <p:nvPicPr>
          <p:cNvPr id="398" name="Google Shape;398;p48"/>
          <p:cNvPicPr preferRelativeResize="0"/>
          <p:nvPr/>
        </p:nvPicPr>
        <p:blipFill>
          <a:blip r:embed="rId4">
            <a:alphaModFix/>
          </a:blip>
          <a:stretch>
            <a:fillRect/>
          </a:stretch>
        </p:blipFill>
        <p:spPr>
          <a:xfrm flipH="1">
            <a:off x="843987" y="-2"/>
            <a:ext cx="2322176" cy="642900"/>
          </a:xfrm>
          <a:prstGeom prst="rect">
            <a:avLst/>
          </a:prstGeom>
          <a:noFill/>
          <a:ln>
            <a:noFill/>
          </a:ln>
        </p:spPr>
      </p:pic>
      <p:sp>
        <p:nvSpPr>
          <p:cNvPr id="401" name="Google Shape;401;p48"/>
          <p:cNvSpPr txBox="1">
            <a:spLocks noGrp="1"/>
          </p:cNvSpPr>
          <p:nvPr>
            <p:ph type="title"/>
          </p:nvPr>
        </p:nvSpPr>
        <p:spPr>
          <a:xfrm>
            <a:off x="324853" y="2774969"/>
            <a:ext cx="8105897" cy="756600"/>
          </a:xfrm>
          <a:prstGeom prst="rect">
            <a:avLst/>
          </a:prstGeom>
        </p:spPr>
        <p:txBody>
          <a:bodyPr spcFirstLastPara="1" wrap="square" lIns="91425" tIns="91425" rIns="91425" bIns="91425" anchor="ctr" anchorCtr="0">
            <a:noAutofit/>
          </a:bodyPr>
          <a:lstStyle/>
          <a:p>
            <a:pPr lvl="0">
              <a:lnSpc>
                <a:spcPct val="150000"/>
              </a:lnSpc>
            </a:pPr>
            <a:r>
              <a:rPr lang="en-US" sz="4400" b="1">
                <a:latin typeface="+mj-lt"/>
              </a:rPr>
              <a:t>CHỈNH SỬA BÀI VIẾT. </a:t>
            </a:r>
            <a:endParaRPr lang="en-US" sz="4400">
              <a:latin typeface="+mj-lt"/>
            </a:endParaRPr>
          </a:p>
        </p:txBody>
      </p:sp>
      <p:sp>
        <p:nvSpPr>
          <p:cNvPr id="403" name="Google Shape;403;p48"/>
          <p:cNvSpPr txBox="1">
            <a:spLocks noGrp="1"/>
          </p:cNvSpPr>
          <p:nvPr>
            <p:ph type="title" idx="2"/>
          </p:nvPr>
        </p:nvSpPr>
        <p:spPr>
          <a:xfrm>
            <a:off x="6404094" y="1416351"/>
            <a:ext cx="1812900" cy="82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latin typeface="+mj-lt"/>
              </a:rPr>
              <a:t>03.</a:t>
            </a:r>
            <a:endParaRPr b="1">
              <a:latin typeface="+mj-lt"/>
            </a:endParaRPr>
          </a:p>
        </p:txBody>
      </p:sp>
    </p:spTree>
    <p:extLst>
      <p:ext uri="{BB962C8B-B14F-4D97-AF65-F5344CB8AC3E}">
        <p14:creationId xmlns:p14="http://schemas.microsoft.com/office/powerpoint/2010/main" val="30714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1;p48"/>
          <p:cNvSpPr txBox="1">
            <a:spLocks noGrp="1"/>
          </p:cNvSpPr>
          <p:nvPr>
            <p:ph type="title"/>
          </p:nvPr>
        </p:nvSpPr>
        <p:spPr>
          <a:xfrm>
            <a:off x="431730" y="269275"/>
            <a:ext cx="8105897" cy="756600"/>
          </a:xfrm>
          <a:prstGeom prst="rect">
            <a:avLst/>
          </a:prstGeom>
        </p:spPr>
        <p:txBody>
          <a:bodyPr spcFirstLastPara="1" wrap="square" lIns="91425" tIns="91425" rIns="91425" bIns="91425" anchor="ctr" anchorCtr="0">
            <a:noAutofit/>
          </a:bodyPr>
          <a:lstStyle/>
          <a:p>
            <a:pPr lvl="0" algn="ctr">
              <a:lnSpc>
                <a:spcPct val="150000"/>
              </a:lnSpc>
            </a:pPr>
            <a:r>
              <a:rPr lang="en-US" sz="3600" b="1">
                <a:solidFill>
                  <a:schemeClr val="tx2">
                    <a:lumMod val="50000"/>
                  </a:schemeClr>
                </a:solidFill>
                <a:latin typeface="+mj-lt"/>
              </a:rPr>
              <a:t>CHỈNH SỬA BÀI VIẾT. </a:t>
            </a:r>
          </a:p>
        </p:txBody>
      </p:sp>
      <p:graphicFrame>
        <p:nvGraphicFramePr>
          <p:cNvPr id="5" name="Diagram 4"/>
          <p:cNvGraphicFramePr/>
          <p:nvPr>
            <p:extLst>
              <p:ext uri="{D42A27DB-BD31-4B8C-83A1-F6EECF244321}">
                <p14:modId xmlns:p14="http://schemas.microsoft.com/office/powerpoint/2010/main" val="1144315399"/>
              </p:ext>
            </p:extLst>
          </p:nvPr>
        </p:nvGraphicFramePr>
        <p:xfrm>
          <a:off x="558140" y="1025875"/>
          <a:ext cx="8193974" cy="3533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4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9462C68-FD71-4CCF-89F7-A7FCB6E3FC99}"/>
                                            </p:graphicEl>
                                          </p:spTgt>
                                        </p:tgtEl>
                                        <p:attrNameLst>
                                          <p:attrName>style.visibility</p:attrName>
                                        </p:attrNameLst>
                                      </p:cBhvr>
                                      <p:to>
                                        <p:strVal val="visible"/>
                                      </p:to>
                                    </p:set>
                                    <p:animEffect transition="in" filter="fade">
                                      <p:cBhvr>
                                        <p:cTn id="7" dur="500"/>
                                        <p:tgtEl>
                                          <p:spTgt spid="5">
                                            <p:graphicEl>
                                              <a:dgm id="{39462C68-FD71-4CCF-89F7-A7FCB6E3FC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BF11A76-A90E-4D3F-AED4-F9135B3B4F36}"/>
                                            </p:graphicEl>
                                          </p:spTgt>
                                        </p:tgtEl>
                                        <p:attrNameLst>
                                          <p:attrName>style.visibility</p:attrName>
                                        </p:attrNameLst>
                                      </p:cBhvr>
                                      <p:to>
                                        <p:strVal val="visible"/>
                                      </p:to>
                                    </p:set>
                                    <p:animEffect transition="in" filter="fade">
                                      <p:cBhvr>
                                        <p:cTn id="12" dur="500"/>
                                        <p:tgtEl>
                                          <p:spTgt spid="5">
                                            <p:graphicEl>
                                              <a:dgm id="{EBF11A76-A90E-4D3F-AED4-F9135B3B4F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331F6DF-F595-4CC3-ABB3-460BF10DFB63}"/>
                                            </p:graphicEl>
                                          </p:spTgt>
                                        </p:tgtEl>
                                        <p:attrNameLst>
                                          <p:attrName>style.visibility</p:attrName>
                                        </p:attrNameLst>
                                      </p:cBhvr>
                                      <p:to>
                                        <p:strVal val="visible"/>
                                      </p:to>
                                    </p:set>
                                    <p:animEffect transition="in" filter="fade">
                                      <p:cBhvr>
                                        <p:cTn id="17" dur="500"/>
                                        <p:tgtEl>
                                          <p:spTgt spid="5">
                                            <p:graphicEl>
                                              <a:dgm id="{7331F6DF-F595-4CC3-ABB3-460BF10DFB6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7372DA36-93D7-4738-9656-95BC8BCF8831}"/>
                                            </p:graphicEl>
                                          </p:spTgt>
                                        </p:tgtEl>
                                        <p:attrNameLst>
                                          <p:attrName>style.visibility</p:attrName>
                                        </p:attrNameLst>
                                      </p:cBhvr>
                                      <p:to>
                                        <p:strVal val="visible"/>
                                      </p:to>
                                    </p:set>
                                    <p:animEffect transition="in" filter="fade">
                                      <p:cBhvr>
                                        <p:cTn id="22" dur="500"/>
                                        <p:tgtEl>
                                          <p:spTgt spid="5">
                                            <p:graphicEl>
                                              <a:dgm id="{7372DA36-93D7-4738-9656-95BC8BCF883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B21A81C0-CAC0-44AB-87D2-0ACAB1CE58F0}"/>
                                            </p:graphicEl>
                                          </p:spTgt>
                                        </p:tgtEl>
                                        <p:attrNameLst>
                                          <p:attrName>style.visibility</p:attrName>
                                        </p:attrNameLst>
                                      </p:cBhvr>
                                      <p:to>
                                        <p:strVal val="visible"/>
                                      </p:to>
                                    </p:set>
                                    <p:animEffect transition="in" filter="fade">
                                      <p:cBhvr>
                                        <p:cTn id="27" dur="500"/>
                                        <p:tgtEl>
                                          <p:spTgt spid="5">
                                            <p:graphicEl>
                                              <a:dgm id="{B21A81C0-CAC0-44AB-87D2-0ACAB1CE58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1" name="Rounded Rectangle 20"/>
          <p:cNvSpPr/>
          <p:nvPr/>
        </p:nvSpPr>
        <p:spPr>
          <a:xfrm>
            <a:off x="176107" y="606374"/>
            <a:ext cx="8664742"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indent="0" algn="ctr">
              <a:lnSpc>
                <a:spcPct val="150000"/>
              </a:lnSpc>
              <a:buClr>
                <a:schemeClr val="dk1"/>
              </a:buClr>
              <a:buSzPts val="3600"/>
            </a:pPr>
            <a:r>
              <a:rPr lang="en" sz="3600" b="1">
                <a:solidFill>
                  <a:schemeClr val="tx2">
                    <a:lumMod val="50000"/>
                  </a:schemeClr>
                </a:solidFill>
                <a:latin typeface="+mj-lt"/>
                <a:ea typeface="Changa One"/>
                <a:cs typeface="Changa One"/>
                <a:sym typeface="Changa One"/>
              </a:rPr>
              <a:t>CỦNG CỐ, DẶN DÒ</a:t>
            </a:r>
            <a:endParaRPr lang="en-US" sz="3600" b="1" dirty="0">
              <a:solidFill>
                <a:schemeClr val="tx2">
                  <a:lumMod val="50000"/>
                </a:schemeClr>
              </a:solidFill>
              <a:latin typeface="+mj-lt"/>
              <a:ea typeface="Changa One"/>
              <a:cs typeface="Changa One"/>
              <a:sym typeface="Changa One"/>
            </a:endParaRPr>
          </a:p>
        </p:txBody>
      </p:sp>
      <p:sp>
        <p:nvSpPr>
          <p:cNvPr id="22" name="Freeform 9">
            <a:extLst>
              <a:ext uri="{FF2B5EF4-FFF2-40B4-BE49-F238E27FC236}">
                <a16:creationId xmlns:a16="http://schemas.microsoft.com/office/drawing/2014/main" id="{D8F86FB1-AEE8-CDCC-BADC-518CA0BC6FB9}"/>
              </a:ext>
            </a:extLst>
          </p:cNvPr>
          <p:cNvSpPr/>
          <p:nvPr/>
        </p:nvSpPr>
        <p:spPr>
          <a:xfrm rot="5400000">
            <a:off x="3774249" y="-362447"/>
            <a:ext cx="1472916" cy="7659707"/>
          </a:xfrm>
          <a:prstGeom prst="roundRect">
            <a:avLst>
              <a:gd name="adj" fmla="val 13674"/>
            </a:avLst>
          </a:prstGeom>
          <a:solidFill>
            <a:srgbClr val="FFFFFF"/>
          </a:solidFill>
          <a:ln w="19050">
            <a:solidFill>
              <a:schemeClr val="bg2">
                <a:lumMod val="50000"/>
              </a:schemeClr>
            </a:solidFill>
          </a:ln>
        </p:spPr>
        <p:txBody>
          <a:bodyPr/>
          <a:lstStyle/>
          <a:p>
            <a:endParaRPr lang="en-US"/>
          </a:p>
        </p:txBody>
      </p:sp>
      <p:sp>
        <p:nvSpPr>
          <p:cNvPr id="23" name="TextBox 22">
            <a:extLst>
              <a:ext uri="{FF2B5EF4-FFF2-40B4-BE49-F238E27FC236}">
                <a16:creationId xmlns:a16="http://schemas.microsoft.com/office/drawing/2014/main" id="{4A7180F8-B199-EE94-62C2-A863755ED707}"/>
              </a:ext>
            </a:extLst>
          </p:cNvPr>
          <p:cNvSpPr txBox="1"/>
          <p:nvPr/>
        </p:nvSpPr>
        <p:spPr>
          <a:xfrm>
            <a:off x="678624" y="2730948"/>
            <a:ext cx="7659707" cy="1241546"/>
          </a:xfrm>
          <a:prstGeom prst="roundRect">
            <a:avLst/>
          </a:prstGeom>
          <a:noFill/>
        </p:spPr>
        <p:txBody>
          <a:bodyPr wrap="square">
            <a:spAutoFit/>
          </a:bodyPr>
          <a:lstStyle/>
          <a:p>
            <a:pPr algn="ctr">
              <a:lnSpc>
                <a:spcPct val="150000"/>
              </a:lnSpc>
              <a:spcBef>
                <a:spcPts val="300"/>
              </a:spcBef>
              <a:spcAft>
                <a:spcPts val="300"/>
              </a:spcAft>
            </a:pPr>
            <a:r>
              <a:rPr lang="vi-VN" sz="2200">
                <a:latin typeface="Arial" panose="020B0604020202020204" pitchFamily="34" charset="0"/>
                <a:ea typeface="Calibri" panose="020F0502020204030204" pitchFamily="34" charset="0"/>
                <a:cs typeface="Arial" panose="020B0604020202020204" pitchFamily="34" charset="0"/>
              </a:rPr>
              <a:t>Đọc trước </a:t>
            </a:r>
            <a:r>
              <a:rPr lang="vi-VN" sz="2200" b="1">
                <a:latin typeface="Arial" panose="020B0604020202020204" pitchFamily="34" charset="0"/>
                <a:ea typeface="Calibri" panose="020F0502020204030204" pitchFamily="34" charset="0"/>
                <a:cs typeface="Arial" panose="020B0604020202020204" pitchFamily="34" charset="0"/>
              </a:rPr>
              <a:t>Tiết tiếp theo </a:t>
            </a:r>
            <a:endParaRPr lang="en-US" sz="2200" b="1">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vi-VN" sz="2200" b="1">
                <a:latin typeface="Arial" panose="020B0604020202020204" pitchFamily="34" charset="0"/>
                <a:ea typeface="Calibri" panose="020F0502020204030204" pitchFamily="34" charset="0"/>
                <a:cs typeface="Arial" panose="020B0604020202020204" pitchFamily="34" charset="0"/>
              </a:rPr>
              <a:t>NÓI VÀ NGHE – KỂ CHUYỆN: BÀI HỌC QUÝ</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Freeform 9">
            <a:extLst>
              <a:ext uri="{FF2B5EF4-FFF2-40B4-BE49-F238E27FC236}">
                <a16:creationId xmlns:a16="http://schemas.microsoft.com/office/drawing/2014/main" id="{D8F86FB1-AEE8-CDCC-BADC-518CA0BC6FB9}"/>
              </a:ext>
            </a:extLst>
          </p:cNvPr>
          <p:cNvSpPr/>
          <p:nvPr/>
        </p:nvSpPr>
        <p:spPr>
          <a:xfrm rot="5400000">
            <a:off x="4056750" y="-1746947"/>
            <a:ext cx="907917" cy="7659707"/>
          </a:xfrm>
          <a:prstGeom prst="roundRect">
            <a:avLst/>
          </a:prstGeom>
          <a:solidFill>
            <a:srgbClr val="FFFFFF"/>
          </a:solidFill>
          <a:ln w="19050">
            <a:solidFill>
              <a:schemeClr val="bg2">
                <a:lumMod val="50000"/>
              </a:schemeClr>
            </a:solidFill>
          </a:ln>
        </p:spPr>
        <p:txBody>
          <a:bodyPr/>
          <a:lstStyle/>
          <a:p>
            <a:endParaRPr lang="en-US"/>
          </a:p>
        </p:txBody>
      </p:sp>
      <p:sp>
        <p:nvSpPr>
          <p:cNvPr id="25" name="TextBox 24">
            <a:extLst>
              <a:ext uri="{FF2B5EF4-FFF2-40B4-BE49-F238E27FC236}">
                <a16:creationId xmlns:a16="http://schemas.microsoft.com/office/drawing/2014/main" id="{4A7180F8-B199-EE94-62C2-A863755ED707}"/>
              </a:ext>
            </a:extLst>
          </p:cNvPr>
          <p:cNvSpPr txBox="1"/>
          <p:nvPr/>
        </p:nvSpPr>
        <p:spPr>
          <a:xfrm>
            <a:off x="678624" y="1751109"/>
            <a:ext cx="7659707" cy="664012"/>
          </a:xfrm>
          <a:prstGeom prst="roundRect">
            <a:avLst/>
          </a:prstGeom>
          <a:noFill/>
        </p:spPr>
        <p:txBody>
          <a:bodyPr wrap="square">
            <a:spAutoFit/>
          </a:bodyPr>
          <a:lstStyle/>
          <a:p>
            <a:pPr algn="ctr">
              <a:lnSpc>
                <a:spcPct val="150000"/>
              </a:lnSpc>
              <a:spcBef>
                <a:spcPts val="300"/>
              </a:spcBef>
              <a:spcAft>
                <a:spcPts val="300"/>
              </a:spcAft>
            </a:pPr>
            <a:r>
              <a:rPr lang="nl-NL" sz="2200">
                <a:latin typeface="Arial" panose="020B0604020202020204" pitchFamily="34" charset="0"/>
                <a:ea typeface="Calibri" panose="020F0502020204030204" pitchFamily="34" charset="0"/>
                <a:cs typeface="Arial" panose="020B0604020202020204" pitchFamily="34" charset="0"/>
              </a:rPr>
              <a:t>Ch</a:t>
            </a:r>
            <a:r>
              <a:rPr lang="en-US" sz="2200" kern="1200">
                <a:ea typeface="Calibri" panose="020F0502020204030204" pitchFamily="34" charset="0"/>
              </a:rPr>
              <a:t>ỉ</a:t>
            </a:r>
            <a:r>
              <a:rPr lang="en-US" sz="2200" kern="1200"/>
              <a:t>nh sửa &amp; h</a:t>
            </a:r>
            <a:r>
              <a:rPr lang="nl-NL" sz="2200">
                <a:latin typeface="Arial" panose="020B0604020202020204" pitchFamily="34" charset="0"/>
                <a:ea typeface="Calibri" panose="020F0502020204030204" pitchFamily="34" charset="0"/>
                <a:cs typeface="Arial" panose="020B0604020202020204" pitchFamily="34" charset="0"/>
              </a:rPr>
              <a:t>oàn th</a:t>
            </a:r>
            <a:r>
              <a:rPr lang="vi-VN" sz="2200" kern="1200"/>
              <a:t>i</a:t>
            </a:r>
            <a:r>
              <a:rPr lang="en-US" sz="2200" kern="1200"/>
              <a:t>ện bà</a:t>
            </a:r>
            <a:r>
              <a:rPr lang="vi-VN" sz="2200" kern="1200"/>
              <a:t>i</a:t>
            </a:r>
            <a:r>
              <a:rPr lang="en-US" sz="2200" kern="1200"/>
              <a:t> v</a:t>
            </a:r>
            <a:r>
              <a:rPr lang="vi-VN" sz="2200" kern="1200"/>
              <a:t>i</a:t>
            </a:r>
            <a:r>
              <a:rPr lang="en-US" sz="2200" kern="1200"/>
              <a:t>ết về nhân vật trong văn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7" name="Rectangle 26"/>
          <p:cNvSpPr/>
          <p:nvPr/>
        </p:nvSpPr>
        <p:spPr>
          <a:xfrm>
            <a:off x="660400" y="916201"/>
            <a:ext cx="7861301" cy="3416320"/>
          </a:xfrm>
          <a:prstGeom prst="rect">
            <a:avLst/>
          </a:prstGeom>
        </p:spPr>
        <p:txBody>
          <a:bodyPr wrap="square">
            <a:spAutoFit/>
          </a:bodyPr>
          <a:lstStyle/>
          <a:p>
            <a:pPr lvl="0" algn="ctr">
              <a:lnSpc>
                <a:spcPct val="150000"/>
              </a:lnSpc>
            </a:pPr>
            <a:r>
              <a:rPr lang="en-US" sz="4800" b="1">
                <a:latin typeface="+mj-lt"/>
                <a:ea typeface="Calibri" panose="020F0502020204030204" pitchFamily="34" charset="0"/>
                <a:cs typeface="Times New Roman" panose="02020603050405020304" pitchFamily="18" charset="0"/>
              </a:rPr>
              <a:t>TRÂN TRỌNG CẢM ƠN </a:t>
            </a:r>
          </a:p>
          <a:p>
            <a:pPr lvl="0" algn="ctr">
              <a:lnSpc>
                <a:spcPct val="150000"/>
              </a:lnSpc>
            </a:pPr>
            <a:r>
              <a:rPr lang="en-US" sz="4800" b="1">
                <a:solidFill>
                  <a:schemeClr val="tx2">
                    <a:lumMod val="50000"/>
                  </a:schemeClr>
                </a:solidFill>
                <a:latin typeface="+mj-lt"/>
                <a:ea typeface="Calibri" panose="020F0502020204030204" pitchFamily="34" charset="0"/>
                <a:cs typeface="Times New Roman" panose="02020603050405020304" pitchFamily="18" charset="0"/>
              </a:rPr>
              <a:t>SỰ QUAN TÂM THEO DÕI</a:t>
            </a:r>
          </a:p>
          <a:p>
            <a:pPr lvl="0" algn="ctr">
              <a:lnSpc>
                <a:spcPct val="150000"/>
              </a:lnSpc>
            </a:pPr>
            <a:r>
              <a:rPr lang="en-US" sz="4800" b="1">
                <a:latin typeface="+mj-lt"/>
                <a:ea typeface="Calibri" panose="020F0502020204030204" pitchFamily="34" charset="0"/>
                <a:cs typeface="Times New Roman" panose="02020603050405020304" pitchFamily="18" charset="0"/>
              </a:rPr>
              <a:t>CỦA CÁC 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8" name="TextBox 23"/>
          <p:cNvSpPr txBox="1"/>
          <p:nvPr/>
        </p:nvSpPr>
        <p:spPr>
          <a:xfrm>
            <a:off x="2435071" y="108704"/>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2">
                    <a:lumMod val="50000"/>
                  </a:schemeClr>
                </a:solidFill>
                <a:latin typeface="Arial" panose="020B0604020202020204" pitchFamily="34" charset="0"/>
                <a:cs typeface="Arial" panose="020B0604020202020204" pitchFamily="34" charset="0"/>
              </a:rPr>
              <a:t>KHỞI ĐỘNG</a:t>
            </a:r>
          </a:p>
        </p:txBody>
      </p:sp>
      <p:pic>
        <p:nvPicPr>
          <p:cNvPr id="3" name="Picture 2">
            <a:extLst>
              <a:ext uri="{FF2B5EF4-FFF2-40B4-BE49-F238E27FC236}">
                <a16:creationId xmlns:a16="http://schemas.microsoft.com/office/drawing/2014/main" id="{9ACFBA47-D28D-59BD-9286-6C4EAE86960A}"/>
              </a:ext>
            </a:extLst>
          </p:cNvPr>
          <p:cNvPicPr>
            <a:picLocks noChangeAspect="1"/>
          </p:cNvPicPr>
          <p:nvPr/>
        </p:nvPicPr>
        <p:blipFill rotWithShape="1">
          <a:blip r:embed="rId3"/>
          <a:srcRect t="22065"/>
          <a:stretch/>
        </p:blipFill>
        <p:spPr>
          <a:xfrm>
            <a:off x="-36286" y="1451428"/>
            <a:ext cx="9216571" cy="4040413"/>
          </a:xfrm>
          <a:prstGeom prst="rect">
            <a:avLst/>
          </a:prstGeom>
        </p:spPr>
      </p:pic>
      <p:sp>
        <p:nvSpPr>
          <p:cNvPr id="5" name="TextBox 4">
            <a:extLst>
              <a:ext uri="{FF2B5EF4-FFF2-40B4-BE49-F238E27FC236}">
                <a16:creationId xmlns:a16="http://schemas.microsoft.com/office/drawing/2014/main" id="{4B451902-E384-F6B0-6C5A-AA769900B7B3}"/>
              </a:ext>
            </a:extLst>
          </p:cNvPr>
          <p:cNvSpPr txBox="1"/>
          <p:nvPr/>
        </p:nvSpPr>
        <p:spPr>
          <a:xfrm>
            <a:off x="948776" y="4161618"/>
            <a:ext cx="7362372" cy="400110"/>
          </a:xfrm>
          <a:prstGeom prst="rect">
            <a:avLst/>
          </a:prstGeom>
          <a:noFill/>
        </p:spPr>
        <p:txBody>
          <a:bodyPr wrap="square">
            <a:spAutoFit/>
          </a:bodyPr>
          <a:lstStyle/>
          <a:p>
            <a:pPr algn="ctr"/>
            <a:r>
              <a:rPr lang="en-US" sz="2000">
                <a:solidFill>
                  <a:srgbClr val="FFFFFF"/>
                </a:solidFill>
                <a:hlinkClick r:id="rId4">
                  <a:extLst>
                    <a:ext uri="{A12FA001-AC4F-418D-AE19-62706E023703}">
                      <ahyp:hlinkClr xmlns:ahyp="http://schemas.microsoft.com/office/drawing/2018/hyperlinkcolor" val="tx"/>
                    </a:ext>
                  </a:extLst>
                </a:hlinkClick>
              </a:rPr>
              <a:t>https://quizizz.com/join?gc=075452&amp;source=liveDashboard</a:t>
            </a:r>
            <a:r>
              <a:rPr lang="en-US" sz="2000">
                <a:solidFill>
                  <a:srgbClr val="FFFFFF"/>
                </a:solidFill>
              </a:rPr>
              <a:t> </a:t>
            </a:r>
          </a:p>
        </p:txBody>
      </p:sp>
      <p:sp>
        <p:nvSpPr>
          <p:cNvPr id="6" name="TextBox 5">
            <a:extLst>
              <a:ext uri="{FF2B5EF4-FFF2-40B4-BE49-F238E27FC236}">
                <a16:creationId xmlns:a16="http://schemas.microsoft.com/office/drawing/2014/main" id="{C42CD5C5-DBDE-2991-5A3F-28A4198D2131}"/>
              </a:ext>
            </a:extLst>
          </p:cNvPr>
          <p:cNvSpPr txBox="1"/>
          <p:nvPr/>
        </p:nvSpPr>
        <p:spPr>
          <a:xfrm>
            <a:off x="948776" y="944182"/>
            <a:ext cx="7090229" cy="400110"/>
          </a:xfrm>
          <a:prstGeom prst="rect">
            <a:avLst/>
          </a:prstGeom>
          <a:noFill/>
        </p:spPr>
        <p:txBody>
          <a:bodyPr wrap="square" rtlCol="0">
            <a:spAutoFit/>
          </a:bodyPr>
          <a:lstStyle/>
          <a:p>
            <a:pPr algn="ctr"/>
            <a:r>
              <a:rPr lang="en-US" sz="2000"/>
              <a:t>Mời các em tham gia trò chơi Quizizz!</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6" name="Google Shape;226;p38"/>
          <p:cNvPicPr preferRelativeResize="0"/>
          <p:nvPr/>
        </p:nvPicPr>
        <p:blipFill>
          <a:blip r:embed="rId3">
            <a:alphaModFix/>
          </a:blip>
          <a:stretch>
            <a:fillRect/>
          </a:stretch>
        </p:blipFill>
        <p:spPr>
          <a:xfrm flipH="1">
            <a:off x="152178" y="-44522"/>
            <a:ext cx="2322176" cy="642900"/>
          </a:xfrm>
          <a:prstGeom prst="rect">
            <a:avLst/>
          </a:prstGeom>
          <a:noFill/>
          <a:ln>
            <a:noFill/>
          </a:ln>
        </p:spPr>
      </p:pic>
      <p:sp>
        <p:nvSpPr>
          <p:cNvPr id="13" name="TextBox 30"/>
          <p:cNvSpPr txBox="1"/>
          <p:nvPr/>
        </p:nvSpPr>
        <p:spPr>
          <a:xfrm>
            <a:off x="0" y="417905"/>
            <a:ext cx="9144001" cy="80926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BÀI 6: TIẾNG RU</a:t>
            </a:r>
            <a:endParaRPr lang="en-US" sz="4000" b="1" dirty="0">
              <a:solidFill>
                <a:schemeClr val="accent5">
                  <a:lumMod val="10000"/>
                </a:schemeClr>
              </a:solidFill>
              <a:latin typeface="Arial" panose="020B0604020202020204" pitchFamily="34" charset="0"/>
              <a:cs typeface="Arial" panose="020B0604020202020204" pitchFamily="34" charset="0"/>
            </a:endParaRPr>
          </a:p>
        </p:txBody>
      </p:sp>
      <p:sp>
        <p:nvSpPr>
          <p:cNvPr id="14" name="TextBox 69">
            <a:extLst>
              <a:ext uri="{FF2B5EF4-FFF2-40B4-BE49-F238E27FC236}">
                <a16:creationId xmlns:a16="http://schemas.microsoft.com/office/drawing/2014/main" id="{8B4AF764-FF6D-918A-FD70-12A1CF14DCBB}"/>
              </a:ext>
            </a:extLst>
          </p:cNvPr>
          <p:cNvSpPr txBox="1"/>
          <p:nvPr/>
        </p:nvSpPr>
        <p:spPr>
          <a:xfrm>
            <a:off x="4304" y="1166952"/>
            <a:ext cx="9143999" cy="367158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spc="119">
                <a:solidFill>
                  <a:schemeClr val="accent5">
                    <a:lumMod val="10000"/>
                  </a:schemeClr>
                </a:solidFill>
                <a:latin typeface="Arial" panose="020B0604020202020204" pitchFamily="34" charset="0"/>
                <a:cs typeface="Arial" panose="020B0604020202020204" pitchFamily="34" charset="0"/>
              </a:rPr>
              <a:t>TIẾT 3: </a:t>
            </a:r>
            <a:r>
              <a:rPr lang="vi-VN" sz="4000" b="1" spc="119">
                <a:solidFill>
                  <a:schemeClr val="accent5">
                    <a:lumMod val="10000"/>
                  </a:schemeClr>
                </a:solidFill>
                <a:latin typeface="Arial" panose="020B0604020202020204" pitchFamily="34" charset="0"/>
                <a:cs typeface="Arial" panose="020B0604020202020204" pitchFamily="34" charset="0"/>
              </a:rPr>
              <a:t>VIẾT</a:t>
            </a:r>
            <a:endParaRPr lang="en-US" sz="4000" b="1" spc="119">
              <a:solidFill>
                <a:schemeClr val="accent5">
                  <a:lumMod val="10000"/>
                </a:schemeClr>
              </a:solidFill>
              <a:latin typeface="Arial" panose="020B0604020202020204" pitchFamily="34" charset="0"/>
              <a:cs typeface="Arial" panose="020B0604020202020204" pitchFamily="34" charset="0"/>
            </a:endParaRPr>
          </a:p>
          <a:p>
            <a:pPr algn="ctr">
              <a:lnSpc>
                <a:spcPct val="150000"/>
              </a:lnSpc>
            </a:pPr>
            <a:r>
              <a:rPr lang="vi-VN" sz="4000" b="1" spc="119">
                <a:solidFill>
                  <a:schemeClr val="accent5">
                    <a:lumMod val="10000"/>
                  </a:schemeClr>
                </a:solidFill>
                <a:latin typeface="Arial" panose="020B0604020202020204" pitchFamily="34" charset="0"/>
                <a:cs typeface="Arial" panose="020B0604020202020204" pitchFamily="34" charset="0"/>
              </a:rPr>
              <a:t> </a:t>
            </a:r>
            <a:r>
              <a:rPr lang="vi-VN" sz="4000" b="1" spc="119">
                <a:solidFill>
                  <a:schemeClr val="tx2">
                    <a:lumMod val="50000"/>
                  </a:schemeClr>
                </a:solidFill>
                <a:latin typeface="Arial" panose="020B0604020202020204" pitchFamily="34" charset="0"/>
                <a:cs typeface="Arial" panose="020B0604020202020204" pitchFamily="34" charset="0"/>
              </a:rPr>
              <a:t>TRẢ BÀI VIẾT ĐOẠN VĂN NÊU TÌNH CẢM, CẢM XÚC VỀ MỘT NHÂN VẬT TRONG VĂN HỌC</a:t>
            </a:r>
            <a:endParaRPr lang="en-US" sz="4000" b="1" spc="119">
              <a:solidFill>
                <a:schemeClr val="tx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567" y="197057"/>
            <a:ext cx="2376212" cy="1939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05" name="Google Shape;205;p37"/>
          <p:cNvSpPr txBox="1">
            <a:spLocks noGrp="1"/>
          </p:cNvSpPr>
          <p:nvPr>
            <p:ph type="ctrTitle" idx="6"/>
          </p:nvPr>
        </p:nvSpPr>
        <p:spPr>
          <a:xfrm flipH="1">
            <a:off x="1859061" y="1241712"/>
            <a:ext cx="6424937" cy="635374"/>
          </a:xfrm>
          <a:prstGeom prst="rect">
            <a:avLst/>
          </a:prstGeom>
        </p:spPr>
        <p:txBody>
          <a:bodyPr spcFirstLastPara="1" wrap="square" lIns="91425" tIns="91425" rIns="91425" bIns="91425" anchor="b" anchorCtr="0">
            <a:noAutofit/>
          </a:bodyPr>
          <a:lstStyle/>
          <a:p>
            <a:pPr lvl="0"/>
            <a:r>
              <a:rPr lang="en-US" sz="2800" b="1">
                <a:solidFill>
                  <a:schemeClr val="bg1">
                    <a:lumMod val="50000"/>
                  </a:schemeClr>
                </a:solidFill>
                <a:latin typeface="+mj-lt"/>
              </a:rPr>
              <a:t>Nghe thầy cô nhận xét chung. </a:t>
            </a:r>
          </a:p>
        </p:txBody>
      </p:sp>
      <p:sp>
        <p:nvSpPr>
          <p:cNvPr id="207" name="Google Shape;207;p37"/>
          <p:cNvSpPr txBox="1">
            <a:spLocks noGrp="1"/>
          </p:cNvSpPr>
          <p:nvPr>
            <p:ph type="title" idx="8"/>
          </p:nvPr>
        </p:nvSpPr>
        <p:spPr>
          <a:xfrm flipH="1">
            <a:off x="801144" y="1299286"/>
            <a:ext cx="1057917"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latin typeface="+mj-lt"/>
              </a:rPr>
              <a:t>01</a:t>
            </a:r>
            <a:endParaRPr sz="5400" b="1">
              <a:latin typeface="+mj-lt"/>
            </a:endParaRPr>
          </a:p>
        </p:txBody>
      </p:sp>
      <p:sp>
        <p:nvSpPr>
          <p:cNvPr id="210" name="Google Shape;210;p37"/>
          <p:cNvSpPr txBox="1">
            <a:spLocks noGrp="1"/>
          </p:cNvSpPr>
          <p:nvPr>
            <p:ph type="title" idx="14"/>
          </p:nvPr>
        </p:nvSpPr>
        <p:spPr>
          <a:xfrm flipH="1">
            <a:off x="801144" y="2621062"/>
            <a:ext cx="1057917"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latin typeface="+mj-lt"/>
              </a:rPr>
              <a:t>02</a:t>
            </a:r>
            <a:endParaRPr sz="5400" b="1">
              <a:latin typeface="+mj-lt"/>
            </a:endParaRPr>
          </a:p>
        </p:txBody>
      </p:sp>
      <p:pic>
        <p:nvPicPr>
          <p:cNvPr id="213" name="Google Shape;213;p37"/>
          <p:cNvPicPr preferRelativeResize="0"/>
          <p:nvPr/>
        </p:nvPicPr>
        <p:blipFill>
          <a:blip r:embed="rId3">
            <a:alphaModFix/>
          </a:blip>
          <a:stretch>
            <a:fillRect/>
          </a:stretch>
        </p:blipFill>
        <p:spPr>
          <a:xfrm>
            <a:off x="6108600" y="-2"/>
            <a:ext cx="2322176" cy="642900"/>
          </a:xfrm>
          <a:prstGeom prst="rect">
            <a:avLst/>
          </a:prstGeom>
          <a:noFill/>
          <a:ln>
            <a:noFill/>
          </a:ln>
        </p:spPr>
      </p:pic>
      <p:sp>
        <p:nvSpPr>
          <p:cNvPr id="24" name="TextBox 35">
            <a:extLst>
              <a:ext uri="{FF2B5EF4-FFF2-40B4-BE49-F238E27FC236}">
                <a16:creationId xmlns:a16="http://schemas.microsoft.com/office/drawing/2014/main" id="{B030F64E-D154-7332-C853-4354A2B66AA6}"/>
              </a:ext>
            </a:extLst>
          </p:cNvPr>
          <p:cNvSpPr txBox="1"/>
          <p:nvPr/>
        </p:nvSpPr>
        <p:spPr>
          <a:xfrm>
            <a:off x="587225" y="416294"/>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tx2">
                    <a:lumMod val="50000"/>
                  </a:schemeClr>
                </a:solidFill>
                <a:latin typeface="+mj-lt"/>
              </a:rPr>
              <a:t>NỘI DUNG BÀI HỌC</a:t>
            </a:r>
            <a:endParaRPr lang="en-US" sz="3600" b="1" dirty="0">
              <a:solidFill>
                <a:schemeClr val="tx2">
                  <a:lumMod val="50000"/>
                </a:schemeClr>
              </a:solidFill>
              <a:latin typeface="+mj-lt"/>
            </a:endParaRPr>
          </a:p>
        </p:txBody>
      </p:sp>
      <p:sp>
        <p:nvSpPr>
          <p:cNvPr id="35" name="Google Shape;205;p37"/>
          <p:cNvSpPr txBox="1">
            <a:spLocks noGrp="1"/>
          </p:cNvSpPr>
          <p:nvPr>
            <p:ph type="ctrTitle" idx="6"/>
          </p:nvPr>
        </p:nvSpPr>
        <p:spPr>
          <a:xfrm flipH="1">
            <a:off x="1859061" y="2592275"/>
            <a:ext cx="4366141" cy="635374"/>
          </a:xfrm>
          <a:prstGeom prst="rect">
            <a:avLst/>
          </a:prstGeom>
        </p:spPr>
        <p:txBody>
          <a:bodyPr spcFirstLastPara="1" wrap="square" lIns="91425" tIns="91425" rIns="91425" bIns="91425" anchor="ctr" anchorCtr="0">
            <a:noAutofit/>
          </a:bodyPr>
          <a:lstStyle/>
          <a:p>
            <a:pPr lvl="0">
              <a:lnSpc>
                <a:spcPct val="150000"/>
              </a:lnSpc>
            </a:pPr>
            <a:r>
              <a:rPr lang="en-US" sz="2800" b="1">
                <a:solidFill>
                  <a:schemeClr val="bg1">
                    <a:lumMod val="50000"/>
                  </a:schemeClr>
                </a:solidFill>
                <a:latin typeface="+mj-lt"/>
              </a:rPr>
              <a:t>Đọc hoặc nghe bài viết của bạn, nêu những điều em muốn học tập. </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901" b="98760" l="10000" r="90000">
                        <a14:foregroundMark x1="37742" y1="7851" x2="58581" y2="32231"/>
                        <a14:foregroundMark x1="48516" y1="5785" x2="54774" y2="36446"/>
                        <a14:foregroundMark x1="40903" y1="15207" x2="38710" y2="23554"/>
                        <a14:foregroundMark x1="40258" y1="53554" x2="54194" y2="81736"/>
                        <a14:foregroundMark x1="47871" y1="65372" x2="41226" y2="78926"/>
                      </a14:backgroundRemoval>
                    </a14:imgEffect>
                  </a14:imgLayer>
                </a14:imgProps>
              </a:ext>
              <a:ext uri="{28A0092B-C50C-407E-A947-70E740481C1C}">
                <a14:useLocalDpi xmlns:a14="http://schemas.microsoft.com/office/drawing/2010/main" val="0"/>
              </a:ext>
            </a:extLst>
          </a:blip>
          <a:stretch>
            <a:fillRect/>
          </a:stretch>
        </p:blipFill>
        <p:spPr>
          <a:xfrm flipH="1">
            <a:off x="5940199" y="2405872"/>
            <a:ext cx="3068093" cy="2472576"/>
          </a:xfrm>
          <a:prstGeom prst="rect">
            <a:avLst/>
          </a:prstGeom>
        </p:spPr>
      </p:pic>
      <p:sp>
        <p:nvSpPr>
          <p:cNvPr id="13" name="Google Shape;205;p37"/>
          <p:cNvSpPr txBox="1">
            <a:spLocks noGrp="1"/>
          </p:cNvSpPr>
          <p:nvPr>
            <p:ph type="ctrTitle" idx="6"/>
          </p:nvPr>
        </p:nvSpPr>
        <p:spPr>
          <a:xfrm flipH="1">
            <a:off x="1945238" y="4023248"/>
            <a:ext cx="6424937" cy="635374"/>
          </a:xfrm>
          <a:prstGeom prst="rect">
            <a:avLst/>
          </a:prstGeom>
        </p:spPr>
        <p:txBody>
          <a:bodyPr spcFirstLastPara="1" wrap="square" lIns="91425" tIns="91425" rIns="91425" bIns="91425" anchor="b" anchorCtr="0">
            <a:noAutofit/>
          </a:bodyPr>
          <a:lstStyle/>
          <a:p>
            <a:pPr lvl="0"/>
            <a:r>
              <a:rPr lang="en-US" sz="2800" b="1">
                <a:solidFill>
                  <a:schemeClr val="bg1">
                    <a:lumMod val="50000"/>
                  </a:schemeClr>
                </a:solidFill>
                <a:latin typeface="+mj-lt"/>
              </a:rPr>
              <a:t>Chỉnh sửa bài viết. </a:t>
            </a:r>
          </a:p>
        </p:txBody>
      </p:sp>
      <p:sp>
        <p:nvSpPr>
          <p:cNvPr id="14" name="Google Shape;207;p37"/>
          <p:cNvSpPr txBox="1">
            <a:spLocks noGrp="1"/>
          </p:cNvSpPr>
          <p:nvPr>
            <p:ph type="title" idx="8"/>
          </p:nvPr>
        </p:nvSpPr>
        <p:spPr>
          <a:xfrm flipH="1">
            <a:off x="887321" y="4080822"/>
            <a:ext cx="1057917"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b="1">
                <a:latin typeface="+mj-lt"/>
              </a:rPr>
              <a:t>03</a:t>
            </a:r>
            <a:endParaRPr sz="5400" b="1">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39"/>
          <p:cNvSpPr/>
          <p:nvPr/>
        </p:nvSpPr>
        <p:spPr>
          <a:xfrm>
            <a:off x="6917025" y="4456175"/>
            <a:ext cx="1536600" cy="21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pic>
        <p:nvPicPr>
          <p:cNvPr id="234" name="Google Shape;234;p39"/>
          <p:cNvPicPr preferRelativeResize="0"/>
          <p:nvPr/>
        </p:nvPicPr>
        <p:blipFill>
          <a:blip r:embed="rId3">
            <a:alphaModFix/>
          </a:blip>
          <a:stretch>
            <a:fillRect/>
          </a:stretch>
        </p:blipFill>
        <p:spPr>
          <a:xfrm>
            <a:off x="7383760" y="784350"/>
            <a:ext cx="603125" cy="3824225"/>
          </a:xfrm>
          <a:prstGeom prst="rect">
            <a:avLst/>
          </a:prstGeom>
          <a:noFill/>
          <a:ln>
            <a:noFill/>
          </a:ln>
        </p:spPr>
      </p:pic>
      <p:sp>
        <p:nvSpPr>
          <p:cNvPr id="235" name="Google Shape;235;p39"/>
          <p:cNvSpPr txBox="1">
            <a:spLocks noGrp="1"/>
          </p:cNvSpPr>
          <p:nvPr>
            <p:ph type="title"/>
          </p:nvPr>
        </p:nvSpPr>
        <p:spPr>
          <a:xfrm>
            <a:off x="720000" y="2744373"/>
            <a:ext cx="6890733" cy="756600"/>
          </a:xfrm>
          <a:prstGeom prst="rect">
            <a:avLst/>
          </a:prstGeom>
        </p:spPr>
        <p:txBody>
          <a:bodyPr spcFirstLastPara="1" wrap="square" lIns="91425" tIns="91425" rIns="91425" bIns="91425" anchor="ctr" anchorCtr="0">
            <a:noAutofit/>
          </a:bodyPr>
          <a:lstStyle/>
          <a:p>
            <a:pPr lvl="0">
              <a:lnSpc>
                <a:spcPct val="150000"/>
              </a:lnSpc>
            </a:pPr>
            <a:r>
              <a:rPr lang="en-US" sz="4400" b="1">
                <a:solidFill>
                  <a:schemeClr val="bg1">
                    <a:lumMod val="50000"/>
                  </a:schemeClr>
                </a:solidFill>
                <a:latin typeface="+mj-lt"/>
              </a:rPr>
              <a:t>NGHE THẦY CÔ </a:t>
            </a:r>
            <a:br>
              <a:rPr lang="en-US" sz="4400" b="1">
                <a:solidFill>
                  <a:schemeClr val="bg1">
                    <a:lumMod val="50000"/>
                  </a:schemeClr>
                </a:solidFill>
                <a:latin typeface="+mj-lt"/>
              </a:rPr>
            </a:br>
            <a:r>
              <a:rPr lang="en-US" sz="4400" b="1">
                <a:solidFill>
                  <a:schemeClr val="bg1">
                    <a:lumMod val="50000"/>
                  </a:schemeClr>
                </a:solidFill>
                <a:latin typeface="+mj-lt"/>
              </a:rPr>
              <a:t>NHẬN XÉT CHUNG. </a:t>
            </a:r>
          </a:p>
        </p:txBody>
      </p:sp>
      <p:sp>
        <p:nvSpPr>
          <p:cNvPr id="237" name="Google Shape;237;p39"/>
          <p:cNvSpPr txBox="1">
            <a:spLocks noGrp="1"/>
          </p:cNvSpPr>
          <p:nvPr>
            <p:ph type="title" idx="2"/>
          </p:nvPr>
        </p:nvSpPr>
        <p:spPr>
          <a:xfrm>
            <a:off x="852347" y="963571"/>
            <a:ext cx="1812900" cy="82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b="1">
                <a:latin typeface="+mj-lt"/>
              </a:rPr>
              <a:t>01.</a:t>
            </a:r>
            <a:endParaRPr sz="7200" b="1">
              <a:latin typeface="+mj-lt"/>
            </a:endParaRPr>
          </a:p>
        </p:txBody>
      </p:sp>
      <p:pic>
        <p:nvPicPr>
          <p:cNvPr id="239" name="Google Shape;239;p39"/>
          <p:cNvPicPr preferRelativeResize="0"/>
          <p:nvPr/>
        </p:nvPicPr>
        <p:blipFill>
          <a:blip r:embed="rId4">
            <a:alphaModFix/>
          </a:blip>
          <a:stretch>
            <a:fillRect/>
          </a:stretch>
        </p:blipFill>
        <p:spPr>
          <a:xfrm>
            <a:off x="6083574" y="1079288"/>
            <a:ext cx="856301" cy="897112"/>
          </a:xfrm>
          <a:prstGeom prst="rect">
            <a:avLst/>
          </a:prstGeom>
          <a:noFill/>
          <a:ln>
            <a:noFill/>
          </a:ln>
        </p:spPr>
      </p:pic>
      <p:pic>
        <p:nvPicPr>
          <p:cNvPr id="240" name="Google Shape;240;p39"/>
          <p:cNvPicPr preferRelativeResize="0"/>
          <p:nvPr/>
        </p:nvPicPr>
        <p:blipFill>
          <a:blip r:embed="rId5">
            <a:alphaModFix/>
          </a:blip>
          <a:stretch>
            <a:fillRect/>
          </a:stretch>
        </p:blipFill>
        <p:spPr>
          <a:xfrm>
            <a:off x="6108600" y="-2"/>
            <a:ext cx="2322176" cy="642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9" name="Google Shape;493;p27"/>
          <p:cNvSpPr txBox="1">
            <a:spLocks noGrp="1"/>
          </p:cNvSpPr>
          <p:nvPr>
            <p:ph type="title"/>
          </p:nvPr>
        </p:nvSpPr>
        <p:spPr>
          <a:xfrm>
            <a:off x="550203" y="0"/>
            <a:ext cx="8118550" cy="1050000"/>
          </a:xfrm>
          <a:prstGeom prst="rect">
            <a:avLst/>
          </a:prstGeom>
        </p:spPr>
        <p:txBody>
          <a:bodyPr spcFirstLastPara="1" wrap="square" lIns="91425" tIns="91425" rIns="91425" bIns="91425" anchor="ctr" anchorCtr="0">
            <a:noAutofit/>
          </a:bodyPr>
          <a:lstStyle/>
          <a:p>
            <a:pPr lvl="0" algn="ctr">
              <a:lnSpc>
                <a:spcPct val="150000"/>
              </a:lnSpc>
            </a:pPr>
            <a:r>
              <a:rPr lang="en-US" sz="3600" b="1">
                <a:solidFill>
                  <a:schemeClr val="tx2">
                    <a:lumMod val="50000"/>
                  </a:schemeClr>
                </a:solidFill>
                <a:latin typeface="+mj-lt"/>
              </a:rPr>
              <a:t>NGHE THẦY CÔ NHẬN XÉT CHUNG </a:t>
            </a:r>
          </a:p>
        </p:txBody>
      </p:sp>
      <p:sp>
        <p:nvSpPr>
          <p:cNvPr id="10" name="Rectangle 9"/>
          <p:cNvSpPr/>
          <p:nvPr/>
        </p:nvSpPr>
        <p:spPr>
          <a:xfrm>
            <a:off x="0" y="1114570"/>
            <a:ext cx="2514600" cy="515059"/>
          </a:xfrm>
          <a:prstGeom prst="rect">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9998" y="1744579"/>
            <a:ext cx="5244685" cy="313932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200">
                <a:latin typeface="+mn-lt"/>
                <a:ea typeface="SimSun" panose="02010600030101010101" pitchFamily="2" charset="-122"/>
                <a:cs typeface="Times New Roman" panose="02020603050405020304" pitchFamily="18" charset="0"/>
              </a:rPr>
              <a:t>C</a:t>
            </a:r>
            <a:r>
              <a:rPr lang="vi-VN" sz="2200">
                <a:latin typeface="+mn-lt"/>
                <a:ea typeface="SimSun" panose="02010600030101010101" pitchFamily="2" charset="-122"/>
                <a:cs typeface="Times New Roman" panose="02020603050405020304" pitchFamily="18" charset="0"/>
              </a:rPr>
              <a:t>họn được nhân vật tiêu biểu</a:t>
            </a:r>
            <a:endParaRPr lang="en-US" sz="2200">
              <a:latin typeface="+mn-lt"/>
              <a:ea typeface="SimSun"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en-US" sz="2200">
                <a:latin typeface="+mn-lt"/>
                <a:ea typeface="SimSun" panose="02010600030101010101" pitchFamily="2" charset="-122"/>
                <a:cs typeface="Times New Roman" panose="02020603050405020304" pitchFamily="18" charset="0"/>
              </a:rPr>
              <a:t>N</a:t>
            </a:r>
            <a:r>
              <a:rPr lang="vi-VN" sz="2200">
                <a:latin typeface="+mn-lt"/>
                <a:ea typeface="SimSun" panose="02010600030101010101" pitchFamily="2" charset="-122"/>
                <a:cs typeface="Times New Roman" panose="02020603050405020304" pitchFamily="18" charset="0"/>
              </a:rPr>
              <a:t>êu được đặc điểm nổi bật của nhân vật (hình dáng, hành động, lời nói, phẩm chất,...)</a:t>
            </a:r>
            <a:endParaRPr lang="en-US" sz="2200">
              <a:latin typeface="+mn-lt"/>
              <a:ea typeface="SimSun"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en-US" sz="2200">
                <a:latin typeface="+mn-lt"/>
                <a:ea typeface="SimSun" panose="02010600030101010101" pitchFamily="2" charset="-122"/>
                <a:cs typeface="Times New Roman" panose="02020603050405020304" pitchFamily="18" charset="0"/>
              </a:rPr>
              <a:t>T</a:t>
            </a:r>
            <a:r>
              <a:rPr lang="vi-VN" sz="2200">
                <a:latin typeface="+mn-lt"/>
                <a:ea typeface="SimSun" panose="02010600030101010101" pitchFamily="2" charset="-122"/>
                <a:cs typeface="Times New Roman" panose="02020603050405020304" pitchFamily="18" charset="0"/>
              </a:rPr>
              <a:t>hể hiện được cảm xúc của bản thân về nhân vật,...</a:t>
            </a:r>
            <a:endParaRPr lang="en-US" sz="2200">
              <a:latin typeface="+mn-lt"/>
            </a:endParaRPr>
          </a:p>
        </p:txBody>
      </p:sp>
      <p:sp>
        <p:nvSpPr>
          <p:cNvPr id="2" name="Rectangle 1"/>
          <p:cNvSpPr/>
          <p:nvPr/>
        </p:nvSpPr>
        <p:spPr>
          <a:xfrm>
            <a:off x="89352" y="1172044"/>
            <a:ext cx="2335896" cy="400110"/>
          </a:xfrm>
          <a:prstGeom prst="rect">
            <a:avLst/>
          </a:prstGeom>
        </p:spPr>
        <p:txBody>
          <a:bodyPr wrap="none">
            <a:spAutoFit/>
          </a:bodyPr>
          <a:lstStyle/>
          <a:p>
            <a:r>
              <a:rPr lang="vi-VN" sz="2000" b="1">
                <a:solidFill>
                  <a:srgbClr val="FFFFFF"/>
                </a:solidFill>
                <a:ea typeface="SimSun" panose="02010600030101010101" pitchFamily="2" charset="-122"/>
                <a:cs typeface="Times New Roman" panose="02020603050405020304" pitchFamily="18" charset="0"/>
              </a:rPr>
              <a:t>NHỮNG ƯU ĐIỂM</a:t>
            </a:r>
            <a:endParaRPr lang="en-US" sz="200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275" y="1744579"/>
            <a:ext cx="2966819" cy="2966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9" name="Google Shape;493;p27"/>
          <p:cNvSpPr txBox="1">
            <a:spLocks noGrp="1"/>
          </p:cNvSpPr>
          <p:nvPr>
            <p:ph type="title"/>
          </p:nvPr>
        </p:nvSpPr>
        <p:spPr>
          <a:xfrm>
            <a:off x="550203" y="0"/>
            <a:ext cx="8118550" cy="1050000"/>
          </a:xfrm>
          <a:prstGeom prst="rect">
            <a:avLst/>
          </a:prstGeom>
        </p:spPr>
        <p:txBody>
          <a:bodyPr spcFirstLastPara="1" wrap="square" lIns="91425" tIns="91425" rIns="91425" bIns="91425" anchor="ctr" anchorCtr="0">
            <a:noAutofit/>
          </a:bodyPr>
          <a:lstStyle/>
          <a:p>
            <a:pPr lvl="0" algn="ctr">
              <a:lnSpc>
                <a:spcPct val="150000"/>
              </a:lnSpc>
            </a:pPr>
            <a:r>
              <a:rPr lang="en-US" sz="3600" b="1">
                <a:solidFill>
                  <a:schemeClr val="tx2">
                    <a:lumMod val="50000"/>
                  </a:schemeClr>
                </a:solidFill>
                <a:latin typeface="+mj-lt"/>
              </a:rPr>
              <a:t>NGHE THẦY CÔ NHẬN XÉT CHUNG </a:t>
            </a:r>
          </a:p>
        </p:txBody>
      </p:sp>
      <p:sp>
        <p:nvSpPr>
          <p:cNvPr id="10" name="Rectangle 9"/>
          <p:cNvSpPr/>
          <p:nvPr/>
        </p:nvSpPr>
        <p:spPr>
          <a:xfrm>
            <a:off x="0" y="1114570"/>
            <a:ext cx="2514600" cy="515059"/>
          </a:xfrm>
          <a:prstGeom prst="rect">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9998" y="1744579"/>
            <a:ext cx="5004055" cy="2400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a:latin typeface="+mn-lt"/>
                <a:ea typeface="SimSun" panose="02010600030101010101" pitchFamily="2" charset="-122"/>
                <a:cs typeface="Times New Roman" panose="02020603050405020304" pitchFamily="18" charset="0"/>
              </a:rPr>
              <a:t>B</a:t>
            </a:r>
            <a:r>
              <a:rPr lang="vi-VN" sz="2000">
                <a:latin typeface="+mn-lt"/>
                <a:ea typeface="SimSun" panose="02010600030101010101" pitchFamily="2" charset="-122"/>
                <a:cs typeface="Times New Roman" panose="02020603050405020304" pitchFamily="18" charset="0"/>
              </a:rPr>
              <a:t>ài viết lạc sang hướng kể về nhân vật</a:t>
            </a:r>
            <a:endParaRPr lang="en-US" sz="2000">
              <a:latin typeface="+mn-lt"/>
              <a:ea typeface="SimSun"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latin typeface="+mn-lt"/>
                <a:ea typeface="SimSun" panose="02010600030101010101" pitchFamily="2" charset="-122"/>
                <a:cs typeface="Times New Roman" panose="02020603050405020304" pitchFamily="18" charset="0"/>
              </a:rPr>
              <a:t>K</a:t>
            </a:r>
            <a:r>
              <a:rPr lang="vi-VN" sz="2000">
                <a:latin typeface="+mn-lt"/>
                <a:ea typeface="SimSun" panose="02010600030101010101" pitchFamily="2" charset="-122"/>
                <a:cs typeface="Times New Roman" panose="02020603050405020304" pitchFamily="18" charset="0"/>
              </a:rPr>
              <a:t>hông thể hiện được rõ cảm xúc về nhân vật</a:t>
            </a:r>
            <a:endParaRPr lang="en-US" sz="2000">
              <a:latin typeface="+mn-lt"/>
              <a:ea typeface="SimSun"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latin typeface="+mn-lt"/>
                <a:ea typeface="SimSun" panose="02010600030101010101" pitchFamily="2" charset="-122"/>
                <a:cs typeface="Times New Roman" panose="02020603050405020304" pitchFamily="18" charset="0"/>
              </a:rPr>
              <a:t>D</a:t>
            </a:r>
            <a:r>
              <a:rPr lang="vi-VN" sz="2000">
                <a:latin typeface="+mn-lt"/>
                <a:ea typeface="SimSun" panose="02010600030101010101" pitchFamily="2" charset="-122"/>
                <a:cs typeface="Times New Roman" panose="02020603050405020304" pitchFamily="18" charset="0"/>
              </a:rPr>
              <a:t>ùng </a:t>
            </a:r>
            <a:r>
              <a:rPr lang="en-US" sz="2000">
                <a:latin typeface="+mn-lt"/>
                <a:ea typeface="SimSun" panose="02010600030101010101" pitchFamily="2" charset="-122"/>
                <a:cs typeface="Times New Roman" panose="02020603050405020304" pitchFamily="18" charset="0"/>
              </a:rPr>
              <a:t>từ ngữ </a:t>
            </a:r>
            <a:r>
              <a:rPr lang="vi-VN" sz="2000">
                <a:latin typeface="+mn-lt"/>
                <a:ea typeface="SimSun" panose="02010600030101010101" pitchFamily="2" charset="-122"/>
                <a:cs typeface="Times New Roman" panose="02020603050405020304" pitchFamily="18" charset="0"/>
              </a:rPr>
              <a:t>chưa chính xác, câu sai ngữ pháp (thiếu chủ ngữ, vị ngữ)...</a:t>
            </a:r>
            <a:endParaRPr lang="en-US" sz="2000">
              <a:latin typeface="+mn-lt"/>
            </a:endParaRPr>
          </a:p>
        </p:txBody>
      </p:sp>
      <p:sp>
        <p:nvSpPr>
          <p:cNvPr id="2" name="Rectangle 1"/>
          <p:cNvSpPr/>
          <p:nvPr/>
        </p:nvSpPr>
        <p:spPr>
          <a:xfrm>
            <a:off x="89352" y="1172044"/>
            <a:ext cx="2335896" cy="400110"/>
          </a:xfrm>
          <a:prstGeom prst="rect">
            <a:avLst/>
          </a:prstGeom>
        </p:spPr>
        <p:txBody>
          <a:bodyPr wrap="none">
            <a:spAutoFit/>
          </a:bodyPr>
          <a:lstStyle/>
          <a:p>
            <a:r>
              <a:rPr lang="vi-VN" sz="2000" b="1">
                <a:solidFill>
                  <a:srgbClr val="FFFFFF"/>
                </a:solidFill>
                <a:ea typeface="SimSun" panose="02010600030101010101" pitchFamily="2" charset="-122"/>
                <a:cs typeface="Times New Roman" panose="02020603050405020304" pitchFamily="18" charset="0"/>
              </a:rPr>
              <a:t>NHỮNG ƯU ĐIỂM</a:t>
            </a:r>
            <a:endParaRPr lang="en-US" sz="2000">
              <a:solidFill>
                <a:srgbClr val="FFFFFF"/>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130" t="15817" r="39475" b="1087"/>
          <a:stretch/>
        </p:blipFill>
        <p:spPr>
          <a:xfrm flipH="1">
            <a:off x="5582652" y="1436196"/>
            <a:ext cx="3236494" cy="3017421"/>
          </a:xfrm>
          <a:prstGeom prst="rect">
            <a:avLst/>
          </a:prstGeom>
        </p:spPr>
      </p:pic>
    </p:spTree>
    <p:extLst>
      <p:ext uri="{BB962C8B-B14F-4D97-AF65-F5344CB8AC3E}">
        <p14:creationId xmlns:p14="http://schemas.microsoft.com/office/powerpoint/2010/main" val="261082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2" name="Google Shape;493;p27"/>
          <p:cNvSpPr txBox="1">
            <a:spLocks noGrp="1"/>
          </p:cNvSpPr>
          <p:nvPr>
            <p:ph type="title"/>
          </p:nvPr>
        </p:nvSpPr>
        <p:spPr>
          <a:xfrm>
            <a:off x="512725" y="0"/>
            <a:ext cx="8118550" cy="1050000"/>
          </a:xfrm>
          <a:prstGeom prst="rect">
            <a:avLst/>
          </a:prstGeom>
        </p:spPr>
        <p:txBody>
          <a:bodyPr spcFirstLastPara="1" wrap="square" lIns="91425" tIns="91425" rIns="91425" bIns="91425" anchor="ctr" anchorCtr="0">
            <a:noAutofit/>
          </a:bodyPr>
          <a:lstStyle/>
          <a:p>
            <a:pPr lvl="0" algn="ctr">
              <a:lnSpc>
                <a:spcPct val="150000"/>
              </a:lnSpc>
            </a:pPr>
            <a:r>
              <a:rPr lang="en-US" sz="3600" b="1">
                <a:solidFill>
                  <a:schemeClr val="tx2">
                    <a:lumMod val="50000"/>
                  </a:schemeClr>
                </a:solidFill>
                <a:latin typeface="+mj-lt"/>
              </a:rPr>
              <a:t>ĐOẠN VĂN MẪU</a:t>
            </a:r>
          </a:p>
        </p:txBody>
      </p:sp>
      <p:sp>
        <p:nvSpPr>
          <p:cNvPr id="23" name="Rectangle 22"/>
          <p:cNvSpPr/>
          <p:nvPr/>
        </p:nvSpPr>
        <p:spPr>
          <a:xfrm>
            <a:off x="622634" y="1050000"/>
            <a:ext cx="7898732" cy="3546805"/>
          </a:xfrm>
          <a:prstGeom prst="rect">
            <a:avLst/>
          </a:prstGeom>
        </p:spPr>
        <p:txBody>
          <a:bodyPr wrap="square">
            <a:spAutoFit/>
          </a:bodyPr>
          <a:lstStyle/>
          <a:p>
            <a:pPr algn="just">
              <a:lnSpc>
                <a:spcPct val="150000"/>
              </a:lnSpc>
            </a:pPr>
            <a:r>
              <a:rPr lang="vi-VN" sz="1900">
                <a:solidFill>
                  <a:srgbClr val="333333"/>
                </a:solidFill>
                <a:latin typeface="+mn-lt"/>
              </a:rPr>
              <a:t>Trong những câu chuyện em đã đọc thì nhân vật ông  nhạc sĩ trong truyện Ông Bụt đã để lại cho em ấn tượng sâu sắc về lòng nhân hậu. Ông là một người tốt bụng, chỉ vì nghe lời thì thầm của một cô bé vô ý làm vỡ chậu hoa mà ông đã đi mua chậu hoa mới. Điều đó đã giúp cô bé vui vẻ và tin tưởng vào ông Bụt. Ông nhạc sĩ đã làm điều đó mà không cần một lời cảm ơn hay được người khác biết đến mà chỉ làm trong âm thầm. Tấm lòng đó đã khiến em vô cùng cảm phục. Ông là một tấm gương sáng về lòng nhân hậu, vị tha để mọi người noi theo.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8"/>
          <p:cNvPicPr preferRelativeResize="0"/>
          <p:nvPr/>
        </p:nvPicPr>
        <p:blipFill>
          <a:blip r:embed="rId3">
            <a:alphaModFix/>
          </a:blip>
          <a:stretch>
            <a:fillRect/>
          </a:stretch>
        </p:blipFill>
        <p:spPr>
          <a:xfrm>
            <a:off x="1611049" y="883334"/>
            <a:ext cx="788052" cy="825599"/>
          </a:xfrm>
          <a:prstGeom prst="rect">
            <a:avLst/>
          </a:prstGeom>
          <a:noFill/>
          <a:ln>
            <a:noFill/>
          </a:ln>
        </p:spPr>
      </p:pic>
      <p:pic>
        <p:nvPicPr>
          <p:cNvPr id="398" name="Google Shape;398;p48"/>
          <p:cNvPicPr preferRelativeResize="0"/>
          <p:nvPr/>
        </p:nvPicPr>
        <p:blipFill>
          <a:blip r:embed="rId4">
            <a:alphaModFix/>
          </a:blip>
          <a:stretch>
            <a:fillRect/>
          </a:stretch>
        </p:blipFill>
        <p:spPr>
          <a:xfrm flipH="1">
            <a:off x="843987" y="-2"/>
            <a:ext cx="2322176" cy="642900"/>
          </a:xfrm>
          <a:prstGeom prst="rect">
            <a:avLst/>
          </a:prstGeom>
          <a:noFill/>
          <a:ln>
            <a:noFill/>
          </a:ln>
        </p:spPr>
      </p:pic>
      <p:sp>
        <p:nvSpPr>
          <p:cNvPr id="401" name="Google Shape;401;p48"/>
          <p:cNvSpPr txBox="1">
            <a:spLocks noGrp="1"/>
          </p:cNvSpPr>
          <p:nvPr>
            <p:ph type="title"/>
          </p:nvPr>
        </p:nvSpPr>
        <p:spPr>
          <a:xfrm>
            <a:off x="324853" y="2774969"/>
            <a:ext cx="8105897" cy="756600"/>
          </a:xfrm>
          <a:prstGeom prst="rect">
            <a:avLst/>
          </a:prstGeom>
        </p:spPr>
        <p:txBody>
          <a:bodyPr spcFirstLastPara="1" wrap="square" lIns="91425" tIns="91425" rIns="91425" bIns="91425" anchor="ctr" anchorCtr="0">
            <a:noAutofit/>
          </a:bodyPr>
          <a:lstStyle/>
          <a:p>
            <a:pPr lvl="0">
              <a:lnSpc>
                <a:spcPct val="150000"/>
              </a:lnSpc>
            </a:pPr>
            <a:r>
              <a:rPr lang="en-US" sz="4400" b="1">
                <a:solidFill>
                  <a:schemeClr val="bg1">
                    <a:lumMod val="50000"/>
                  </a:schemeClr>
                </a:solidFill>
                <a:latin typeface="+mj-lt"/>
              </a:rPr>
              <a:t>ĐỌC HOẶC NGHE BÀI VIẾT </a:t>
            </a:r>
            <a:br>
              <a:rPr lang="en-US" sz="4400" b="1">
                <a:solidFill>
                  <a:schemeClr val="bg1">
                    <a:lumMod val="50000"/>
                  </a:schemeClr>
                </a:solidFill>
                <a:latin typeface="+mj-lt"/>
              </a:rPr>
            </a:br>
            <a:r>
              <a:rPr lang="en-US" sz="4400" b="1">
                <a:solidFill>
                  <a:schemeClr val="bg1">
                    <a:lumMod val="50000"/>
                  </a:schemeClr>
                </a:solidFill>
                <a:latin typeface="+mj-lt"/>
              </a:rPr>
              <a:t>CỦA BẠN, NÊU NHỮNG ĐIỀU</a:t>
            </a:r>
            <a:br>
              <a:rPr lang="en-US" sz="4400" b="1">
                <a:solidFill>
                  <a:schemeClr val="bg1">
                    <a:lumMod val="50000"/>
                  </a:schemeClr>
                </a:solidFill>
                <a:latin typeface="+mj-lt"/>
              </a:rPr>
            </a:br>
            <a:r>
              <a:rPr lang="en-US" sz="4400" b="1">
                <a:solidFill>
                  <a:schemeClr val="bg1">
                    <a:lumMod val="50000"/>
                  </a:schemeClr>
                </a:solidFill>
                <a:latin typeface="+mj-lt"/>
              </a:rPr>
              <a:t> EM MUỐN HỌC TẬP. </a:t>
            </a:r>
          </a:p>
        </p:txBody>
      </p:sp>
      <p:sp>
        <p:nvSpPr>
          <p:cNvPr id="403" name="Google Shape;403;p48"/>
          <p:cNvSpPr txBox="1">
            <a:spLocks noGrp="1"/>
          </p:cNvSpPr>
          <p:nvPr>
            <p:ph type="title" idx="2"/>
          </p:nvPr>
        </p:nvSpPr>
        <p:spPr>
          <a:xfrm>
            <a:off x="6617850" y="642898"/>
            <a:ext cx="1812900" cy="82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7200" b="1">
                <a:latin typeface="+mj-lt"/>
              </a:rPr>
              <a:t>02.</a:t>
            </a:r>
            <a:endParaRPr sz="7200" b="1">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diatric Clinical Center by Slidesgo">
  <a:themeElements>
    <a:clrScheme name="Simple Light">
      <a:dk1>
        <a:srgbClr val="4C3D35"/>
      </a:dk1>
      <a:lt1>
        <a:srgbClr val="915D5D"/>
      </a:lt1>
      <a:dk2>
        <a:srgbClr val="E06DA2"/>
      </a:dk2>
      <a:lt2>
        <a:srgbClr val="E22D80"/>
      </a:lt2>
      <a:accent1>
        <a:srgbClr val="A16DBC"/>
      </a:accent1>
      <a:accent2>
        <a:srgbClr val="D5AEE7"/>
      </a:accent2>
      <a:accent3>
        <a:srgbClr val="A2DBDB"/>
      </a:accent3>
      <a:accent4>
        <a:srgbClr val="CAEFEE"/>
      </a:accent4>
      <a:accent5>
        <a:srgbClr val="FFBD52"/>
      </a:accent5>
      <a:accent6>
        <a:srgbClr val="FFFBEB"/>
      </a:accent6>
      <a:hlink>
        <a:srgbClr val="4C3D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555</Words>
  <Application>Microsoft Office PowerPoint</Application>
  <PresentationFormat>On-screen Show (16:9)</PresentationFormat>
  <Paragraphs>56</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PT Sans</vt:lpstr>
      <vt:lpstr>Titan One</vt:lpstr>
      <vt:lpstr>SimSun</vt:lpstr>
      <vt:lpstr>Fira Sans Extra Condensed Medium</vt:lpstr>
      <vt:lpstr>Nunito</vt:lpstr>
      <vt:lpstr>Calibri</vt:lpstr>
      <vt:lpstr>Arial</vt:lpstr>
      <vt:lpstr>Fira Sans Condensed Medium</vt:lpstr>
      <vt:lpstr>Pediatric Clinical Center by Slidesgo</vt:lpstr>
      <vt:lpstr>PowerPoint Presentation</vt:lpstr>
      <vt:lpstr>PowerPoint Presentation</vt:lpstr>
      <vt:lpstr>PowerPoint Presentation</vt:lpstr>
      <vt:lpstr>Nghe thầy cô nhận xét chung. </vt:lpstr>
      <vt:lpstr>NGHE THẦY CÔ  NHẬN XÉT CHUNG. </vt:lpstr>
      <vt:lpstr>NGHE THẦY CÔ NHẬN XÉT CHUNG </vt:lpstr>
      <vt:lpstr>NGHE THẦY CÔ NHẬN XÉT CHUNG </vt:lpstr>
      <vt:lpstr>ĐOẠN VĂN MẪU</vt:lpstr>
      <vt:lpstr>ĐỌC HOẶC NGHE BÀI VIẾT  CỦA BẠN, NÊU NHỮNG ĐIỀU  EM MUỐN HỌC TẬP. </vt:lpstr>
      <vt:lpstr>THAM KHẢO BÀI VIẾT CỦA BẠN</vt:lpstr>
      <vt:lpstr>CHỈNH SỬA BÀI VIẾT. </vt:lpstr>
      <vt:lpstr>CHỈNH SỬA BÀI VIẾT.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11</cp:revision>
  <dcterms:modified xsi:type="dcterms:W3CDTF">2026-01-28T15:14:10Z</dcterms:modified>
</cp:coreProperties>
</file>