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7" r:id="rId3"/>
    <p:sldId id="268" r:id="rId4"/>
    <p:sldId id="269" r:id="rId5"/>
    <p:sldId id="260" r:id="rId6"/>
    <p:sldId id="259" r:id="rId7"/>
    <p:sldId id="261" r:id="rId8"/>
    <p:sldId id="258" r:id="rId9"/>
    <p:sldId id="262" r:id="rId10"/>
    <p:sldId id="263" r:id="rId11"/>
    <p:sldId id="270" r:id="rId12"/>
    <p:sldId id="271" r:id="rId13"/>
    <p:sldId id="272" r:id="rId14"/>
    <p:sldId id="273" r:id="rId15"/>
    <p:sldId id="274" r:id="rId16"/>
    <p:sldId id="275" r:id="rId17"/>
    <p:sldId id="265" r:id="rId18"/>
    <p:sldId id="264" r:id="rId19"/>
    <p:sldId id="276" r:id="rId20"/>
    <p:sldId id="278" r:id="rId21"/>
    <p:sldId id="277" r:id="rId22"/>
    <p:sldId id="279" r:id="rId23"/>
    <p:sldId id="280"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5"/>
    <a:srgbClr val="FFE7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5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B3AD36-3CE2-4F33-B9AC-F6298B71A7E1}" type="doc">
      <dgm:prSet loTypeId="urn:microsoft.com/office/officeart/2008/layout/RadialCluster" loCatId="cycle" qsTypeId="urn:microsoft.com/office/officeart/2005/8/quickstyle/simple3" qsCatId="simple" csTypeId="urn:microsoft.com/office/officeart/2005/8/colors/accent1_2" csCatId="accent1" phldr="1"/>
      <dgm:spPr/>
      <dgm:t>
        <a:bodyPr/>
        <a:lstStyle/>
        <a:p>
          <a:endParaRPr lang="en-US"/>
        </a:p>
      </dgm:t>
    </dgm:pt>
    <dgm:pt modelId="{B697E570-AB19-4C89-AFB4-4E05E5AC0E76}">
      <dgm:prSet phldrT="[Text]" custT="1"/>
      <dgm:spPr>
        <a:solidFill>
          <a:srgbClr val="FFF9E5"/>
        </a:solidFill>
        <a:ln w="28575">
          <a:solidFill>
            <a:srgbClr val="FFC000"/>
          </a:solidFill>
        </a:ln>
      </dgm:spPr>
      <dgm:t>
        <a:bodyPr/>
        <a:lstStyle/>
        <a:p>
          <a:pPr>
            <a:lnSpc>
              <a:spcPct val="150000"/>
            </a:lnSpc>
          </a:pPr>
          <a:r>
            <a:rPr lang="vi-VN" sz="3800">
              <a:latin typeface="Arial" panose="020B0604020202020204" pitchFamily="34" charset="0"/>
              <a:cs typeface="Arial" panose="020B0604020202020204" pitchFamily="34" charset="0"/>
            </a:rPr>
            <a:t>Thường xuyên bị mắng mỏ, đe dọa</a:t>
          </a:r>
          <a:endParaRPr lang="en-US" sz="3800">
            <a:latin typeface="Arial" panose="020B0604020202020204" pitchFamily="34" charset="0"/>
            <a:cs typeface="Arial" panose="020B0604020202020204" pitchFamily="34" charset="0"/>
          </a:endParaRPr>
        </a:p>
      </dgm:t>
    </dgm:pt>
    <dgm:pt modelId="{4A4F6193-B7C7-4CFF-BC2F-92C835299D8D}" type="parTrans" cxnId="{144C6CB7-738F-44B3-AD7D-25E188B1874F}">
      <dgm:prSet/>
      <dgm:spPr/>
      <dgm:t>
        <a:bodyPr/>
        <a:lstStyle/>
        <a:p>
          <a:endParaRPr lang="en-US"/>
        </a:p>
      </dgm:t>
    </dgm:pt>
    <dgm:pt modelId="{8B1F3E5A-FD32-40E1-B1BE-5B9FE7DD2228}" type="sibTrans" cxnId="{144C6CB7-738F-44B3-AD7D-25E188B1874F}">
      <dgm:prSet/>
      <dgm:spPr/>
      <dgm:t>
        <a:bodyPr/>
        <a:lstStyle/>
        <a:p>
          <a:endParaRPr lang="en-US"/>
        </a:p>
      </dgm:t>
    </dgm:pt>
    <dgm:pt modelId="{47956061-CEC1-4F30-B5BD-4B1CCC8FFAEA}">
      <dgm:prSet phldrT="[Text]" custT="1"/>
      <dgm:spPr>
        <a:solidFill>
          <a:schemeClr val="accent3">
            <a:lumMod val="20000"/>
            <a:lumOff val="80000"/>
          </a:schemeClr>
        </a:solidFill>
        <a:ln w="28575">
          <a:solidFill>
            <a:schemeClr val="accent3">
              <a:lumMod val="75000"/>
            </a:schemeClr>
          </a:solidFill>
        </a:ln>
      </dgm:spPr>
      <dgm:t>
        <a:bodyPr/>
        <a:lstStyle/>
        <a:p>
          <a:pPr>
            <a:lnSpc>
              <a:spcPct val="150000"/>
            </a:lnSpc>
          </a:pPr>
          <a:r>
            <a:rPr lang="vi-VN" sz="3600">
              <a:latin typeface="Arial" panose="020B0604020202020204" pitchFamily="34" charset="0"/>
              <a:cs typeface="Arial" panose="020B0604020202020204" pitchFamily="34" charset="0"/>
            </a:rPr>
            <a:t>Tâm sự với người mình tin tưởng</a:t>
          </a:r>
          <a:endParaRPr lang="en-US" sz="3600">
            <a:latin typeface="Arial" panose="020B0604020202020204" pitchFamily="34" charset="0"/>
            <a:cs typeface="Arial" panose="020B0604020202020204" pitchFamily="34" charset="0"/>
          </a:endParaRPr>
        </a:p>
      </dgm:t>
    </dgm:pt>
    <dgm:pt modelId="{95D920DE-4E30-4AAF-9C85-EDFCA2E2DFB9}" type="parTrans" cxnId="{8D400928-0AAB-425A-8A90-2912D81A6E1F}">
      <dgm:prSet/>
      <dgm:spPr>
        <a:ln w="38100">
          <a:solidFill>
            <a:schemeClr val="accent3">
              <a:lumMod val="50000"/>
            </a:schemeClr>
          </a:solidFill>
        </a:ln>
      </dgm:spPr>
      <dgm:t>
        <a:bodyPr/>
        <a:lstStyle/>
        <a:p>
          <a:endParaRPr lang="en-US" sz="3600">
            <a:latin typeface="Arial" panose="020B0604020202020204" pitchFamily="34" charset="0"/>
            <a:cs typeface="Arial" panose="020B0604020202020204" pitchFamily="34" charset="0"/>
          </a:endParaRPr>
        </a:p>
      </dgm:t>
    </dgm:pt>
    <dgm:pt modelId="{CEF6F609-323A-4808-B0E7-ADC0215C81CC}" type="sibTrans" cxnId="{8D400928-0AAB-425A-8A90-2912D81A6E1F}">
      <dgm:prSet/>
      <dgm:spPr/>
      <dgm:t>
        <a:bodyPr/>
        <a:lstStyle/>
        <a:p>
          <a:endParaRPr lang="en-US"/>
        </a:p>
      </dgm:t>
    </dgm:pt>
    <dgm:pt modelId="{7BB18C74-2AEA-45CA-9D5F-1C11E67AD418}">
      <dgm:prSet phldrT="[Text]" custT="1"/>
      <dgm:spPr>
        <a:solidFill>
          <a:schemeClr val="accent4">
            <a:lumMod val="20000"/>
            <a:lumOff val="80000"/>
          </a:schemeClr>
        </a:solidFill>
        <a:ln w="28575">
          <a:solidFill>
            <a:schemeClr val="accent4">
              <a:lumMod val="75000"/>
            </a:schemeClr>
          </a:solidFill>
        </a:ln>
      </dgm:spPr>
      <dgm:t>
        <a:bodyPr/>
        <a:lstStyle/>
        <a:p>
          <a:r>
            <a:rPr lang="en-US" sz="3600">
              <a:latin typeface="Arial" panose="020B0604020202020204" pitchFamily="34" charset="0"/>
              <a:cs typeface="Arial" panose="020B0604020202020204" pitchFamily="34" charset="0"/>
            </a:rPr>
            <a:t>Gọi 111</a:t>
          </a:r>
        </a:p>
      </dgm:t>
    </dgm:pt>
    <dgm:pt modelId="{68A143B2-E488-44D8-B5C6-59BE8F034621}" type="parTrans" cxnId="{60E45C76-3B23-4A57-A3A0-02569993E121}">
      <dgm:prSet/>
      <dgm:spPr>
        <a:ln w="38100"/>
      </dgm:spPr>
      <dgm:t>
        <a:bodyPr/>
        <a:lstStyle/>
        <a:p>
          <a:endParaRPr lang="en-US" sz="3600">
            <a:latin typeface="Arial" panose="020B0604020202020204" pitchFamily="34" charset="0"/>
            <a:cs typeface="Arial" panose="020B0604020202020204" pitchFamily="34" charset="0"/>
          </a:endParaRPr>
        </a:p>
      </dgm:t>
    </dgm:pt>
    <dgm:pt modelId="{2594C300-FCBE-4CE3-8D74-658F7C1195D1}" type="sibTrans" cxnId="{60E45C76-3B23-4A57-A3A0-02569993E121}">
      <dgm:prSet/>
      <dgm:spPr/>
      <dgm:t>
        <a:bodyPr/>
        <a:lstStyle/>
        <a:p>
          <a:endParaRPr lang="en-US"/>
        </a:p>
      </dgm:t>
    </dgm:pt>
    <dgm:pt modelId="{EC4631A5-88A0-4FF9-8612-3563E2AAF28F}">
      <dgm:prSet phldrT="[Text]" custT="1"/>
      <dgm:spPr>
        <a:solidFill>
          <a:schemeClr val="accent5">
            <a:lumMod val="20000"/>
            <a:lumOff val="80000"/>
          </a:schemeClr>
        </a:solidFill>
        <a:ln w="28575">
          <a:solidFill>
            <a:schemeClr val="accent5">
              <a:lumMod val="75000"/>
            </a:schemeClr>
          </a:solidFill>
        </a:ln>
      </dgm:spPr>
      <dgm:t>
        <a:bodyPr/>
        <a:lstStyle/>
        <a:p>
          <a:pPr>
            <a:lnSpc>
              <a:spcPct val="150000"/>
            </a:lnSpc>
          </a:pPr>
          <a:r>
            <a:rPr lang="en-US" sz="3600">
              <a:latin typeface="Arial" panose="020B0604020202020204" pitchFamily="34" charset="0"/>
              <a:cs typeface="Arial" panose="020B0604020202020204" pitchFamily="34" charset="0"/>
            </a:rPr>
            <a:t>Nói ra cảm xúc của mình</a:t>
          </a:r>
        </a:p>
      </dgm:t>
    </dgm:pt>
    <dgm:pt modelId="{7910A3E3-90A6-4928-AA15-D6E7D823C3F2}" type="parTrans" cxnId="{0EC0261F-0F1C-4D9B-844E-477DC40A6CD1}">
      <dgm:prSet/>
      <dgm:spPr>
        <a:ln w="38100">
          <a:solidFill>
            <a:schemeClr val="accent6">
              <a:lumMod val="50000"/>
            </a:schemeClr>
          </a:solidFill>
        </a:ln>
      </dgm:spPr>
      <dgm:t>
        <a:bodyPr/>
        <a:lstStyle/>
        <a:p>
          <a:endParaRPr lang="en-US" sz="3600">
            <a:latin typeface="Arial" panose="020B0604020202020204" pitchFamily="34" charset="0"/>
            <a:cs typeface="Arial" panose="020B0604020202020204" pitchFamily="34" charset="0"/>
          </a:endParaRPr>
        </a:p>
      </dgm:t>
    </dgm:pt>
    <dgm:pt modelId="{3668023A-784F-4F2F-BC38-1B239C4A30E0}" type="sibTrans" cxnId="{0EC0261F-0F1C-4D9B-844E-477DC40A6CD1}">
      <dgm:prSet/>
      <dgm:spPr/>
      <dgm:t>
        <a:bodyPr/>
        <a:lstStyle/>
        <a:p>
          <a:endParaRPr lang="en-US"/>
        </a:p>
      </dgm:t>
    </dgm:pt>
    <dgm:pt modelId="{DF2059AB-6DAF-471F-95DD-C228A43A6AFB}" type="pres">
      <dgm:prSet presAssocID="{16B3AD36-3CE2-4F33-B9AC-F6298B71A7E1}" presName="Name0" presStyleCnt="0">
        <dgm:presLayoutVars>
          <dgm:chMax val="1"/>
          <dgm:chPref val="1"/>
          <dgm:dir/>
          <dgm:animOne val="branch"/>
          <dgm:animLvl val="lvl"/>
        </dgm:presLayoutVars>
      </dgm:prSet>
      <dgm:spPr/>
    </dgm:pt>
    <dgm:pt modelId="{A1C250D5-7F2B-4AF7-9D57-7F2EC6DA9166}" type="pres">
      <dgm:prSet presAssocID="{B697E570-AB19-4C89-AFB4-4E05E5AC0E76}" presName="singleCycle" presStyleCnt="0"/>
      <dgm:spPr/>
    </dgm:pt>
    <dgm:pt modelId="{A72AB924-ACAD-482D-9ECD-1F1F92AFB7CE}" type="pres">
      <dgm:prSet presAssocID="{B697E570-AB19-4C89-AFB4-4E05E5AC0E76}" presName="singleCenter" presStyleLbl="node1" presStyleIdx="0" presStyleCnt="4" custScaleX="230179" custScaleY="98430" custLinFactNeighborX="1808" custLinFactNeighborY="17527">
        <dgm:presLayoutVars>
          <dgm:chMax val="7"/>
          <dgm:chPref val="7"/>
        </dgm:presLayoutVars>
      </dgm:prSet>
      <dgm:spPr/>
    </dgm:pt>
    <dgm:pt modelId="{CF90965D-C3F0-468E-9B3E-000183B25B91}" type="pres">
      <dgm:prSet presAssocID="{95D920DE-4E30-4AAF-9C85-EDFCA2E2DFB9}" presName="Name56" presStyleLbl="parChTrans1D2" presStyleIdx="0" presStyleCnt="3"/>
      <dgm:spPr/>
    </dgm:pt>
    <dgm:pt modelId="{3CCBCB03-D910-49DD-9413-049796E7A407}" type="pres">
      <dgm:prSet presAssocID="{47956061-CEC1-4F30-B5BD-4B1CCC8FFAEA}" presName="text0" presStyleLbl="node1" presStyleIdx="1" presStyleCnt="4" custScaleX="333164" custScaleY="125060" custRadScaleRad="107629" custRadScaleInc="2634">
        <dgm:presLayoutVars>
          <dgm:bulletEnabled val="1"/>
        </dgm:presLayoutVars>
      </dgm:prSet>
      <dgm:spPr/>
    </dgm:pt>
    <dgm:pt modelId="{A135DD08-7BB2-43B0-A2EF-1714AD7E50A3}" type="pres">
      <dgm:prSet presAssocID="{68A143B2-E488-44D8-B5C6-59BE8F034621}" presName="Name56" presStyleLbl="parChTrans1D2" presStyleIdx="1" presStyleCnt="3"/>
      <dgm:spPr/>
    </dgm:pt>
    <dgm:pt modelId="{954DBE6B-8EC1-4181-927E-C2B0B78F4E39}" type="pres">
      <dgm:prSet presAssocID="{7BB18C74-2AEA-45CA-9D5F-1C11E67AD418}" presName="text0" presStyleLbl="node1" presStyleIdx="2" presStyleCnt="4" custScaleX="249992" custScaleY="113363" custRadScaleRad="126909" custRadScaleInc="-83464">
        <dgm:presLayoutVars>
          <dgm:bulletEnabled val="1"/>
        </dgm:presLayoutVars>
      </dgm:prSet>
      <dgm:spPr/>
    </dgm:pt>
    <dgm:pt modelId="{1D30F040-5F24-4307-85B6-9742A29DBAFD}" type="pres">
      <dgm:prSet presAssocID="{7910A3E3-90A6-4928-AA15-D6E7D823C3F2}" presName="Name56" presStyleLbl="parChTrans1D2" presStyleIdx="2" presStyleCnt="3"/>
      <dgm:spPr/>
    </dgm:pt>
    <dgm:pt modelId="{ED53A96E-BB9B-4AD7-923C-591F1C96ABD9}" type="pres">
      <dgm:prSet presAssocID="{EC4631A5-88A0-4FF9-8612-3563E2AAF28F}" presName="text0" presStyleLbl="node1" presStyleIdx="3" presStyleCnt="4" custScaleX="272164" custScaleY="120244" custRadScaleRad="136883" custRadScaleInc="80933">
        <dgm:presLayoutVars>
          <dgm:bulletEnabled val="1"/>
        </dgm:presLayoutVars>
      </dgm:prSet>
      <dgm:spPr/>
    </dgm:pt>
  </dgm:ptLst>
  <dgm:cxnLst>
    <dgm:cxn modelId="{5FABAC0F-F55D-4F70-A381-95BDE5E91650}" type="presOf" srcId="{95D920DE-4E30-4AAF-9C85-EDFCA2E2DFB9}" destId="{CF90965D-C3F0-468E-9B3E-000183B25B91}" srcOrd="0" destOrd="0" presId="urn:microsoft.com/office/officeart/2008/layout/RadialCluster"/>
    <dgm:cxn modelId="{473F971B-9CFF-41C8-B4F4-ECF2BE731D26}" type="presOf" srcId="{7910A3E3-90A6-4928-AA15-D6E7D823C3F2}" destId="{1D30F040-5F24-4307-85B6-9742A29DBAFD}" srcOrd="0" destOrd="0" presId="urn:microsoft.com/office/officeart/2008/layout/RadialCluster"/>
    <dgm:cxn modelId="{0EC0261F-0F1C-4D9B-844E-477DC40A6CD1}" srcId="{B697E570-AB19-4C89-AFB4-4E05E5AC0E76}" destId="{EC4631A5-88A0-4FF9-8612-3563E2AAF28F}" srcOrd="2" destOrd="0" parTransId="{7910A3E3-90A6-4928-AA15-D6E7D823C3F2}" sibTransId="{3668023A-784F-4F2F-BC38-1B239C4A30E0}"/>
    <dgm:cxn modelId="{8D400928-0AAB-425A-8A90-2912D81A6E1F}" srcId="{B697E570-AB19-4C89-AFB4-4E05E5AC0E76}" destId="{47956061-CEC1-4F30-B5BD-4B1CCC8FFAEA}" srcOrd="0" destOrd="0" parTransId="{95D920DE-4E30-4AAF-9C85-EDFCA2E2DFB9}" sibTransId="{CEF6F609-323A-4808-B0E7-ADC0215C81CC}"/>
    <dgm:cxn modelId="{10700735-D41E-4C0F-9459-91309BCCB6D6}" type="presOf" srcId="{7BB18C74-2AEA-45CA-9D5F-1C11E67AD418}" destId="{954DBE6B-8EC1-4181-927E-C2B0B78F4E39}" srcOrd="0" destOrd="0" presId="urn:microsoft.com/office/officeart/2008/layout/RadialCluster"/>
    <dgm:cxn modelId="{DE7F766D-B619-4510-B0B2-E6757D2BF1D9}" type="presOf" srcId="{47956061-CEC1-4F30-B5BD-4B1CCC8FFAEA}" destId="{3CCBCB03-D910-49DD-9413-049796E7A407}" srcOrd="0" destOrd="0" presId="urn:microsoft.com/office/officeart/2008/layout/RadialCluster"/>
    <dgm:cxn modelId="{60E45C76-3B23-4A57-A3A0-02569993E121}" srcId="{B697E570-AB19-4C89-AFB4-4E05E5AC0E76}" destId="{7BB18C74-2AEA-45CA-9D5F-1C11E67AD418}" srcOrd="1" destOrd="0" parTransId="{68A143B2-E488-44D8-B5C6-59BE8F034621}" sibTransId="{2594C300-FCBE-4CE3-8D74-658F7C1195D1}"/>
    <dgm:cxn modelId="{07333F78-8434-4CCB-8109-790A6C4FFABA}" type="presOf" srcId="{EC4631A5-88A0-4FF9-8612-3563E2AAF28F}" destId="{ED53A96E-BB9B-4AD7-923C-591F1C96ABD9}" srcOrd="0" destOrd="0" presId="urn:microsoft.com/office/officeart/2008/layout/RadialCluster"/>
    <dgm:cxn modelId="{8114CA95-C7A5-401D-ACE0-EDA1172720AC}" type="presOf" srcId="{16B3AD36-3CE2-4F33-B9AC-F6298B71A7E1}" destId="{DF2059AB-6DAF-471F-95DD-C228A43A6AFB}" srcOrd="0" destOrd="0" presId="urn:microsoft.com/office/officeart/2008/layout/RadialCluster"/>
    <dgm:cxn modelId="{78B45498-587A-4237-A53B-DCF1D0331548}" type="presOf" srcId="{68A143B2-E488-44D8-B5C6-59BE8F034621}" destId="{A135DD08-7BB2-43B0-A2EF-1714AD7E50A3}" srcOrd="0" destOrd="0" presId="urn:microsoft.com/office/officeart/2008/layout/RadialCluster"/>
    <dgm:cxn modelId="{144C6CB7-738F-44B3-AD7D-25E188B1874F}" srcId="{16B3AD36-3CE2-4F33-B9AC-F6298B71A7E1}" destId="{B697E570-AB19-4C89-AFB4-4E05E5AC0E76}" srcOrd="0" destOrd="0" parTransId="{4A4F6193-B7C7-4CFF-BC2F-92C835299D8D}" sibTransId="{8B1F3E5A-FD32-40E1-B1BE-5B9FE7DD2228}"/>
    <dgm:cxn modelId="{AB1438D4-F324-49E7-BDF6-8FCF192A4440}" type="presOf" srcId="{B697E570-AB19-4C89-AFB4-4E05E5AC0E76}" destId="{A72AB924-ACAD-482D-9ECD-1F1F92AFB7CE}" srcOrd="0" destOrd="0" presId="urn:microsoft.com/office/officeart/2008/layout/RadialCluster"/>
    <dgm:cxn modelId="{3F4F5593-08AF-4F1F-A4FC-F3F7A4AC5690}" type="presParOf" srcId="{DF2059AB-6DAF-471F-95DD-C228A43A6AFB}" destId="{A1C250D5-7F2B-4AF7-9D57-7F2EC6DA9166}" srcOrd="0" destOrd="0" presId="urn:microsoft.com/office/officeart/2008/layout/RadialCluster"/>
    <dgm:cxn modelId="{9BCE0C78-61D1-4885-A3BE-8C4B75B236AD}" type="presParOf" srcId="{A1C250D5-7F2B-4AF7-9D57-7F2EC6DA9166}" destId="{A72AB924-ACAD-482D-9ECD-1F1F92AFB7CE}" srcOrd="0" destOrd="0" presId="urn:microsoft.com/office/officeart/2008/layout/RadialCluster"/>
    <dgm:cxn modelId="{77DC5445-85ED-47A1-B101-4395EFF42E0A}" type="presParOf" srcId="{A1C250D5-7F2B-4AF7-9D57-7F2EC6DA9166}" destId="{CF90965D-C3F0-468E-9B3E-000183B25B91}" srcOrd="1" destOrd="0" presId="urn:microsoft.com/office/officeart/2008/layout/RadialCluster"/>
    <dgm:cxn modelId="{98BAE956-52BC-440D-9A5D-B50CCB21D7D6}" type="presParOf" srcId="{A1C250D5-7F2B-4AF7-9D57-7F2EC6DA9166}" destId="{3CCBCB03-D910-49DD-9413-049796E7A407}" srcOrd="2" destOrd="0" presId="urn:microsoft.com/office/officeart/2008/layout/RadialCluster"/>
    <dgm:cxn modelId="{174ACF4E-ADB0-48AD-BF02-27BF2B5D6941}" type="presParOf" srcId="{A1C250D5-7F2B-4AF7-9D57-7F2EC6DA9166}" destId="{A135DD08-7BB2-43B0-A2EF-1714AD7E50A3}" srcOrd="3" destOrd="0" presId="urn:microsoft.com/office/officeart/2008/layout/RadialCluster"/>
    <dgm:cxn modelId="{A5298A1D-4FFE-42B0-818C-8E72EDE2A28A}" type="presParOf" srcId="{A1C250D5-7F2B-4AF7-9D57-7F2EC6DA9166}" destId="{954DBE6B-8EC1-4181-927E-C2B0B78F4E39}" srcOrd="4" destOrd="0" presId="urn:microsoft.com/office/officeart/2008/layout/RadialCluster"/>
    <dgm:cxn modelId="{83A3445B-FDBB-4EC6-B99C-03F2DF365C99}" type="presParOf" srcId="{A1C250D5-7F2B-4AF7-9D57-7F2EC6DA9166}" destId="{1D30F040-5F24-4307-85B6-9742A29DBAFD}" srcOrd="5" destOrd="0" presId="urn:microsoft.com/office/officeart/2008/layout/RadialCluster"/>
    <dgm:cxn modelId="{D8D956E6-5DD6-4B02-A48D-1F4C623CCB89}" type="presParOf" srcId="{A1C250D5-7F2B-4AF7-9D57-7F2EC6DA9166}" destId="{ED53A96E-BB9B-4AD7-923C-591F1C96ABD9}" srcOrd="6" destOrd="0" presId="urn:microsoft.com/office/officeart/2008/layout/RadialCluster"/>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AB924-ACAD-482D-9ECD-1F1F92AFB7CE}">
      <dsp:nvSpPr>
        <dsp:cNvPr id="0" name=""/>
        <dsp:cNvSpPr/>
      </dsp:nvSpPr>
      <dsp:spPr>
        <a:xfrm>
          <a:off x="6138188" y="4918868"/>
          <a:ext cx="5377982" cy="2299752"/>
        </a:xfrm>
        <a:prstGeom prst="roundRect">
          <a:avLst/>
        </a:prstGeom>
        <a:solidFill>
          <a:srgbClr val="FFF9E5"/>
        </a:solidFill>
        <a:ln w="28575">
          <a:solidFill>
            <a:srgbClr val="FFC0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520" tIns="96520" rIns="96520" bIns="96520" numCol="1" spcCol="1270" anchor="ctr" anchorCtr="0">
          <a:noAutofit/>
        </a:bodyPr>
        <a:lstStyle/>
        <a:p>
          <a:pPr marL="0" lvl="0" indent="0" algn="ctr" defTabSz="1689100">
            <a:lnSpc>
              <a:spcPct val="150000"/>
            </a:lnSpc>
            <a:spcBef>
              <a:spcPct val="0"/>
            </a:spcBef>
            <a:spcAft>
              <a:spcPct val="35000"/>
            </a:spcAft>
            <a:buNone/>
          </a:pPr>
          <a:r>
            <a:rPr lang="vi-VN" sz="3800" kern="1200">
              <a:latin typeface="Arial" panose="020B0604020202020204" pitchFamily="34" charset="0"/>
              <a:cs typeface="Arial" panose="020B0604020202020204" pitchFamily="34" charset="0"/>
            </a:rPr>
            <a:t>Thường xuyên bị mắng mỏ, đe dọa</a:t>
          </a:r>
          <a:endParaRPr lang="en-US" sz="3800" kern="1200">
            <a:latin typeface="Arial" panose="020B0604020202020204" pitchFamily="34" charset="0"/>
            <a:cs typeface="Arial" panose="020B0604020202020204" pitchFamily="34" charset="0"/>
          </a:endParaRPr>
        </a:p>
      </dsp:txBody>
      <dsp:txXfrm>
        <a:off x="6250453" y="5031133"/>
        <a:ext cx="5153452" cy="2075222"/>
      </dsp:txXfrm>
    </dsp:sp>
    <dsp:sp modelId="{CF90965D-C3F0-468E-9B3E-000183B25B91}">
      <dsp:nvSpPr>
        <dsp:cNvPr id="0" name=""/>
        <dsp:cNvSpPr/>
      </dsp:nvSpPr>
      <dsp:spPr>
        <a:xfrm rot="16184298">
          <a:off x="7334566" y="3438285"/>
          <a:ext cx="2961196" cy="0"/>
        </a:xfrm>
        <a:custGeom>
          <a:avLst/>
          <a:gdLst/>
          <a:ahLst/>
          <a:cxnLst/>
          <a:rect l="0" t="0" r="0" b="0"/>
          <a:pathLst>
            <a:path>
              <a:moveTo>
                <a:pt x="0" y="0"/>
              </a:moveTo>
              <a:lnTo>
                <a:pt x="2961196" y="0"/>
              </a:lnTo>
            </a:path>
          </a:pathLst>
        </a:custGeom>
        <a:noFill/>
        <a:ln w="38100" cap="flat" cmpd="sng" algn="ctr">
          <a:solidFill>
            <a:schemeClr val="accent3">
              <a:lumMod val="50000"/>
            </a:schemeClr>
          </a:solidFill>
          <a:prstDash val="solid"/>
        </a:ln>
        <a:effectLst/>
      </dsp:spPr>
      <dsp:style>
        <a:lnRef idx="2">
          <a:scrgbClr r="0" g="0" b="0"/>
        </a:lnRef>
        <a:fillRef idx="0">
          <a:scrgbClr r="0" g="0" b="0"/>
        </a:fillRef>
        <a:effectRef idx="0">
          <a:scrgbClr r="0" g="0" b="0"/>
        </a:effectRef>
        <a:fontRef idx="minor"/>
      </dsp:style>
    </dsp:sp>
    <dsp:sp modelId="{3CCBCB03-D910-49DD-9413-049796E7A407}">
      <dsp:nvSpPr>
        <dsp:cNvPr id="0" name=""/>
        <dsp:cNvSpPr/>
      </dsp:nvSpPr>
      <dsp:spPr>
        <a:xfrm>
          <a:off x="6196236" y="0"/>
          <a:ext cx="5215386" cy="1957703"/>
        </a:xfrm>
        <a:prstGeom prst="roundRect">
          <a:avLst/>
        </a:prstGeom>
        <a:solidFill>
          <a:schemeClr val="accent3">
            <a:lumMod val="20000"/>
            <a:lumOff val="80000"/>
          </a:schemeClr>
        </a:solidFill>
        <a:ln w="28575">
          <a:solidFill>
            <a:schemeClr val="accent3">
              <a:lumMod val="75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600200">
            <a:lnSpc>
              <a:spcPct val="150000"/>
            </a:lnSpc>
            <a:spcBef>
              <a:spcPct val="0"/>
            </a:spcBef>
            <a:spcAft>
              <a:spcPct val="35000"/>
            </a:spcAft>
            <a:buNone/>
          </a:pPr>
          <a:r>
            <a:rPr lang="vi-VN" sz="3600" kern="1200">
              <a:latin typeface="Arial" panose="020B0604020202020204" pitchFamily="34" charset="0"/>
              <a:cs typeface="Arial" panose="020B0604020202020204" pitchFamily="34" charset="0"/>
            </a:rPr>
            <a:t>Tâm sự với người mình tin tưởng</a:t>
          </a:r>
          <a:endParaRPr lang="en-US" sz="3600" kern="1200">
            <a:latin typeface="Arial" panose="020B0604020202020204" pitchFamily="34" charset="0"/>
            <a:cs typeface="Arial" panose="020B0604020202020204" pitchFamily="34" charset="0"/>
          </a:endParaRPr>
        </a:p>
      </dsp:txBody>
      <dsp:txXfrm>
        <a:off x="6291803" y="95567"/>
        <a:ext cx="5024252" cy="1766569"/>
      </dsp:txXfrm>
    </dsp:sp>
    <dsp:sp modelId="{A135DD08-7BB2-43B0-A2EF-1714AD7E50A3}">
      <dsp:nvSpPr>
        <dsp:cNvPr id="0" name=""/>
        <dsp:cNvSpPr/>
      </dsp:nvSpPr>
      <dsp:spPr>
        <a:xfrm rot="19546484">
          <a:off x="10396685" y="4526245"/>
          <a:ext cx="1396121" cy="0"/>
        </a:xfrm>
        <a:custGeom>
          <a:avLst/>
          <a:gdLst/>
          <a:ahLst/>
          <a:cxnLst/>
          <a:rect l="0" t="0" r="0" b="0"/>
          <a:pathLst>
            <a:path>
              <a:moveTo>
                <a:pt x="0" y="0"/>
              </a:moveTo>
              <a:lnTo>
                <a:pt x="1396121" y="0"/>
              </a:lnTo>
            </a:path>
          </a:pathLst>
        </a:custGeom>
        <a:noFill/>
        <a:ln w="3810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954DBE6B-8EC1-4181-927E-C2B0B78F4E39}">
      <dsp:nvSpPr>
        <dsp:cNvPr id="0" name=""/>
        <dsp:cNvSpPr/>
      </dsp:nvSpPr>
      <dsp:spPr>
        <a:xfrm>
          <a:off x="11019606" y="2359025"/>
          <a:ext cx="3913403" cy="1774597"/>
        </a:xfrm>
        <a:prstGeom prst="roundRect">
          <a:avLst/>
        </a:prstGeom>
        <a:solidFill>
          <a:schemeClr val="accent4">
            <a:lumMod val="20000"/>
            <a:lumOff val="80000"/>
          </a:schemeClr>
        </a:solidFill>
        <a:ln w="28575">
          <a:solidFill>
            <a:schemeClr val="accent4">
              <a:lumMod val="75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Gọi 111</a:t>
          </a:r>
        </a:p>
      </dsp:txBody>
      <dsp:txXfrm>
        <a:off x="11106235" y="2445654"/>
        <a:ext cx="3740145" cy="1601339"/>
      </dsp:txXfrm>
    </dsp:sp>
    <dsp:sp modelId="{1D30F040-5F24-4307-85B6-9742A29DBAFD}">
      <dsp:nvSpPr>
        <dsp:cNvPr id="0" name=""/>
        <dsp:cNvSpPr/>
      </dsp:nvSpPr>
      <dsp:spPr>
        <a:xfrm rot="12631076">
          <a:off x="5535918" y="4553165"/>
          <a:ext cx="1440318" cy="0"/>
        </a:xfrm>
        <a:custGeom>
          <a:avLst/>
          <a:gdLst/>
          <a:ahLst/>
          <a:cxnLst/>
          <a:rect l="0" t="0" r="0" b="0"/>
          <a:pathLst>
            <a:path>
              <a:moveTo>
                <a:pt x="0" y="0"/>
              </a:moveTo>
              <a:lnTo>
                <a:pt x="1440318" y="0"/>
              </a:lnTo>
            </a:path>
          </a:pathLst>
        </a:custGeom>
        <a:noFill/>
        <a:ln w="38100" cap="flat" cmpd="sng" algn="ctr">
          <a:solidFill>
            <a:schemeClr val="accent6">
              <a:lumMod val="50000"/>
            </a:schemeClr>
          </a:solidFill>
          <a:prstDash val="solid"/>
        </a:ln>
        <a:effectLst/>
      </dsp:spPr>
      <dsp:style>
        <a:lnRef idx="2">
          <a:scrgbClr r="0" g="0" b="0"/>
        </a:lnRef>
        <a:fillRef idx="0">
          <a:scrgbClr r="0" g="0" b="0"/>
        </a:fillRef>
        <a:effectRef idx="0">
          <a:scrgbClr r="0" g="0" b="0"/>
        </a:effectRef>
        <a:fontRef idx="minor"/>
      </dsp:style>
    </dsp:sp>
    <dsp:sp modelId="{ED53A96E-BB9B-4AD7-923C-591F1C96ABD9}">
      <dsp:nvSpPr>
        <dsp:cNvPr id="0" name=""/>
        <dsp:cNvSpPr/>
      </dsp:nvSpPr>
      <dsp:spPr>
        <a:xfrm>
          <a:off x="1908815" y="2305149"/>
          <a:ext cx="4260486" cy="1882313"/>
        </a:xfrm>
        <a:prstGeom prst="roundRect">
          <a:avLst/>
        </a:prstGeom>
        <a:solidFill>
          <a:schemeClr val="accent5">
            <a:lumMod val="20000"/>
            <a:lumOff val="80000"/>
          </a:schemeClr>
        </a:solidFill>
        <a:ln w="28575">
          <a:solidFill>
            <a:schemeClr val="accent5">
              <a:lumMod val="75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600200">
            <a:lnSpc>
              <a:spcPct val="150000"/>
            </a:lnSpc>
            <a:spcBef>
              <a:spcPct val="0"/>
            </a:spcBef>
            <a:spcAft>
              <a:spcPct val="35000"/>
            </a:spcAft>
            <a:buNone/>
          </a:pPr>
          <a:r>
            <a:rPr lang="en-US" sz="3600" kern="1200">
              <a:latin typeface="Arial" panose="020B0604020202020204" pitchFamily="34" charset="0"/>
              <a:cs typeface="Arial" panose="020B0604020202020204" pitchFamily="34" charset="0"/>
            </a:rPr>
            <a:t>Nói ra cảm xúc của mình</a:t>
          </a:r>
        </a:p>
      </dsp:txBody>
      <dsp:txXfrm>
        <a:off x="2000702" y="2397036"/>
        <a:ext cx="4076712" cy="1698539"/>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9.svg"/><Relationship Id="rId7" Type="http://schemas.openxmlformats.org/officeDocument/2006/relationships/image" Target="../media/image4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3.svg"/><Relationship Id="rId10"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9.svg"/><Relationship Id="rId7" Type="http://schemas.openxmlformats.org/officeDocument/2006/relationships/image" Target="../media/image4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3.svg"/><Relationship Id="rId10"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svg"/><Relationship Id="rId7"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svg"/><Relationship Id="rId7"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svg"/><Relationship Id="rId7" Type="http://schemas.openxmlformats.org/officeDocument/2006/relationships/image" Target="../media/image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svg"/><Relationship Id="rId7" Type="http://schemas.openxmlformats.org/officeDocument/2006/relationships/image" Target="../media/image5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2.svg"/><Relationship Id="rId5" Type="http://schemas.openxmlformats.org/officeDocument/2006/relationships/image" Target="../media/image52.svg"/><Relationship Id="rId10" Type="http://schemas.openxmlformats.org/officeDocument/2006/relationships/image" Target="../media/image11.png"/><Relationship Id="rId4" Type="http://schemas.openxmlformats.org/officeDocument/2006/relationships/image" Target="../media/image51.png"/><Relationship Id="rId9"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8.sv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4.svg"/><Relationship Id="rId7" Type="http://schemas.openxmlformats.org/officeDocument/2006/relationships/image" Target="../media/image6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64.svg"/></Relationships>
</file>

<file path=ppt/slides/_rels/slide2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diagramLayout" Target="../diagrams/layout1.xml"/><Relationship Id="rId7" Type="http://schemas.openxmlformats.org/officeDocument/2006/relationships/image" Target="../media/image28.png"/><Relationship Id="rId12" Type="http://schemas.openxmlformats.org/officeDocument/2006/relationships/image" Target="../media/image41.sv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40.png"/><Relationship Id="rId5" Type="http://schemas.openxmlformats.org/officeDocument/2006/relationships/diagramColors" Target="../diagrams/colors1.xml"/><Relationship Id="rId10" Type="http://schemas.openxmlformats.org/officeDocument/2006/relationships/image" Target="../media/image23.svg"/><Relationship Id="rId4" Type="http://schemas.openxmlformats.org/officeDocument/2006/relationships/diagramQuickStyle" Target="../diagrams/quickStyle1.xml"/><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41.svg"/><Relationship Id="rId7" Type="http://schemas.openxmlformats.org/officeDocument/2006/relationships/image" Target="../media/image12.svg"/><Relationship Id="rId12" Type="http://schemas.openxmlformats.org/officeDocument/2006/relationships/image" Target="../media/image69.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8.svg"/><Relationship Id="rId5" Type="http://schemas.openxmlformats.org/officeDocument/2006/relationships/image" Target="../media/image19.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18.png"/><Relationship Id="rId9" Type="http://schemas.openxmlformats.org/officeDocument/2006/relationships/image" Target="../media/image66.sv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svg"/><Relationship Id="rId7"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14.sv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svg"/><Relationship Id="rId7" Type="http://schemas.openxmlformats.org/officeDocument/2006/relationships/image" Target="../media/image3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5.svg"/><Relationship Id="rId3" Type="http://schemas.openxmlformats.org/officeDocument/2006/relationships/slideLayout" Target="../slideLayouts/slideLayout7.xml"/><Relationship Id="rId7" Type="http://schemas.openxmlformats.org/officeDocument/2006/relationships/image" Target="../media/image19.svg"/><Relationship Id="rId12" Type="http://schemas.openxmlformats.org/officeDocument/2006/relationships/image" Target="../media/image4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12.sv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6" name="Freeform 6"/>
          <p:cNvSpPr/>
          <p:nvPr/>
        </p:nvSpPr>
        <p:spPr>
          <a:xfrm>
            <a:off x="-152400" y="264861"/>
            <a:ext cx="3185499" cy="619724"/>
          </a:xfrm>
          <a:custGeom>
            <a:avLst/>
            <a:gdLst/>
            <a:ahLst/>
            <a:cxnLst/>
            <a:rect l="l" t="t" r="r" b="b"/>
            <a:pathLst>
              <a:path w="3185499" h="619724">
                <a:moveTo>
                  <a:pt x="0" y="0"/>
                </a:moveTo>
                <a:lnTo>
                  <a:pt x="3185499" y="0"/>
                </a:lnTo>
                <a:lnTo>
                  <a:pt x="3185499" y="619725"/>
                </a:lnTo>
                <a:lnTo>
                  <a:pt x="0" y="619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6840200" y="0"/>
            <a:ext cx="1254641" cy="1413680"/>
          </a:xfrm>
          <a:custGeom>
            <a:avLst/>
            <a:gdLst/>
            <a:ahLst/>
            <a:cxnLst/>
            <a:rect l="l" t="t" r="r" b="b"/>
            <a:pathLst>
              <a:path w="1254641" h="1413680">
                <a:moveTo>
                  <a:pt x="0" y="0"/>
                </a:moveTo>
                <a:lnTo>
                  <a:pt x="1254642" y="0"/>
                </a:lnTo>
                <a:lnTo>
                  <a:pt x="1254642" y="1413680"/>
                </a:lnTo>
                <a:lnTo>
                  <a:pt x="0" y="1413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6670610" y="8801100"/>
            <a:ext cx="1593819" cy="1340800"/>
          </a:xfrm>
          <a:custGeom>
            <a:avLst/>
            <a:gdLst/>
            <a:ahLst/>
            <a:cxnLst/>
            <a:rect l="l" t="t" r="r" b="b"/>
            <a:pathLst>
              <a:path w="1593819" h="1340800">
                <a:moveTo>
                  <a:pt x="0" y="0"/>
                </a:moveTo>
                <a:lnTo>
                  <a:pt x="1593819" y="0"/>
                </a:lnTo>
                <a:lnTo>
                  <a:pt x="1593819" y="1340800"/>
                </a:lnTo>
                <a:lnTo>
                  <a:pt x="0" y="1340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5443" y="9108430"/>
            <a:ext cx="900133" cy="1178570"/>
          </a:xfrm>
          <a:custGeom>
            <a:avLst/>
            <a:gdLst/>
            <a:ahLst/>
            <a:cxnLst/>
            <a:rect l="l" t="t" r="r" b="b"/>
            <a:pathLst>
              <a:path w="900133" h="1178570">
                <a:moveTo>
                  <a:pt x="0" y="0"/>
                </a:moveTo>
                <a:lnTo>
                  <a:pt x="900132" y="0"/>
                </a:lnTo>
                <a:lnTo>
                  <a:pt x="900132" y="1178570"/>
                </a:lnTo>
                <a:lnTo>
                  <a:pt x="0" y="11785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TextBox 13">
            <a:extLst>
              <a:ext uri="{FF2B5EF4-FFF2-40B4-BE49-F238E27FC236}">
                <a16:creationId xmlns:a16="http://schemas.microsoft.com/office/drawing/2014/main" id="{514A58C0-FC64-B3B0-5489-8320AF1D68F5}"/>
              </a:ext>
            </a:extLst>
          </p:cNvPr>
          <p:cNvSpPr txBox="1"/>
          <p:nvPr/>
        </p:nvSpPr>
        <p:spPr>
          <a:xfrm>
            <a:off x="1048046" y="3410910"/>
            <a:ext cx="16191907" cy="3465179"/>
          </a:xfrm>
          <a:prstGeom prst="rect">
            <a:avLst/>
          </a:prstGeom>
        </p:spPr>
        <p:txBody>
          <a:bodyPr wrap="square" lIns="0" tIns="0" rIns="0" bIns="0" rtlCol="0" anchor="t">
            <a:spAutoFit/>
          </a:bodyPr>
          <a:lstStyle/>
          <a:p>
            <a:pPr algn="ctr">
              <a:lnSpc>
                <a:spcPct val="150000"/>
              </a:lnSpc>
            </a:pPr>
            <a:r>
              <a:rPr lang="en-US" sz="8000" b="1">
                <a:solidFill>
                  <a:srgbClr val="531139"/>
                </a:solidFill>
                <a:latin typeface="Arial" panose="020B0604020202020204" pitchFamily="34" charset="0"/>
                <a:cs typeface="Arial" panose="020B0604020202020204" pitchFamily="34" charset="0"/>
              </a:rPr>
              <a:t>CHÀO MỪNG CÁC EM ĐẾN VỚI BÀI GIẢNG NGÀY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12" name="Freeform 12"/>
          <p:cNvSpPr/>
          <p:nvPr/>
        </p:nvSpPr>
        <p:spPr>
          <a:xfrm>
            <a:off x="17033359" y="8911420"/>
            <a:ext cx="1254641" cy="1413680"/>
          </a:xfrm>
          <a:custGeom>
            <a:avLst/>
            <a:gdLst/>
            <a:ahLst/>
            <a:cxnLst/>
            <a:rect l="l" t="t" r="r" b="b"/>
            <a:pathLst>
              <a:path w="1254641" h="1413680">
                <a:moveTo>
                  <a:pt x="0" y="0"/>
                </a:moveTo>
                <a:lnTo>
                  <a:pt x="1254641" y="0"/>
                </a:lnTo>
                <a:lnTo>
                  <a:pt x="1254641" y="1413680"/>
                </a:lnTo>
                <a:lnTo>
                  <a:pt x="0" y="1413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0" y="220272"/>
            <a:ext cx="1295400" cy="861025"/>
          </a:xfrm>
          <a:custGeom>
            <a:avLst/>
            <a:gdLst/>
            <a:ahLst/>
            <a:cxnLst/>
            <a:rect l="l" t="t" r="r" b="b"/>
            <a:pathLst>
              <a:path w="1447652" h="1257648">
                <a:moveTo>
                  <a:pt x="0" y="0"/>
                </a:moveTo>
                <a:lnTo>
                  <a:pt x="1447652" y="0"/>
                </a:lnTo>
                <a:lnTo>
                  <a:pt x="1447652" y="1257647"/>
                </a:lnTo>
                <a:lnTo>
                  <a:pt x="0" y="1257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5943720" y="0"/>
            <a:ext cx="2331638" cy="1081297"/>
          </a:xfrm>
          <a:custGeom>
            <a:avLst/>
            <a:gdLst/>
            <a:ahLst/>
            <a:cxnLst/>
            <a:rect l="l" t="t" r="r" b="b"/>
            <a:pathLst>
              <a:path w="2331638" h="1081297">
                <a:moveTo>
                  <a:pt x="0" y="0"/>
                </a:moveTo>
                <a:lnTo>
                  <a:pt x="2331638" y="0"/>
                </a:lnTo>
                <a:lnTo>
                  <a:pt x="2331638" y="1081297"/>
                </a:lnTo>
                <a:lnTo>
                  <a:pt x="0" y="108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6E8F2580-6BD6-8889-172F-9EF733B7B008}"/>
              </a:ext>
            </a:extLst>
          </p:cNvPr>
          <p:cNvGrpSpPr/>
          <p:nvPr/>
        </p:nvGrpSpPr>
        <p:grpSpPr>
          <a:xfrm>
            <a:off x="761926" y="1081297"/>
            <a:ext cx="6873910" cy="7742550"/>
            <a:chOff x="195297" y="-611479"/>
            <a:chExt cx="6873910" cy="8124296"/>
          </a:xfrm>
        </p:grpSpPr>
        <p:sp>
          <p:nvSpPr>
            <p:cNvPr id="27" name="Rectangle: Rounded Corners 26">
              <a:extLst>
                <a:ext uri="{FF2B5EF4-FFF2-40B4-BE49-F238E27FC236}">
                  <a16:creationId xmlns:a16="http://schemas.microsoft.com/office/drawing/2014/main" id="{FDB6B49C-4907-6AA2-FAE5-3F841A1A9111}"/>
                </a:ext>
              </a:extLst>
            </p:cNvPr>
            <p:cNvSpPr/>
            <p:nvPr/>
          </p:nvSpPr>
          <p:spPr>
            <a:xfrm>
              <a:off x="195297" y="-426432"/>
              <a:ext cx="6873910" cy="793924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chemeClr val="tx2">
                      <a:lumMod val="50000"/>
                    </a:schemeClr>
                  </a:solidFill>
                  <a:latin typeface="Arial" panose="020B0604020202020204" pitchFamily="34" charset="0"/>
                  <a:cs typeface="Arial" panose="020B0604020202020204" pitchFamily="34" charset="0"/>
                </a:rPr>
                <a:t>HOẠT ĐỘNG NHÓM</a:t>
              </a:r>
            </a:p>
            <a:p>
              <a:pPr algn="ctr">
                <a:lnSpc>
                  <a:spcPct val="150000"/>
                </a:lnSpc>
              </a:pPr>
              <a:r>
                <a:rPr lang="en-US" sz="4000">
                  <a:solidFill>
                    <a:schemeClr val="tx1"/>
                  </a:solidFill>
                  <a:latin typeface="Arial" panose="020B0604020202020204" pitchFamily="34" charset="0"/>
                  <a:cs typeface="Arial" panose="020B0604020202020204" pitchFamily="34" charset="0"/>
                </a:rPr>
                <a:t>Sau khi xem tranh ảnh và video tham khảo, các em thảo luận với nhau theo những gợi ý sau:</a:t>
              </a:r>
              <a:endParaRPr lang="vi-VN" sz="4000">
                <a:solidFill>
                  <a:schemeClr val="tx1"/>
                </a:solidFill>
                <a:latin typeface="Arial" panose="020B0604020202020204" pitchFamily="34" charset="0"/>
                <a:cs typeface="Arial" panose="020B0604020202020204" pitchFamily="34" charset="0"/>
              </a:endParaRPr>
            </a:p>
          </p:txBody>
        </p:sp>
        <p:pic>
          <p:nvPicPr>
            <p:cNvPr id="28" name="Picture 6">
              <a:extLst>
                <a:ext uri="{FF2B5EF4-FFF2-40B4-BE49-F238E27FC236}">
                  <a16:creationId xmlns:a16="http://schemas.microsoft.com/office/drawing/2014/main" id="{53896472-9303-DE59-0FDC-D0DBF0FFEB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25805" y="-611479"/>
              <a:ext cx="1717179" cy="1676399"/>
            </a:xfrm>
            <a:prstGeom prst="rect">
              <a:avLst/>
            </a:prstGeom>
          </p:spPr>
        </p:pic>
      </p:grpSp>
      <p:sp>
        <p:nvSpPr>
          <p:cNvPr id="29" name="Speech Bubble: Rectangle with Corners Rounded 28">
            <a:extLst>
              <a:ext uri="{FF2B5EF4-FFF2-40B4-BE49-F238E27FC236}">
                <a16:creationId xmlns:a16="http://schemas.microsoft.com/office/drawing/2014/main" id="{0131371F-7998-3C67-DEEC-9FB1499BB5E8}"/>
              </a:ext>
            </a:extLst>
          </p:cNvPr>
          <p:cNvSpPr/>
          <p:nvPr/>
        </p:nvSpPr>
        <p:spPr>
          <a:xfrm>
            <a:off x="8773729" y="1081297"/>
            <a:ext cx="9009320" cy="2405987"/>
          </a:xfrm>
          <a:prstGeom prst="wedgeRoundRectCallout">
            <a:avLst>
              <a:gd name="adj1" fmla="val -57480"/>
              <a:gd name="adj2" fmla="val 43842"/>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Hành vi nào là hành vi xâm hại tinh thần?</a:t>
            </a:r>
          </a:p>
        </p:txBody>
      </p:sp>
      <p:sp>
        <p:nvSpPr>
          <p:cNvPr id="30" name="Speech Bubble: Rectangle with Corners Rounded 29">
            <a:extLst>
              <a:ext uri="{FF2B5EF4-FFF2-40B4-BE49-F238E27FC236}">
                <a16:creationId xmlns:a16="http://schemas.microsoft.com/office/drawing/2014/main" id="{4316A18E-6348-0EA9-CE9B-3CEFD20058B9}"/>
              </a:ext>
            </a:extLst>
          </p:cNvPr>
          <p:cNvSpPr/>
          <p:nvPr/>
        </p:nvSpPr>
        <p:spPr>
          <a:xfrm>
            <a:off x="8773729" y="3848100"/>
            <a:ext cx="9009320" cy="2687184"/>
          </a:xfrm>
          <a:prstGeom prst="wedgeRoundRectCallout">
            <a:avLst>
              <a:gd name="adj1" fmla="val -57142"/>
              <a:gd name="adj2" fmla="val -38401"/>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Những địa điểm nào thường dễ xảy ra tình huống bị xâm hại tinh thần?</a:t>
            </a:r>
            <a:endParaRPr lang="en-US" sz="3600">
              <a:solidFill>
                <a:schemeClr val="tx1"/>
              </a:solidFill>
              <a:latin typeface="Arial" panose="020B0604020202020204" pitchFamily="34" charset="0"/>
              <a:cs typeface="Arial" panose="020B0604020202020204" pitchFamily="34" charset="0"/>
            </a:endParaRPr>
          </a:p>
        </p:txBody>
      </p:sp>
      <p:sp>
        <p:nvSpPr>
          <p:cNvPr id="31" name="Speech Bubble: Rectangle with Corners Rounded 30">
            <a:extLst>
              <a:ext uri="{FF2B5EF4-FFF2-40B4-BE49-F238E27FC236}">
                <a16:creationId xmlns:a16="http://schemas.microsoft.com/office/drawing/2014/main" id="{5FA1EAE5-6E34-1EA3-DEED-AC96E44452EB}"/>
              </a:ext>
            </a:extLst>
          </p:cNvPr>
          <p:cNvSpPr/>
          <p:nvPr/>
        </p:nvSpPr>
        <p:spPr>
          <a:xfrm>
            <a:off x="8773729" y="6896100"/>
            <a:ext cx="9009320" cy="2687184"/>
          </a:xfrm>
          <a:prstGeom prst="wedgeRoundRectCallout">
            <a:avLst>
              <a:gd name="adj1" fmla="val -56780"/>
              <a:gd name="adj2" fmla="val -34755"/>
              <a:gd name="adj3" fmla="val 16667"/>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Thời gian nào trong ngày thường dễ xảy ra các tình huống bị xâm hại tinh thần?</a:t>
            </a:r>
            <a:endParaRPr lang="en-US" sz="3600">
              <a:solidFill>
                <a:schemeClr val="tx1"/>
              </a:solidFill>
              <a:latin typeface="Arial" panose="020B0604020202020204" pitchFamily="34" charset="0"/>
              <a:cs typeface="Arial" panose="020B0604020202020204" pitchFamily="34" charset="0"/>
            </a:endParaRPr>
          </a:p>
        </p:txBody>
      </p:sp>
      <p:pic>
        <p:nvPicPr>
          <p:cNvPr id="33" name="Picture 32" descr="A group of kids sitting around a table&#10;&#10;Description automatically generated with low confidence">
            <a:extLst>
              <a:ext uri="{FF2B5EF4-FFF2-40B4-BE49-F238E27FC236}">
                <a16:creationId xmlns:a16="http://schemas.microsoft.com/office/drawing/2014/main" id="{9783A103-2900-0458-006C-CBB60E9249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0723" y="7790195"/>
            <a:ext cx="4800600" cy="251857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500"/>
                            </p:stCondLst>
                            <p:childTnLst>
                              <p:par>
                                <p:cTn id="17" presetID="16" presetClass="entr" presetSubtype="37"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outVertical)">
                                      <p:cBhvr>
                                        <p:cTn id="19" dur="500"/>
                                        <p:tgtEl>
                                          <p:spTgt spid="30"/>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12" name="Freeform 12"/>
          <p:cNvSpPr/>
          <p:nvPr/>
        </p:nvSpPr>
        <p:spPr>
          <a:xfrm>
            <a:off x="17033359" y="8911420"/>
            <a:ext cx="1254641" cy="1413680"/>
          </a:xfrm>
          <a:custGeom>
            <a:avLst/>
            <a:gdLst/>
            <a:ahLst/>
            <a:cxnLst/>
            <a:rect l="l" t="t" r="r" b="b"/>
            <a:pathLst>
              <a:path w="1254641" h="1413680">
                <a:moveTo>
                  <a:pt x="0" y="0"/>
                </a:moveTo>
                <a:lnTo>
                  <a:pt x="1254641" y="0"/>
                </a:lnTo>
                <a:lnTo>
                  <a:pt x="1254641" y="1413680"/>
                </a:lnTo>
                <a:lnTo>
                  <a:pt x="0" y="1413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0" y="220272"/>
            <a:ext cx="1295400" cy="861025"/>
          </a:xfrm>
          <a:custGeom>
            <a:avLst/>
            <a:gdLst/>
            <a:ahLst/>
            <a:cxnLst/>
            <a:rect l="l" t="t" r="r" b="b"/>
            <a:pathLst>
              <a:path w="1447652" h="1257648">
                <a:moveTo>
                  <a:pt x="0" y="0"/>
                </a:moveTo>
                <a:lnTo>
                  <a:pt x="1447652" y="0"/>
                </a:lnTo>
                <a:lnTo>
                  <a:pt x="1447652" y="1257647"/>
                </a:lnTo>
                <a:lnTo>
                  <a:pt x="0" y="1257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5943720" y="0"/>
            <a:ext cx="2331638" cy="1081297"/>
          </a:xfrm>
          <a:custGeom>
            <a:avLst/>
            <a:gdLst/>
            <a:ahLst/>
            <a:cxnLst/>
            <a:rect l="l" t="t" r="r" b="b"/>
            <a:pathLst>
              <a:path w="2331638" h="1081297">
                <a:moveTo>
                  <a:pt x="0" y="0"/>
                </a:moveTo>
                <a:lnTo>
                  <a:pt x="2331638" y="0"/>
                </a:lnTo>
                <a:lnTo>
                  <a:pt x="2331638" y="1081297"/>
                </a:lnTo>
                <a:lnTo>
                  <a:pt x="0" y="1081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6E8F2580-6BD6-8889-172F-9EF733B7B008}"/>
              </a:ext>
            </a:extLst>
          </p:cNvPr>
          <p:cNvGrpSpPr/>
          <p:nvPr/>
        </p:nvGrpSpPr>
        <p:grpSpPr>
          <a:xfrm>
            <a:off x="761926" y="1081297"/>
            <a:ext cx="6873910" cy="7742550"/>
            <a:chOff x="195297" y="-611479"/>
            <a:chExt cx="6873910" cy="8124296"/>
          </a:xfrm>
        </p:grpSpPr>
        <p:sp>
          <p:nvSpPr>
            <p:cNvPr id="27" name="Rectangle: Rounded Corners 26">
              <a:extLst>
                <a:ext uri="{FF2B5EF4-FFF2-40B4-BE49-F238E27FC236}">
                  <a16:creationId xmlns:a16="http://schemas.microsoft.com/office/drawing/2014/main" id="{FDB6B49C-4907-6AA2-FAE5-3F841A1A9111}"/>
                </a:ext>
              </a:extLst>
            </p:cNvPr>
            <p:cNvSpPr/>
            <p:nvPr/>
          </p:nvSpPr>
          <p:spPr>
            <a:xfrm>
              <a:off x="195297" y="-426432"/>
              <a:ext cx="6873910" cy="793924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chemeClr val="tx2">
                      <a:lumMod val="50000"/>
                    </a:schemeClr>
                  </a:solidFill>
                  <a:latin typeface="Arial" panose="020B0604020202020204" pitchFamily="34" charset="0"/>
                  <a:cs typeface="Arial" panose="020B0604020202020204" pitchFamily="34" charset="0"/>
                </a:rPr>
                <a:t>HOẠT ĐỘNG NHÓM</a:t>
              </a:r>
            </a:p>
            <a:p>
              <a:pPr algn="ctr">
                <a:lnSpc>
                  <a:spcPct val="150000"/>
                </a:lnSpc>
              </a:pPr>
              <a:r>
                <a:rPr lang="en-US" sz="4000">
                  <a:solidFill>
                    <a:schemeClr val="tx1"/>
                  </a:solidFill>
                  <a:latin typeface="Arial" panose="020B0604020202020204" pitchFamily="34" charset="0"/>
                  <a:cs typeface="Arial" panose="020B0604020202020204" pitchFamily="34" charset="0"/>
                </a:rPr>
                <a:t>Sau khi xem tranh ảnh và video tham khảo, các em thảo luận với nhau theo những gợi ý sau:</a:t>
              </a:r>
              <a:endParaRPr lang="vi-VN" sz="4000">
                <a:solidFill>
                  <a:schemeClr val="tx1"/>
                </a:solidFill>
                <a:latin typeface="Arial" panose="020B0604020202020204" pitchFamily="34" charset="0"/>
                <a:cs typeface="Arial" panose="020B0604020202020204" pitchFamily="34" charset="0"/>
              </a:endParaRPr>
            </a:p>
          </p:txBody>
        </p:sp>
        <p:pic>
          <p:nvPicPr>
            <p:cNvPr id="28" name="Picture 6">
              <a:extLst>
                <a:ext uri="{FF2B5EF4-FFF2-40B4-BE49-F238E27FC236}">
                  <a16:creationId xmlns:a16="http://schemas.microsoft.com/office/drawing/2014/main" id="{53896472-9303-DE59-0FDC-D0DBF0FFEB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25805" y="-611479"/>
              <a:ext cx="1717179" cy="1676399"/>
            </a:xfrm>
            <a:prstGeom prst="rect">
              <a:avLst/>
            </a:prstGeom>
          </p:spPr>
        </p:pic>
      </p:grpSp>
      <p:sp>
        <p:nvSpPr>
          <p:cNvPr id="29" name="Speech Bubble: Rectangle with Corners Rounded 28">
            <a:extLst>
              <a:ext uri="{FF2B5EF4-FFF2-40B4-BE49-F238E27FC236}">
                <a16:creationId xmlns:a16="http://schemas.microsoft.com/office/drawing/2014/main" id="{0131371F-7998-3C67-DEEC-9FB1499BB5E8}"/>
              </a:ext>
            </a:extLst>
          </p:cNvPr>
          <p:cNvSpPr/>
          <p:nvPr/>
        </p:nvSpPr>
        <p:spPr>
          <a:xfrm>
            <a:off x="8955403" y="847986"/>
            <a:ext cx="8523671" cy="2855789"/>
          </a:xfrm>
          <a:prstGeom prst="wedgeRoundRectCallout">
            <a:avLst>
              <a:gd name="adj1" fmla="val -57480"/>
              <a:gd name="adj2" fmla="val 43842"/>
              <a:gd name="adj3" fmla="val 16667"/>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Những ai có thể thực hiện hành vi xâm hại tinh thần? Làm thế nào để nhận diện họ?</a:t>
            </a:r>
          </a:p>
        </p:txBody>
      </p:sp>
      <p:sp>
        <p:nvSpPr>
          <p:cNvPr id="30" name="Speech Bubble: Rectangle with Corners Rounded 29">
            <a:extLst>
              <a:ext uri="{FF2B5EF4-FFF2-40B4-BE49-F238E27FC236}">
                <a16:creationId xmlns:a16="http://schemas.microsoft.com/office/drawing/2014/main" id="{4316A18E-6348-0EA9-CE9B-3CEFD20058B9}"/>
              </a:ext>
            </a:extLst>
          </p:cNvPr>
          <p:cNvSpPr/>
          <p:nvPr/>
        </p:nvSpPr>
        <p:spPr>
          <a:xfrm>
            <a:off x="8955402" y="4044688"/>
            <a:ext cx="8523671" cy="2650792"/>
          </a:xfrm>
          <a:prstGeom prst="wedgeRoundRectCallout">
            <a:avLst>
              <a:gd name="adj1" fmla="val -57142"/>
              <a:gd name="adj2" fmla="val -3840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Hành vi xâm hại tinh thần để lại hậu quả cho người bị xâm hại như thế nào? </a:t>
            </a:r>
            <a:endParaRPr lang="en-US" sz="3600">
              <a:solidFill>
                <a:schemeClr val="tx1"/>
              </a:solidFill>
              <a:latin typeface="Arial" panose="020B0604020202020204" pitchFamily="34" charset="0"/>
              <a:cs typeface="Arial" panose="020B0604020202020204" pitchFamily="34" charset="0"/>
            </a:endParaRPr>
          </a:p>
        </p:txBody>
      </p:sp>
      <p:sp>
        <p:nvSpPr>
          <p:cNvPr id="31" name="Speech Bubble: Rectangle with Corners Rounded 30">
            <a:extLst>
              <a:ext uri="{FF2B5EF4-FFF2-40B4-BE49-F238E27FC236}">
                <a16:creationId xmlns:a16="http://schemas.microsoft.com/office/drawing/2014/main" id="{5FA1EAE5-6E34-1EA3-DEED-AC96E44452EB}"/>
              </a:ext>
            </a:extLst>
          </p:cNvPr>
          <p:cNvSpPr/>
          <p:nvPr/>
        </p:nvSpPr>
        <p:spPr>
          <a:xfrm>
            <a:off x="8955403" y="7036394"/>
            <a:ext cx="8523671" cy="2650792"/>
          </a:xfrm>
          <a:prstGeom prst="wedgeRoundRectCallout">
            <a:avLst>
              <a:gd name="adj1" fmla="val -56780"/>
              <a:gd name="adj2" fmla="val -34755"/>
              <a:gd name="adj3" fmla="val 1666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Nêu cảm xúc của trẻ em khi bị tổn thương tinh thần</a:t>
            </a:r>
            <a:endParaRPr lang="en-US" sz="3600">
              <a:solidFill>
                <a:schemeClr val="tx1"/>
              </a:solidFill>
              <a:latin typeface="Arial" panose="020B0604020202020204" pitchFamily="34" charset="0"/>
              <a:cs typeface="Arial" panose="020B0604020202020204" pitchFamily="34" charset="0"/>
            </a:endParaRPr>
          </a:p>
        </p:txBody>
      </p:sp>
      <p:pic>
        <p:nvPicPr>
          <p:cNvPr id="33" name="Picture 32" descr="A group of kids sitting around a table&#10;&#10;Description automatically generated with low confidence">
            <a:extLst>
              <a:ext uri="{FF2B5EF4-FFF2-40B4-BE49-F238E27FC236}">
                <a16:creationId xmlns:a16="http://schemas.microsoft.com/office/drawing/2014/main" id="{9783A103-2900-0458-006C-CBB60E9249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0723" y="7790195"/>
            <a:ext cx="4800600" cy="2518576"/>
          </a:xfrm>
          <a:prstGeom prst="rect">
            <a:avLst/>
          </a:prstGeom>
        </p:spPr>
      </p:pic>
    </p:spTree>
    <p:extLst>
      <p:ext uri="{BB962C8B-B14F-4D97-AF65-F5344CB8AC3E}">
        <p14:creationId xmlns:p14="http://schemas.microsoft.com/office/powerpoint/2010/main" val="168610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31" name="Freeform 31"/>
          <p:cNvSpPr/>
          <p:nvPr/>
        </p:nvSpPr>
        <p:spPr>
          <a:xfrm>
            <a:off x="15392400" y="9715881"/>
            <a:ext cx="3185499" cy="619724"/>
          </a:xfrm>
          <a:custGeom>
            <a:avLst/>
            <a:gdLst/>
            <a:ahLst/>
            <a:cxnLst/>
            <a:rect l="l" t="t" r="r" b="b"/>
            <a:pathLst>
              <a:path w="3185499" h="619724">
                <a:moveTo>
                  <a:pt x="0" y="0"/>
                </a:moveTo>
                <a:lnTo>
                  <a:pt x="3185499" y="0"/>
                </a:lnTo>
                <a:lnTo>
                  <a:pt x="3185499" y="619724"/>
                </a:lnTo>
                <a:lnTo>
                  <a:pt x="0" y="619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a:off x="16468658" y="-113237"/>
            <a:ext cx="1819342" cy="2018368"/>
          </a:xfrm>
          <a:custGeom>
            <a:avLst/>
            <a:gdLst/>
            <a:ahLst/>
            <a:cxnLst/>
            <a:rect l="l" t="t" r="r" b="b"/>
            <a:pathLst>
              <a:path w="2028525" h="2547598">
                <a:moveTo>
                  <a:pt x="0" y="0"/>
                </a:moveTo>
                <a:lnTo>
                  <a:pt x="2028525" y="0"/>
                </a:lnTo>
                <a:lnTo>
                  <a:pt x="2028525" y="2547598"/>
                </a:lnTo>
                <a:lnTo>
                  <a:pt x="0" y="2547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B0451EFA-627C-83AD-816D-D59B3AC75A2B}"/>
              </a:ext>
            </a:extLst>
          </p:cNvPr>
          <p:cNvSpPr/>
          <p:nvPr/>
        </p:nvSpPr>
        <p:spPr>
          <a:xfrm>
            <a:off x="990600" y="1516246"/>
            <a:ext cx="16500974" cy="7980280"/>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9F89B16-17AA-F907-76E7-E38468615BE1}"/>
              </a:ext>
            </a:extLst>
          </p:cNvPr>
          <p:cNvSpPr txBox="1"/>
          <p:nvPr/>
        </p:nvSpPr>
        <p:spPr>
          <a:xfrm>
            <a:off x="1486088" y="3217145"/>
            <a:ext cx="9011582" cy="6108147"/>
          </a:xfrm>
          <a:prstGeom prst="rect">
            <a:avLst/>
          </a:prstGeom>
          <a:noFill/>
        </p:spPr>
        <p:txBody>
          <a:bodyPr wrap="square">
            <a:spAutoFit/>
          </a:bodyPr>
          <a:lstStyle/>
          <a:p>
            <a:pPr marL="571500" marR="0" lvl="0" indent="-571500" algn="just">
              <a:lnSpc>
                <a:spcPct val="200000"/>
              </a:lnSpc>
              <a:spcBef>
                <a:spcPts val="100"/>
              </a:spcBef>
              <a:spcAft>
                <a:spcPts val="10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hành vi xâm hại tinh thần.</a:t>
            </a:r>
          </a:p>
          <a:p>
            <a:pPr marL="571500" marR="0" lvl="0" indent="-571500" algn="just">
              <a:lnSpc>
                <a:spcPct val="200000"/>
              </a:lnSpc>
              <a:spcBef>
                <a:spcPts val="100"/>
              </a:spcBef>
              <a:spcAft>
                <a:spcPts val="100"/>
              </a:spcAft>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Những địa điểm có nguy cơ xâm hại tinh thần: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mọi nơi, mọi chỗ.</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200000"/>
              </a:lnSpc>
              <a:spcBef>
                <a:spcPts val="100"/>
              </a:spcBef>
              <a:spcAft>
                <a:spcPts val="100"/>
              </a:spcAft>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Thời gian có thể bị xâm hại: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bất cứ lúc nào.</a:t>
            </a:r>
          </a:p>
        </p:txBody>
      </p:sp>
      <p:sp>
        <p:nvSpPr>
          <p:cNvPr id="6" name="Line Callout 1 (Border and Accent Bar) 3">
            <a:extLst>
              <a:ext uri="{FF2B5EF4-FFF2-40B4-BE49-F238E27FC236}">
                <a16:creationId xmlns:a16="http://schemas.microsoft.com/office/drawing/2014/main" id="{34B1F517-A709-4680-D8AF-3462FAD884EA}"/>
              </a:ext>
            </a:extLst>
          </p:cNvPr>
          <p:cNvSpPr/>
          <p:nvPr/>
        </p:nvSpPr>
        <p:spPr>
          <a:xfrm>
            <a:off x="426416" y="697945"/>
            <a:ext cx="14249400" cy="2347966"/>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KẾT LUẬN: </a:t>
            </a:r>
            <a:r>
              <a:rPr lang="vi-VN" sz="4000">
                <a:solidFill>
                  <a:srgbClr val="C00000"/>
                </a:solidFill>
                <a:latin typeface="Arial" panose="020B0604020202020204" pitchFamily="34" charset="0"/>
                <a:cs typeface="Arial" panose="020B0604020202020204" pitchFamily="34" charset="0"/>
              </a:rPr>
              <a:t>Những điều chúng ta cần nhận biết được để có thể phòng tránh nguy cơ bị xâm hại tinh thần</a:t>
            </a:r>
            <a:r>
              <a:rPr lang="en-US" sz="4000">
                <a:solidFill>
                  <a:srgbClr val="C00000"/>
                </a:solidFill>
                <a:latin typeface="Arial" panose="020B0604020202020204" pitchFamily="34" charset="0"/>
                <a:cs typeface="Arial" panose="020B0604020202020204" pitchFamily="34" charset="0"/>
              </a:rPr>
              <a:t> là:</a:t>
            </a:r>
            <a:endParaRPr lang="en-US" sz="4000" dirty="0">
              <a:solidFill>
                <a:srgbClr val="C00000"/>
              </a:solidFill>
              <a:latin typeface="Arial" panose="020B0604020202020204" pitchFamily="34" charset="0"/>
              <a:cs typeface="Arial" panose="020B0604020202020204" pitchFamily="34" charset="0"/>
            </a:endParaRPr>
          </a:p>
        </p:txBody>
      </p:sp>
      <p:sp>
        <p:nvSpPr>
          <p:cNvPr id="33" name="Freeform 33"/>
          <p:cNvSpPr/>
          <p:nvPr/>
        </p:nvSpPr>
        <p:spPr>
          <a:xfrm>
            <a:off x="21771" y="9132029"/>
            <a:ext cx="900133" cy="1178570"/>
          </a:xfrm>
          <a:custGeom>
            <a:avLst/>
            <a:gdLst/>
            <a:ahLst/>
            <a:cxnLst/>
            <a:rect l="l" t="t" r="r" b="b"/>
            <a:pathLst>
              <a:path w="900133" h="1178570">
                <a:moveTo>
                  <a:pt x="0" y="0"/>
                </a:moveTo>
                <a:lnTo>
                  <a:pt x="900132" y="0"/>
                </a:lnTo>
                <a:lnTo>
                  <a:pt x="900132" y="1178569"/>
                </a:lnTo>
                <a:lnTo>
                  <a:pt x="0" y="11785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8" name="Picture 7" descr="Hãy bảo vệ trẻ em trước vấn nạn bạo hành - Bệnh Viện Nhi Đồng Thành Phố">
            <a:extLst>
              <a:ext uri="{FF2B5EF4-FFF2-40B4-BE49-F238E27FC236}">
                <a16:creationId xmlns:a16="http://schemas.microsoft.com/office/drawing/2014/main" id="{D5528712-5481-1F69-9D59-49318F2DA1B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3333"/>
          <a:stretch/>
        </p:blipFill>
        <p:spPr bwMode="auto">
          <a:xfrm>
            <a:off x="11358274" y="4433911"/>
            <a:ext cx="5110384" cy="34995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727927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arn(inVertical)">
                                      <p:cBhvr>
                                        <p:cTn id="2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31" name="Freeform 31"/>
          <p:cNvSpPr/>
          <p:nvPr/>
        </p:nvSpPr>
        <p:spPr>
          <a:xfrm>
            <a:off x="15392400" y="9715881"/>
            <a:ext cx="3185499" cy="619724"/>
          </a:xfrm>
          <a:custGeom>
            <a:avLst/>
            <a:gdLst/>
            <a:ahLst/>
            <a:cxnLst/>
            <a:rect l="l" t="t" r="r" b="b"/>
            <a:pathLst>
              <a:path w="3185499" h="619724">
                <a:moveTo>
                  <a:pt x="0" y="0"/>
                </a:moveTo>
                <a:lnTo>
                  <a:pt x="3185499" y="0"/>
                </a:lnTo>
                <a:lnTo>
                  <a:pt x="3185499" y="619724"/>
                </a:lnTo>
                <a:lnTo>
                  <a:pt x="0" y="619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a:off x="16468658" y="-113237"/>
            <a:ext cx="1819342" cy="2018368"/>
          </a:xfrm>
          <a:custGeom>
            <a:avLst/>
            <a:gdLst/>
            <a:ahLst/>
            <a:cxnLst/>
            <a:rect l="l" t="t" r="r" b="b"/>
            <a:pathLst>
              <a:path w="2028525" h="2547598">
                <a:moveTo>
                  <a:pt x="0" y="0"/>
                </a:moveTo>
                <a:lnTo>
                  <a:pt x="2028525" y="0"/>
                </a:lnTo>
                <a:lnTo>
                  <a:pt x="2028525" y="2547598"/>
                </a:lnTo>
                <a:lnTo>
                  <a:pt x="0" y="2547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B0451EFA-627C-83AD-816D-D59B3AC75A2B}"/>
              </a:ext>
            </a:extLst>
          </p:cNvPr>
          <p:cNvSpPr/>
          <p:nvPr/>
        </p:nvSpPr>
        <p:spPr>
          <a:xfrm>
            <a:off x="990600" y="1516246"/>
            <a:ext cx="16500974" cy="7980280"/>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9F89B16-17AA-F907-76E7-E38468615BE1}"/>
              </a:ext>
            </a:extLst>
          </p:cNvPr>
          <p:cNvSpPr txBox="1"/>
          <p:nvPr/>
        </p:nvSpPr>
        <p:spPr>
          <a:xfrm>
            <a:off x="1486088" y="3217145"/>
            <a:ext cx="9105712" cy="5933034"/>
          </a:xfrm>
          <a:prstGeom prst="rect">
            <a:avLst/>
          </a:prstGeom>
          <a:noFill/>
        </p:spPr>
        <p:txBody>
          <a:bodyPr wrap="square">
            <a:spAutoFit/>
          </a:bodyPr>
          <a:lstStyle/>
          <a:p>
            <a:pPr marL="571500" marR="0" lvl="0" indent="-571500" algn="just">
              <a:lnSpc>
                <a:spcPct val="200000"/>
              </a:lnSpc>
              <a:spcBef>
                <a:spcPts val="100"/>
              </a:spcBef>
              <a:spcAft>
                <a:spcPts val="100"/>
              </a:spcAft>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Những người có thể thực hiện hành vi xâm hại tinh thần: </a:t>
            </a:r>
            <a:endParaRPr lang="en-US" sz="40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200000"/>
              </a:lnSpc>
              <a:spcBef>
                <a:spcPts val="100"/>
              </a:spcBef>
              <a:spcAft>
                <a:spcPts val="10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Người lạ,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gười quen, người th</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ân.</a:t>
            </a:r>
          </a:p>
          <a:p>
            <a:pPr marL="1028700" lvl="1" indent="-571500" algn="just">
              <a:lnSpc>
                <a:spcPct val="200000"/>
              </a:lnSpc>
              <a:spcBef>
                <a:spcPts val="100"/>
              </a:spcBef>
              <a:spcAft>
                <a:spcPts val="10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Người hơn tuổi</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200000"/>
              </a:lnSpc>
              <a:spcBef>
                <a:spcPts val="100"/>
              </a:spcBef>
              <a:spcAft>
                <a:spcPts val="10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Người ở cả hai giới tính,...</a:t>
            </a:r>
          </a:p>
        </p:txBody>
      </p:sp>
      <p:sp>
        <p:nvSpPr>
          <p:cNvPr id="6" name="Line Callout 1 (Border and Accent Bar) 3">
            <a:extLst>
              <a:ext uri="{FF2B5EF4-FFF2-40B4-BE49-F238E27FC236}">
                <a16:creationId xmlns:a16="http://schemas.microsoft.com/office/drawing/2014/main" id="{34B1F517-A709-4680-D8AF-3462FAD884EA}"/>
              </a:ext>
            </a:extLst>
          </p:cNvPr>
          <p:cNvSpPr/>
          <p:nvPr/>
        </p:nvSpPr>
        <p:spPr>
          <a:xfrm>
            <a:off x="426416" y="697945"/>
            <a:ext cx="14249400" cy="2347966"/>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KẾT LUẬN: </a:t>
            </a:r>
            <a:r>
              <a:rPr lang="vi-VN" sz="4000">
                <a:solidFill>
                  <a:srgbClr val="C00000"/>
                </a:solidFill>
                <a:latin typeface="Arial" panose="020B0604020202020204" pitchFamily="34" charset="0"/>
                <a:cs typeface="Arial" panose="020B0604020202020204" pitchFamily="34" charset="0"/>
              </a:rPr>
              <a:t>Những điều chúng ta cần nhận biết được để có thể phòng tránh nguy cơ bị xâm hại tinh thần</a:t>
            </a:r>
            <a:r>
              <a:rPr lang="en-US" sz="4000">
                <a:solidFill>
                  <a:srgbClr val="C00000"/>
                </a:solidFill>
                <a:latin typeface="Arial" panose="020B0604020202020204" pitchFamily="34" charset="0"/>
                <a:cs typeface="Arial" panose="020B0604020202020204" pitchFamily="34" charset="0"/>
              </a:rPr>
              <a:t> là:</a:t>
            </a:r>
            <a:endParaRPr lang="en-US" sz="4000" dirty="0">
              <a:solidFill>
                <a:srgbClr val="C00000"/>
              </a:solidFill>
              <a:latin typeface="Arial" panose="020B0604020202020204" pitchFamily="34" charset="0"/>
              <a:cs typeface="Arial" panose="020B0604020202020204" pitchFamily="34" charset="0"/>
            </a:endParaRPr>
          </a:p>
        </p:txBody>
      </p:sp>
      <p:sp>
        <p:nvSpPr>
          <p:cNvPr id="33" name="Freeform 33"/>
          <p:cNvSpPr/>
          <p:nvPr/>
        </p:nvSpPr>
        <p:spPr>
          <a:xfrm>
            <a:off x="21771" y="9132029"/>
            <a:ext cx="900133" cy="1178570"/>
          </a:xfrm>
          <a:custGeom>
            <a:avLst/>
            <a:gdLst/>
            <a:ahLst/>
            <a:cxnLst/>
            <a:rect l="l" t="t" r="r" b="b"/>
            <a:pathLst>
              <a:path w="900133" h="1178570">
                <a:moveTo>
                  <a:pt x="0" y="0"/>
                </a:moveTo>
                <a:lnTo>
                  <a:pt x="900132" y="0"/>
                </a:lnTo>
                <a:lnTo>
                  <a:pt x="900132" y="1178569"/>
                </a:lnTo>
                <a:lnTo>
                  <a:pt x="0" y="11785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2" descr="Hãy bảo vệ trẻ em trước vấn nạn bạo hành - Bệnh Viện Nhi Đồng Thành Phố">
            <a:extLst>
              <a:ext uri="{FF2B5EF4-FFF2-40B4-BE49-F238E27FC236}">
                <a16:creationId xmlns:a16="http://schemas.microsoft.com/office/drawing/2014/main" id="{66758CB6-91E6-EF89-BC59-4D85EA1BF56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3333"/>
          <a:stretch/>
        </p:blipFill>
        <p:spPr bwMode="auto">
          <a:xfrm>
            <a:off x="11358274" y="4433911"/>
            <a:ext cx="5110384" cy="34995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486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31" name="Freeform 31"/>
          <p:cNvSpPr/>
          <p:nvPr/>
        </p:nvSpPr>
        <p:spPr>
          <a:xfrm>
            <a:off x="15392400" y="9715881"/>
            <a:ext cx="3185499" cy="619724"/>
          </a:xfrm>
          <a:custGeom>
            <a:avLst/>
            <a:gdLst/>
            <a:ahLst/>
            <a:cxnLst/>
            <a:rect l="l" t="t" r="r" b="b"/>
            <a:pathLst>
              <a:path w="3185499" h="619724">
                <a:moveTo>
                  <a:pt x="0" y="0"/>
                </a:moveTo>
                <a:lnTo>
                  <a:pt x="3185499" y="0"/>
                </a:lnTo>
                <a:lnTo>
                  <a:pt x="3185499" y="619724"/>
                </a:lnTo>
                <a:lnTo>
                  <a:pt x="0" y="619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a:off x="16468658" y="-113237"/>
            <a:ext cx="1819342" cy="2018368"/>
          </a:xfrm>
          <a:custGeom>
            <a:avLst/>
            <a:gdLst/>
            <a:ahLst/>
            <a:cxnLst/>
            <a:rect l="l" t="t" r="r" b="b"/>
            <a:pathLst>
              <a:path w="2028525" h="2547598">
                <a:moveTo>
                  <a:pt x="0" y="0"/>
                </a:moveTo>
                <a:lnTo>
                  <a:pt x="2028525" y="0"/>
                </a:lnTo>
                <a:lnTo>
                  <a:pt x="2028525" y="2547598"/>
                </a:lnTo>
                <a:lnTo>
                  <a:pt x="0" y="2547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B0451EFA-627C-83AD-816D-D59B3AC75A2B}"/>
              </a:ext>
            </a:extLst>
          </p:cNvPr>
          <p:cNvSpPr/>
          <p:nvPr/>
        </p:nvSpPr>
        <p:spPr>
          <a:xfrm>
            <a:off x="990600" y="1516246"/>
            <a:ext cx="16500974" cy="7980280"/>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9F89B16-17AA-F907-76E7-E38468615BE1}"/>
              </a:ext>
            </a:extLst>
          </p:cNvPr>
          <p:cNvSpPr txBox="1"/>
          <p:nvPr/>
        </p:nvSpPr>
        <p:spPr>
          <a:xfrm>
            <a:off x="1486088" y="3217145"/>
            <a:ext cx="9075760" cy="5933034"/>
          </a:xfrm>
          <a:prstGeom prst="rect">
            <a:avLst/>
          </a:prstGeom>
          <a:noFill/>
        </p:spPr>
        <p:txBody>
          <a:bodyPr wrap="square">
            <a:spAutoFit/>
          </a:bodyPr>
          <a:lstStyle/>
          <a:p>
            <a:pPr marL="571500" marR="0" lvl="0" indent="-571500" algn="just">
              <a:lnSpc>
                <a:spcPct val="200000"/>
              </a:lnSpc>
              <a:spcBef>
                <a:spcPts val="100"/>
              </a:spcBef>
              <a:spcAft>
                <a:spcPts val="100"/>
              </a:spcAft>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Hậu quả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của h</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ành vi xâm hại tinh thần cho người bị xâm hại</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là</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200000"/>
              </a:lnSpc>
              <a:spcBef>
                <a:spcPts val="100"/>
              </a:spcBef>
              <a:spcAft>
                <a:spcPts val="10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Lo sợ</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200000"/>
              </a:lnSpc>
              <a:spcBef>
                <a:spcPts val="100"/>
              </a:spcBef>
              <a:spcAft>
                <a:spcPts val="10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Sống thụ động</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200000"/>
              </a:lnSpc>
              <a:spcBef>
                <a:spcPts val="100"/>
              </a:spcBef>
              <a:spcAft>
                <a:spcPts val="10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Mất lòng tin vào người khác,...</a:t>
            </a:r>
          </a:p>
        </p:txBody>
      </p:sp>
      <p:sp>
        <p:nvSpPr>
          <p:cNvPr id="6" name="Line Callout 1 (Border and Accent Bar) 3">
            <a:extLst>
              <a:ext uri="{FF2B5EF4-FFF2-40B4-BE49-F238E27FC236}">
                <a16:creationId xmlns:a16="http://schemas.microsoft.com/office/drawing/2014/main" id="{34B1F517-A709-4680-D8AF-3462FAD884EA}"/>
              </a:ext>
            </a:extLst>
          </p:cNvPr>
          <p:cNvSpPr/>
          <p:nvPr/>
        </p:nvSpPr>
        <p:spPr>
          <a:xfrm>
            <a:off x="426416" y="697945"/>
            <a:ext cx="14249400" cy="2347966"/>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KẾT LUẬN: </a:t>
            </a:r>
            <a:r>
              <a:rPr lang="vi-VN" sz="4000">
                <a:solidFill>
                  <a:srgbClr val="C00000"/>
                </a:solidFill>
                <a:latin typeface="Arial" panose="020B0604020202020204" pitchFamily="34" charset="0"/>
                <a:cs typeface="Arial" panose="020B0604020202020204" pitchFamily="34" charset="0"/>
              </a:rPr>
              <a:t>Những điều chúng ta cần nhận biết được để có thể phòng tránh nguy cơ bị xâm hại tinh thần</a:t>
            </a:r>
            <a:r>
              <a:rPr lang="en-US" sz="4000">
                <a:solidFill>
                  <a:srgbClr val="C00000"/>
                </a:solidFill>
                <a:latin typeface="Arial" panose="020B0604020202020204" pitchFamily="34" charset="0"/>
                <a:cs typeface="Arial" panose="020B0604020202020204" pitchFamily="34" charset="0"/>
              </a:rPr>
              <a:t> là:</a:t>
            </a:r>
            <a:endParaRPr lang="en-US" sz="4000" dirty="0">
              <a:solidFill>
                <a:srgbClr val="C00000"/>
              </a:solidFill>
              <a:latin typeface="Arial" panose="020B0604020202020204" pitchFamily="34" charset="0"/>
              <a:cs typeface="Arial" panose="020B0604020202020204" pitchFamily="34" charset="0"/>
            </a:endParaRPr>
          </a:p>
        </p:txBody>
      </p:sp>
      <p:sp>
        <p:nvSpPr>
          <p:cNvPr id="33" name="Freeform 33"/>
          <p:cNvSpPr/>
          <p:nvPr/>
        </p:nvSpPr>
        <p:spPr>
          <a:xfrm>
            <a:off x="21771" y="9132029"/>
            <a:ext cx="900133" cy="1178570"/>
          </a:xfrm>
          <a:custGeom>
            <a:avLst/>
            <a:gdLst/>
            <a:ahLst/>
            <a:cxnLst/>
            <a:rect l="l" t="t" r="r" b="b"/>
            <a:pathLst>
              <a:path w="900133" h="1178570">
                <a:moveTo>
                  <a:pt x="0" y="0"/>
                </a:moveTo>
                <a:lnTo>
                  <a:pt x="900132" y="0"/>
                </a:lnTo>
                <a:lnTo>
                  <a:pt x="900132" y="1178569"/>
                </a:lnTo>
                <a:lnTo>
                  <a:pt x="0" y="11785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 descr="Hãy bảo vệ trẻ em trước vấn nạn bạo hành - Bệnh Viện Nhi Đồng Thành Phố">
            <a:extLst>
              <a:ext uri="{FF2B5EF4-FFF2-40B4-BE49-F238E27FC236}">
                <a16:creationId xmlns:a16="http://schemas.microsoft.com/office/drawing/2014/main" id="{AF0AE102-C21D-F1E9-5766-794C43856A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3333"/>
          <a:stretch/>
        </p:blipFill>
        <p:spPr bwMode="auto">
          <a:xfrm>
            <a:off x="11358274" y="4433911"/>
            <a:ext cx="5110384" cy="34995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0901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grpSp>
        <p:nvGrpSpPr>
          <p:cNvPr id="32" name="Group 5">
            <a:extLst>
              <a:ext uri="{FF2B5EF4-FFF2-40B4-BE49-F238E27FC236}">
                <a16:creationId xmlns:a16="http://schemas.microsoft.com/office/drawing/2014/main" id="{05559814-A2D3-8E05-5A40-2F357E234EB6}"/>
              </a:ext>
            </a:extLst>
          </p:cNvPr>
          <p:cNvGrpSpPr/>
          <p:nvPr/>
        </p:nvGrpSpPr>
        <p:grpSpPr>
          <a:xfrm>
            <a:off x="1028700" y="1028700"/>
            <a:ext cx="16230600" cy="8229600"/>
            <a:chOff x="0" y="0"/>
            <a:chExt cx="4274726" cy="2167467"/>
          </a:xfrm>
        </p:grpSpPr>
        <p:sp>
          <p:nvSpPr>
            <p:cNvPr id="33" name="Freeform 6">
              <a:extLst>
                <a:ext uri="{FF2B5EF4-FFF2-40B4-BE49-F238E27FC236}">
                  <a16:creationId xmlns:a16="http://schemas.microsoft.com/office/drawing/2014/main" id="{332CDD10-3A01-CFC8-FC81-8EF37A802681}"/>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7">
              <a:extLst>
                <a:ext uri="{FF2B5EF4-FFF2-40B4-BE49-F238E27FC236}">
                  <a16:creationId xmlns:a16="http://schemas.microsoft.com/office/drawing/2014/main" id="{5BA0CC4B-83C5-829E-2673-5C43A2F465AB}"/>
                </a:ext>
              </a:extLst>
            </p:cNvPr>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5" name="TextBox 34">
            <a:extLst>
              <a:ext uri="{FF2B5EF4-FFF2-40B4-BE49-F238E27FC236}">
                <a16:creationId xmlns:a16="http://schemas.microsoft.com/office/drawing/2014/main" id="{AE0A986B-10C3-0D83-3B9D-3E18EB068375}"/>
              </a:ext>
            </a:extLst>
          </p:cNvPr>
          <p:cNvSpPr txBox="1"/>
          <p:nvPr/>
        </p:nvSpPr>
        <p:spPr>
          <a:xfrm>
            <a:off x="2134375" y="3817866"/>
            <a:ext cx="14019249"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srgbClr val="C00000"/>
                </a:solidFill>
                <a:ea typeface="Calibri" panose="020F0502020204030204" pitchFamily="34" charset="0"/>
                <a:cs typeface="Arial" panose="020B0604020202020204" pitchFamily="34" charset="0"/>
              </a:rPr>
              <a:t>Ứng phó khi bị xâm hại tinh thần</a:t>
            </a:r>
            <a:endParaRPr kumimoji="0" lang="vi-VN" sz="66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6" name="Freeform 26"/>
          <p:cNvSpPr/>
          <p:nvPr/>
        </p:nvSpPr>
        <p:spPr>
          <a:xfrm>
            <a:off x="16663235" y="8613853"/>
            <a:ext cx="1608490" cy="1603473"/>
          </a:xfrm>
          <a:custGeom>
            <a:avLst/>
            <a:gdLst/>
            <a:ahLst/>
            <a:cxnLst/>
            <a:rect l="l" t="t" r="r" b="b"/>
            <a:pathLst>
              <a:path w="1989490" h="2241679">
                <a:moveTo>
                  <a:pt x="0" y="0"/>
                </a:moveTo>
                <a:lnTo>
                  <a:pt x="1989490" y="0"/>
                </a:lnTo>
                <a:lnTo>
                  <a:pt x="1989490" y="2241679"/>
                </a:lnTo>
                <a:lnTo>
                  <a:pt x="0" y="2241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0" y="8982106"/>
            <a:ext cx="1362814" cy="1304894"/>
          </a:xfrm>
          <a:custGeom>
            <a:avLst/>
            <a:gdLst/>
            <a:ahLst/>
            <a:cxnLst/>
            <a:rect l="l" t="t" r="r" b="b"/>
            <a:pathLst>
              <a:path w="1362814" h="1304894">
                <a:moveTo>
                  <a:pt x="0" y="0"/>
                </a:moveTo>
                <a:lnTo>
                  <a:pt x="1362814" y="0"/>
                </a:lnTo>
                <a:lnTo>
                  <a:pt x="1362814" y="1304894"/>
                </a:lnTo>
                <a:lnTo>
                  <a:pt x="0" y="13048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646098" y="730708"/>
            <a:ext cx="4017824" cy="781649"/>
          </a:xfrm>
          <a:custGeom>
            <a:avLst/>
            <a:gdLst/>
            <a:ahLst/>
            <a:cxnLst/>
            <a:rect l="l" t="t" r="r" b="b"/>
            <a:pathLst>
              <a:path w="4017824" h="781649">
                <a:moveTo>
                  <a:pt x="0" y="0"/>
                </a:moveTo>
                <a:lnTo>
                  <a:pt x="4017824" y="0"/>
                </a:lnTo>
                <a:lnTo>
                  <a:pt x="4017824" y="781649"/>
                </a:lnTo>
                <a:lnTo>
                  <a:pt x="0" y="7816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6786073" y="267757"/>
            <a:ext cx="1362814" cy="1304894"/>
          </a:xfrm>
          <a:custGeom>
            <a:avLst/>
            <a:gdLst/>
            <a:ahLst/>
            <a:cxnLst/>
            <a:rect l="l" t="t" r="r" b="b"/>
            <a:pathLst>
              <a:path w="1362814" h="1304894">
                <a:moveTo>
                  <a:pt x="0" y="0"/>
                </a:moveTo>
                <a:lnTo>
                  <a:pt x="1362814" y="0"/>
                </a:lnTo>
                <a:lnTo>
                  <a:pt x="1362814" y="1304894"/>
                </a:lnTo>
                <a:lnTo>
                  <a:pt x="0" y="1304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930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9" name="Freeform 9"/>
          <p:cNvSpPr/>
          <p:nvPr/>
        </p:nvSpPr>
        <p:spPr>
          <a:xfrm>
            <a:off x="15315797" y="27214"/>
            <a:ext cx="3185499" cy="619724"/>
          </a:xfrm>
          <a:custGeom>
            <a:avLst/>
            <a:gdLst/>
            <a:ahLst/>
            <a:cxnLst/>
            <a:rect l="l" t="t" r="r" b="b"/>
            <a:pathLst>
              <a:path w="3185499" h="619724">
                <a:moveTo>
                  <a:pt x="0" y="0"/>
                </a:moveTo>
                <a:lnTo>
                  <a:pt x="3185499" y="0"/>
                </a:lnTo>
                <a:lnTo>
                  <a:pt x="3185499" y="619724"/>
                </a:lnTo>
                <a:lnTo>
                  <a:pt x="0" y="619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37583ABD-4D6D-0D97-59AC-3DB0E87B22CC}"/>
              </a:ext>
            </a:extLst>
          </p:cNvPr>
          <p:cNvSpPr/>
          <p:nvPr/>
        </p:nvSpPr>
        <p:spPr>
          <a:xfrm>
            <a:off x="1086548" y="1400591"/>
            <a:ext cx="11277600" cy="73914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1612779-1507-F20F-6759-412D1A2C113B}"/>
              </a:ext>
            </a:extLst>
          </p:cNvPr>
          <p:cNvSpPr txBox="1"/>
          <p:nvPr/>
        </p:nvSpPr>
        <p:spPr>
          <a:xfrm>
            <a:off x="2133600" y="2573710"/>
            <a:ext cx="8723382" cy="5045164"/>
          </a:xfrm>
          <a:prstGeom prst="rect">
            <a:avLst/>
          </a:prstGeom>
          <a:noFill/>
        </p:spPr>
        <p:txBody>
          <a:bodyPr wrap="square">
            <a:spAutoFit/>
          </a:bodyPr>
          <a:lstStyle/>
          <a:p>
            <a:pPr marR="0" algn="just">
              <a:lnSpc>
                <a:spcPct val="150000"/>
              </a:lnSpc>
              <a:spcBef>
                <a:spcPts val="0"/>
              </a:spcBef>
              <a:spcAft>
                <a:spcPts val="0"/>
              </a:spcAft>
            </a:pPr>
            <a:r>
              <a:rPr lang="en-US" sz="4400">
                <a:latin typeface="Arial" panose="020B0604020202020204" pitchFamily="34" charset="0"/>
                <a:ea typeface="Calibri" panose="020F0502020204030204" pitchFamily="34" charset="0"/>
                <a:cs typeface="Arial" panose="020B0604020202020204" pitchFamily="34" charset="0"/>
              </a:rPr>
              <a:t>Cả lớp chia thành các nhóm, mỗi nhóm nhận một tình huống </a:t>
            </a:r>
            <a:r>
              <a:rPr lang="en-US" sz="4400" i="1">
                <a:latin typeface="Arial" panose="020B0604020202020204" pitchFamily="34" charset="0"/>
                <a:ea typeface="Calibri" panose="020F0502020204030204" pitchFamily="34" charset="0"/>
                <a:cs typeface="Arial" panose="020B0604020202020204" pitchFamily="34" charset="0"/>
              </a:rPr>
              <a:t>(SGK – trang 59) </a:t>
            </a:r>
            <a:r>
              <a:rPr lang="en-US" sz="4400">
                <a:latin typeface="Arial" panose="020B0604020202020204" pitchFamily="34" charset="0"/>
                <a:ea typeface="Calibri" panose="020F0502020204030204" pitchFamily="34" charset="0"/>
                <a:cs typeface="Arial" panose="020B0604020202020204" pitchFamily="34" charset="0"/>
              </a:rPr>
              <a:t>và thảo luận với nhau về cách ứng phó khi bị xâm hại tinh thần trong tình huống đó </a:t>
            </a:r>
            <a:endParaRPr lang="vi-VN" sz="4400" b="1" i="1" dirty="0">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F5485E2-F714-E4A7-0C5B-7FDA15E79FE9}"/>
              </a:ext>
            </a:extLst>
          </p:cNvPr>
          <p:cNvGrpSpPr/>
          <p:nvPr/>
        </p:nvGrpSpPr>
        <p:grpSpPr>
          <a:xfrm>
            <a:off x="11280426" y="2149082"/>
            <a:ext cx="6467176" cy="5988836"/>
            <a:chOff x="11127446" y="2101875"/>
            <a:chExt cx="6467176" cy="5988836"/>
          </a:xfrm>
        </p:grpSpPr>
        <p:sp>
          <p:nvSpPr>
            <p:cNvPr id="6" name="Oval 5">
              <a:extLst>
                <a:ext uri="{FF2B5EF4-FFF2-40B4-BE49-F238E27FC236}">
                  <a16:creationId xmlns:a16="http://schemas.microsoft.com/office/drawing/2014/main" id="{B2DDABA8-2F14-8FD2-9B93-15DAF9418365}"/>
                </a:ext>
              </a:extLst>
            </p:cNvPr>
            <p:cNvSpPr/>
            <p:nvPr/>
          </p:nvSpPr>
          <p:spPr>
            <a:xfrm>
              <a:off x="11127446" y="2101875"/>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9718494-8A08-80A9-2B34-A8E9252201FE}"/>
                </a:ext>
              </a:extLst>
            </p:cNvPr>
            <p:cNvSpPr txBox="1"/>
            <p:nvPr/>
          </p:nvSpPr>
          <p:spPr>
            <a:xfrm>
              <a:off x="11313034" y="3880606"/>
              <a:ext cx="6095999" cy="2431371"/>
            </a:xfrm>
            <a:prstGeom prst="rect">
              <a:avLst/>
            </a:prstGeom>
            <a:noFill/>
          </p:spPr>
          <p:txBody>
            <a:bodyPr wrap="square" rtlCol="0">
              <a:spAutoFit/>
            </a:bodyPr>
            <a:lstStyle/>
            <a:p>
              <a:pPr algn="ctr">
                <a:lnSpc>
                  <a:spcPct val="150000"/>
                </a:lnSpc>
              </a:pPr>
              <a:r>
                <a:rPr lang="en-US" sz="5400" b="1">
                  <a:solidFill>
                    <a:schemeClr val="accent4">
                      <a:lumMod val="75000"/>
                    </a:schemeClr>
                  </a:solidFill>
                  <a:latin typeface="Arial" panose="020B0604020202020204" pitchFamily="34" charset="0"/>
                  <a:cs typeface="Arial" panose="020B0604020202020204" pitchFamily="34" charset="0"/>
                </a:rPr>
                <a:t>HOẠT ĐỘNG THEO NHÓM</a:t>
              </a:r>
              <a:endParaRPr lang="en-US" sz="5400" b="1" dirty="0">
                <a:solidFill>
                  <a:schemeClr val="accent4">
                    <a:lumMod val="75000"/>
                  </a:schemeClr>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BDD39ED-FC31-0A6A-6D54-7E3C2E70C1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46400" y="2196289"/>
              <a:ext cx="4508695" cy="1073889"/>
            </a:xfrm>
            <a:prstGeom prst="rect">
              <a:avLst/>
            </a:prstGeom>
          </p:spPr>
        </p:pic>
      </p:grpSp>
      <p:pic>
        <p:nvPicPr>
          <p:cNvPr id="13" name="Picture 7">
            <a:extLst>
              <a:ext uri="{FF2B5EF4-FFF2-40B4-BE49-F238E27FC236}">
                <a16:creationId xmlns:a16="http://schemas.microsoft.com/office/drawing/2014/main" id="{A2B1D9C1-912F-67E9-98A8-2E63A7AD11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27446" y="6737138"/>
            <a:ext cx="6773137" cy="3549862"/>
          </a:xfrm>
          <a:prstGeom prst="rect">
            <a:avLst/>
          </a:prstGeom>
        </p:spPr>
      </p:pic>
      <p:sp>
        <p:nvSpPr>
          <p:cNvPr id="5" name="Freeform 5"/>
          <p:cNvSpPr/>
          <p:nvPr/>
        </p:nvSpPr>
        <p:spPr>
          <a:xfrm>
            <a:off x="762000" y="8337311"/>
            <a:ext cx="837031" cy="801457"/>
          </a:xfrm>
          <a:custGeom>
            <a:avLst/>
            <a:gdLst/>
            <a:ahLst/>
            <a:cxnLst/>
            <a:rect l="l" t="t" r="r" b="b"/>
            <a:pathLst>
              <a:path w="837031" h="801457">
                <a:moveTo>
                  <a:pt x="0" y="0"/>
                </a:moveTo>
                <a:lnTo>
                  <a:pt x="837031" y="0"/>
                </a:lnTo>
                <a:lnTo>
                  <a:pt x="837031" y="801457"/>
                </a:lnTo>
                <a:lnTo>
                  <a:pt x="0" y="801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364190" y="674349"/>
            <a:ext cx="1447652" cy="1257648"/>
          </a:xfrm>
          <a:custGeom>
            <a:avLst/>
            <a:gdLst/>
            <a:ahLst/>
            <a:cxnLst/>
            <a:rect l="l" t="t" r="r" b="b"/>
            <a:pathLst>
              <a:path w="1447652" h="1257648">
                <a:moveTo>
                  <a:pt x="0" y="0"/>
                </a:moveTo>
                <a:lnTo>
                  <a:pt x="1447652" y="0"/>
                </a:lnTo>
                <a:lnTo>
                  <a:pt x="1447652" y="1257647"/>
                </a:lnTo>
                <a:lnTo>
                  <a:pt x="0" y="1257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56312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4" name="Freeform 4"/>
          <p:cNvSpPr/>
          <p:nvPr/>
        </p:nvSpPr>
        <p:spPr>
          <a:xfrm>
            <a:off x="-564050" y="718838"/>
            <a:ext cx="3185499" cy="619724"/>
          </a:xfrm>
          <a:custGeom>
            <a:avLst/>
            <a:gdLst/>
            <a:ahLst/>
            <a:cxnLst/>
            <a:rect l="l" t="t" r="r" b="b"/>
            <a:pathLst>
              <a:path w="3185499" h="619724">
                <a:moveTo>
                  <a:pt x="0" y="0"/>
                </a:moveTo>
                <a:lnTo>
                  <a:pt x="3185500" y="0"/>
                </a:lnTo>
                <a:lnTo>
                  <a:pt x="3185500" y="619724"/>
                </a:lnTo>
                <a:lnTo>
                  <a:pt x="0" y="619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916400" y="-114300"/>
            <a:ext cx="1593819" cy="1340800"/>
          </a:xfrm>
          <a:custGeom>
            <a:avLst/>
            <a:gdLst/>
            <a:ahLst/>
            <a:cxnLst/>
            <a:rect l="l" t="t" r="r" b="b"/>
            <a:pathLst>
              <a:path w="1593819" h="1340800">
                <a:moveTo>
                  <a:pt x="0" y="0"/>
                </a:moveTo>
                <a:lnTo>
                  <a:pt x="1593818" y="0"/>
                </a:lnTo>
                <a:lnTo>
                  <a:pt x="1593818" y="1340800"/>
                </a:lnTo>
                <a:lnTo>
                  <a:pt x="0" y="1340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4BA6CF07-C085-0EB7-EC73-B0F8D39FDDD7}"/>
              </a:ext>
            </a:extLst>
          </p:cNvPr>
          <p:cNvSpPr txBox="1"/>
          <p:nvPr/>
        </p:nvSpPr>
        <p:spPr>
          <a:xfrm>
            <a:off x="5107261" y="707581"/>
            <a:ext cx="8073478"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AC01861-8360-54CE-B65E-7E49D40BF758}"/>
              </a:ext>
            </a:extLst>
          </p:cNvPr>
          <p:cNvSpPr/>
          <p:nvPr/>
        </p:nvSpPr>
        <p:spPr>
          <a:xfrm>
            <a:off x="863496" y="1919470"/>
            <a:ext cx="16561007" cy="2822574"/>
          </a:xfrm>
          <a:prstGeom prst="roundRect">
            <a:avLst/>
          </a:prstGeom>
          <a:solidFill>
            <a:schemeClr val="bg1"/>
          </a:solidFill>
          <a:ln w="38100">
            <a:solidFill>
              <a:schemeClr val="tx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	</a:t>
            </a:r>
            <a:r>
              <a:rPr lang="vi-VN" sz="4000" b="1">
                <a:solidFill>
                  <a:schemeClr val="tx2">
                    <a:lumMod val="50000"/>
                  </a:schemeClr>
                </a:solidFill>
                <a:latin typeface="Arial" panose="020B0604020202020204" pitchFamily="34" charset="0"/>
                <a:cs typeface="Arial" panose="020B0604020202020204" pitchFamily="34" charset="0"/>
              </a:rPr>
              <a:t>Tình huống </a:t>
            </a:r>
            <a:r>
              <a:rPr lang="en-US" sz="4000" b="1">
                <a:solidFill>
                  <a:schemeClr val="tx2">
                    <a:lumMod val="50000"/>
                  </a:schemeClr>
                </a:solidFill>
                <a:latin typeface="Arial" panose="020B0604020202020204" pitchFamily="34" charset="0"/>
                <a:cs typeface="Arial" panose="020B0604020202020204" pitchFamily="34" charset="0"/>
              </a:rPr>
              <a:t>1</a:t>
            </a:r>
            <a:r>
              <a:rPr lang="vi-VN" sz="4000" b="1">
                <a:solidFill>
                  <a:schemeClr val="tx2">
                    <a:lumMod val="75000"/>
                  </a:schemeClr>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Thanh thường bị nhiều bạn trong lớp trêu chọc, giễu cợt vì nói ngọng.</a:t>
            </a:r>
            <a:r>
              <a:rPr lang="en-US" sz="4000">
                <a:solidFill>
                  <a:schemeClr val="tx1"/>
                </a:solidFill>
                <a:cs typeface="Arial" panose="020B0604020202020204" pitchFamily="34" charset="0"/>
              </a:rPr>
              <a:t> </a:t>
            </a:r>
            <a:r>
              <a:rPr lang="vi-VN" sz="4000" b="1" i="1">
                <a:solidFill>
                  <a:srgbClr val="FF0000"/>
                </a:solidFill>
                <a:cs typeface="Arial" panose="020B0604020202020204" pitchFamily="34" charset="0"/>
              </a:rPr>
              <a:t>Nếu là Thanh, em sẽ làm gì?</a:t>
            </a:r>
            <a:endParaRPr lang="en-US" sz="4000" b="1" i="1">
              <a:solidFill>
                <a:srgbClr val="FF0000"/>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EAF76B87-20CC-C174-7003-956EC633C3BA}"/>
              </a:ext>
            </a:extLst>
          </p:cNvPr>
          <p:cNvSpPr/>
          <p:nvPr/>
        </p:nvSpPr>
        <p:spPr>
          <a:xfrm>
            <a:off x="863496" y="5322952"/>
            <a:ext cx="16561007" cy="4256467"/>
          </a:xfrm>
          <a:prstGeom prst="roundRect">
            <a:avLst/>
          </a:prstGeom>
          <a:solidFill>
            <a:schemeClr val="bg1"/>
          </a:solidFill>
          <a:ln w="38100">
            <a:solidFill>
              <a:schemeClr val="accent3">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accent3">
                    <a:lumMod val="50000"/>
                  </a:schemeClr>
                </a:solidFill>
                <a:latin typeface="Arial" panose="020B0604020202020204" pitchFamily="34" charset="0"/>
                <a:cs typeface="Arial" panose="020B0604020202020204" pitchFamily="34" charset="0"/>
              </a:rPr>
              <a:t>	</a:t>
            </a:r>
            <a:r>
              <a:rPr lang="vi-VN" sz="4000" b="1">
                <a:solidFill>
                  <a:schemeClr val="accent3">
                    <a:lumMod val="50000"/>
                  </a:schemeClr>
                </a:solidFill>
                <a:latin typeface="Arial" panose="020B0604020202020204" pitchFamily="34" charset="0"/>
                <a:cs typeface="Arial" panose="020B0604020202020204" pitchFamily="34" charset="0"/>
              </a:rPr>
              <a:t>Tình huống </a:t>
            </a:r>
            <a:r>
              <a:rPr lang="en-US" sz="4000" b="1">
                <a:solidFill>
                  <a:schemeClr val="accent3">
                    <a:lumMod val="50000"/>
                  </a:schemeClr>
                </a:solidFill>
                <a:latin typeface="Arial" panose="020B0604020202020204" pitchFamily="34" charset="0"/>
                <a:cs typeface="Arial" panose="020B0604020202020204" pitchFamily="34" charset="0"/>
              </a:rPr>
              <a:t>2</a:t>
            </a:r>
            <a:r>
              <a:rPr lang="vi-VN" sz="4000" b="1">
                <a:solidFill>
                  <a:schemeClr val="accent3">
                    <a:lumMod val="50000"/>
                  </a:schemeClr>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Quy thấy một bạn trong nhóm thường ngồi một mình và có vẻ buồn rầu, sợ hãi. Khi hỏi chuyện. Quy mới biết ở nhà, bạn thường xuyên bị người thân trách móc, mắng nhiếc. </a:t>
            </a:r>
            <a:r>
              <a:rPr lang="vi-VN" sz="4000" b="1" i="1">
                <a:solidFill>
                  <a:srgbClr val="FF0000"/>
                </a:solidFill>
                <a:cs typeface="Arial" panose="020B0604020202020204" pitchFamily="34" charset="0"/>
              </a:rPr>
              <a:t>Nếu là Quy, em sẽ làm gì để giúp bạn?</a:t>
            </a:r>
            <a:endParaRPr lang="en-US" sz="4000" b="1" i="1">
              <a:solidFill>
                <a:srgbClr val="FF0000"/>
              </a:solidFill>
              <a:latin typeface="Arial" panose="020B0604020202020204" pitchFamily="34" charset="0"/>
              <a:cs typeface="Arial" panose="020B0604020202020204" pitchFamily="34" charset="0"/>
            </a:endParaRPr>
          </a:p>
        </p:txBody>
      </p:sp>
      <p:sp>
        <p:nvSpPr>
          <p:cNvPr id="10" name="Freeform 10"/>
          <p:cNvSpPr/>
          <p:nvPr/>
        </p:nvSpPr>
        <p:spPr>
          <a:xfrm>
            <a:off x="16876908" y="8873320"/>
            <a:ext cx="1254641" cy="1413680"/>
          </a:xfrm>
          <a:custGeom>
            <a:avLst/>
            <a:gdLst/>
            <a:ahLst/>
            <a:cxnLst/>
            <a:rect l="l" t="t" r="r" b="b"/>
            <a:pathLst>
              <a:path w="1254641" h="1413680">
                <a:moveTo>
                  <a:pt x="0" y="0"/>
                </a:moveTo>
                <a:lnTo>
                  <a:pt x="1254642" y="0"/>
                </a:lnTo>
                <a:lnTo>
                  <a:pt x="1254642" y="1413680"/>
                </a:lnTo>
                <a:lnTo>
                  <a:pt x="0" y="14136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10" name="Freeform 10"/>
          <p:cNvSpPr/>
          <p:nvPr/>
        </p:nvSpPr>
        <p:spPr>
          <a:xfrm>
            <a:off x="15187013" y="175005"/>
            <a:ext cx="3185499" cy="619724"/>
          </a:xfrm>
          <a:custGeom>
            <a:avLst/>
            <a:gdLst/>
            <a:ahLst/>
            <a:cxnLst/>
            <a:rect l="l" t="t" r="r" b="b"/>
            <a:pathLst>
              <a:path w="3185499" h="619724">
                <a:moveTo>
                  <a:pt x="0" y="0"/>
                </a:moveTo>
                <a:lnTo>
                  <a:pt x="3185499" y="0"/>
                </a:lnTo>
                <a:lnTo>
                  <a:pt x="3185499" y="619724"/>
                </a:lnTo>
                <a:lnTo>
                  <a:pt x="0" y="619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D673DD1F-E0ED-5419-7067-102E0A67C901}"/>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16" name="Freeform 4">
            <a:extLst>
              <a:ext uri="{FF2B5EF4-FFF2-40B4-BE49-F238E27FC236}">
                <a16:creationId xmlns:a16="http://schemas.microsoft.com/office/drawing/2014/main" id="{7B53F81C-AFF2-DF58-7F73-98A0545F6D53}"/>
              </a:ext>
            </a:extLst>
          </p:cNvPr>
          <p:cNvSpPr/>
          <p:nvPr/>
        </p:nvSpPr>
        <p:spPr>
          <a:xfrm>
            <a:off x="533400" y="2019300"/>
            <a:ext cx="103632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C7C21A9-ABF1-EE34-B056-41183320840A}"/>
              </a:ext>
            </a:extLst>
          </p:cNvPr>
          <p:cNvSpPr txBox="1"/>
          <p:nvPr/>
        </p:nvSpPr>
        <p:spPr>
          <a:xfrm>
            <a:off x="856529" y="2295251"/>
            <a:ext cx="9716941" cy="7191649"/>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3600" b="1">
                <a:latin typeface="Arial" panose="020B0604020202020204" pitchFamily="34" charset="0"/>
                <a:ea typeface="Calibri" panose="020F0502020204030204" pitchFamily="34" charset="0"/>
                <a:cs typeface="Arial" panose="020B0604020202020204" pitchFamily="34" charset="0"/>
              </a:rPr>
              <a:t>Nếu là Thanh, em sẽ:</a:t>
            </a:r>
          </a:p>
          <a:p>
            <a:pPr marL="571500" indent="-571500" algn="just">
              <a:lnSpc>
                <a:spcPct val="150000"/>
              </a:lnSpc>
              <a:buFont typeface="Wingdings" panose="05000000000000000000" pitchFamily="2" charset="2"/>
              <a:buChar char="§"/>
            </a:pPr>
            <a:r>
              <a:rPr lang="vi-VN" sz="3400">
                <a:latin typeface="Arial" panose="020B0604020202020204" pitchFamily="34" charset="0"/>
                <a:ea typeface="Calibri" panose="020F0502020204030204" pitchFamily="34" charset="0"/>
                <a:cs typeface="Arial" panose="020B0604020202020204" pitchFamily="34" charset="0"/>
              </a:rPr>
              <a:t>Lên tiếng bảo vệ, bênh vực </a:t>
            </a:r>
            <a:r>
              <a:rPr lang="en-US" sz="3400">
                <a:latin typeface="Arial" panose="020B0604020202020204" pitchFamily="34" charset="0"/>
                <a:ea typeface="Calibri" panose="020F0502020204030204" pitchFamily="34" charset="0"/>
                <a:cs typeface="Arial" panose="020B0604020202020204" pitchFamily="34" charset="0"/>
              </a:rPr>
              <a:t>T</a:t>
            </a:r>
            <a:r>
              <a:rPr lang="vi-VN" sz="3400">
                <a:latin typeface="Arial" panose="020B0604020202020204" pitchFamily="34" charset="0"/>
                <a:ea typeface="Calibri" panose="020F0502020204030204" pitchFamily="34" charset="0"/>
                <a:cs typeface="Arial" panose="020B0604020202020204" pitchFamily="34" charset="0"/>
              </a:rPr>
              <a:t>hanh</a:t>
            </a:r>
            <a:r>
              <a:rPr lang="en-US" sz="3400">
                <a:latin typeface="Arial" panose="020B0604020202020204" pitchFamily="34" charset="0"/>
                <a:ea typeface="Calibri" panose="020F0502020204030204" pitchFamily="34" charset="0"/>
                <a:cs typeface="Arial" panose="020B0604020202020204" pitchFamily="34" charset="0"/>
              </a:rPr>
              <a:t>; </a:t>
            </a:r>
            <a:r>
              <a:rPr lang="vi-VN" sz="3400">
                <a:latin typeface="Arial" panose="020B0604020202020204" pitchFamily="34" charset="0"/>
                <a:ea typeface="Calibri" panose="020F0502020204030204" pitchFamily="34" charset="0"/>
                <a:cs typeface="Arial" panose="020B0604020202020204" pitchFamily="34" charset="0"/>
              </a:rPr>
              <a:t>giải thích, thuyết phục để các bạn khác tôn trọng sự khác biệt, đồng thời hỗ trợ bạn một cách tế nhị để các bạn hiểu cần phải tôn trọng và thấu hiểu, đồng cảm với người khác, đặt mình ở vị trí của </a:t>
            </a:r>
            <a:r>
              <a:rPr lang="en-US" sz="3400">
                <a:latin typeface="Arial" panose="020B0604020202020204" pitchFamily="34" charset="0"/>
                <a:ea typeface="Calibri" panose="020F0502020204030204" pitchFamily="34" charset="0"/>
                <a:cs typeface="Arial" panose="020B0604020202020204" pitchFamily="34" charset="0"/>
              </a:rPr>
              <a:t>T</a:t>
            </a:r>
            <a:r>
              <a:rPr lang="vi-VN" sz="3400">
                <a:latin typeface="Arial" panose="020B0604020202020204" pitchFamily="34" charset="0"/>
                <a:ea typeface="Calibri" panose="020F0502020204030204" pitchFamily="34" charset="0"/>
                <a:cs typeface="Arial" panose="020B0604020202020204" pitchFamily="34" charset="0"/>
              </a:rPr>
              <a:t>hanh để hiểu cảm xúc của </a:t>
            </a:r>
            <a:r>
              <a:rPr lang="en-US" sz="3400">
                <a:latin typeface="Arial" panose="020B0604020202020204" pitchFamily="34" charset="0"/>
                <a:ea typeface="Calibri" panose="020F0502020204030204" pitchFamily="34" charset="0"/>
                <a:cs typeface="Arial" panose="020B0604020202020204" pitchFamily="34" charset="0"/>
              </a:rPr>
              <a:t>T</a:t>
            </a:r>
            <a:r>
              <a:rPr lang="vi-VN" sz="3400">
                <a:latin typeface="Arial" panose="020B0604020202020204" pitchFamily="34" charset="0"/>
                <a:ea typeface="Calibri" panose="020F0502020204030204" pitchFamily="34" charset="0"/>
                <a:cs typeface="Arial" panose="020B0604020202020204" pitchFamily="34" charset="0"/>
              </a:rPr>
              <a:t>hanh.</a:t>
            </a:r>
          </a:p>
          <a:p>
            <a:pPr marL="571500" indent="-571500" algn="just">
              <a:lnSpc>
                <a:spcPct val="150000"/>
              </a:lnSpc>
              <a:buFont typeface="Wingdings" panose="05000000000000000000" pitchFamily="2" charset="2"/>
              <a:buChar char="§"/>
            </a:pPr>
            <a:r>
              <a:rPr lang="vi-VN" sz="3400">
                <a:latin typeface="Arial" panose="020B0604020202020204" pitchFamily="34" charset="0"/>
                <a:ea typeface="Calibri" panose="020F0502020204030204" pitchFamily="34" charset="0"/>
                <a:cs typeface="Arial" panose="020B0604020202020204" pitchFamily="34" charset="0"/>
              </a:rPr>
              <a:t>Rủ </a:t>
            </a:r>
            <a:r>
              <a:rPr lang="en-US" sz="3400">
                <a:latin typeface="Arial" panose="020B0604020202020204" pitchFamily="34" charset="0"/>
                <a:ea typeface="Calibri" panose="020F0502020204030204" pitchFamily="34" charset="0"/>
                <a:cs typeface="Arial" panose="020B0604020202020204" pitchFamily="34" charset="0"/>
              </a:rPr>
              <a:t>T</a:t>
            </a:r>
            <a:r>
              <a:rPr lang="vi-VN" sz="3400">
                <a:latin typeface="Arial" panose="020B0604020202020204" pitchFamily="34" charset="0"/>
                <a:ea typeface="Calibri" panose="020F0502020204030204" pitchFamily="34" charset="0"/>
                <a:cs typeface="Arial" panose="020B0604020202020204" pitchFamily="34" charset="0"/>
              </a:rPr>
              <a:t>hanh tham gia các hoạt động chung của nhóm, của lớp, của trường.</a:t>
            </a:r>
          </a:p>
        </p:txBody>
      </p:sp>
      <p:sp>
        <p:nvSpPr>
          <p:cNvPr id="9" name="Freeform 9"/>
          <p:cNvSpPr/>
          <p:nvPr/>
        </p:nvSpPr>
        <p:spPr>
          <a:xfrm>
            <a:off x="-1371600" y="583130"/>
            <a:ext cx="1766272" cy="911611"/>
          </a:xfrm>
          <a:custGeom>
            <a:avLst/>
            <a:gdLst/>
            <a:ahLst/>
            <a:cxnLst/>
            <a:rect l="l" t="t" r="r" b="b"/>
            <a:pathLst>
              <a:path w="2685965" h="1245616">
                <a:moveTo>
                  <a:pt x="0" y="0"/>
                </a:moveTo>
                <a:lnTo>
                  <a:pt x="2685965" y="0"/>
                </a:lnTo>
                <a:lnTo>
                  <a:pt x="2685965" y="1245616"/>
                </a:lnTo>
                <a:lnTo>
                  <a:pt x="0" y="1245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30B7A46D-7C0D-46D3-0F30-88008E6F87CD}"/>
              </a:ext>
            </a:extLst>
          </p:cNvPr>
          <p:cNvGrpSpPr/>
          <p:nvPr/>
        </p:nvGrpSpPr>
        <p:grpSpPr>
          <a:xfrm>
            <a:off x="11430000" y="2362200"/>
            <a:ext cx="6324600" cy="6781800"/>
            <a:chOff x="11430000" y="2362200"/>
            <a:chExt cx="6324600" cy="6781800"/>
          </a:xfrm>
        </p:grpSpPr>
        <p:grpSp>
          <p:nvGrpSpPr>
            <p:cNvPr id="20" name="Group 19">
              <a:extLst>
                <a:ext uri="{FF2B5EF4-FFF2-40B4-BE49-F238E27FC236}">
                  <a16:creationId xmlns:a16="http://schemas.microsoft.com/office/drawing/2014/main" id="{8DF5300B-88A2-78A2-84DF-C77AE019B3B9}"/>
                </a:ext>
              </a:extLst>
            </p:cNvPr>
            <p:cNvGrpSpPr/>
            <p:nvPr/>
          </p:nvGrpSpPr>
          <p:grpSpPr>
            <a:xfrm>
              <a:off x="11430000" y="2362200"/>
              <a:ext cx="6324600" cy="6781800"/>
              <a:chOff x="11384387" y="2019300"/>
              <a:chExt cx="6324600" cy="6781800"/>
            </a:xfrm>
          </p:grpSpPr>
          <p:sp>
            <p:nvSpPr>
              <p:cNvPr id="22" name="Freeform 7">
                <a:extLst>
                  <a:ext uri="{FF2B5EF4-FFF2-40B4-BE49-F238E27FC236}">
                    <a16:creationId xmlns:a16="http://schemas.microsoft.com/office/drawing/2014/main" id="{AD9290B0-F3D8-2F8E-FEB5-A24224980AFC}"/>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59605DFC-EFAF-E348-C615-A45F0D3DB790}"/>
                  </a:ext>
                </a:extLst>
              </p:cNvPr>
              <p:cNvGrpSpPr/>
              <p:nvPr/>
            </p:nvGrpSpPr>
            <p:grpSpPr>
              <a:xfrm>
                <a:off x="11633317" y="2478674"/>
                <a:ext cx="5833431" cy="1521825"/>
                <a:chOff x="1420007" y="3199063"/>
                <a:chExt cx="5833431" cy="1492403"/>
              </a:xfrm>
            </p:grpSpPr>
            <p:sp>
              <p:nvSpPr>
                <p:cNvPr id="24" name="Freeform 10">
                  <a:extLst>
                    <a:ext uri="{FF2B5EF4-FFF2-40B4-BE49-F238E27FC236}">
                      <a16:creationId xmlns:a16="http://schemas.microsoft.com/office/drawing/2014/main" id="{C4AB932A-2986-A54A-EBE2-F035F9BB0EEC}"/>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427B272-15A0-AA0F-7B04-8351326E0343}"/>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Tình huống 1</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 name="Picture 1" descr="A group of girls with backpacks&#10;&#10;Description automatically generated">
              <a:extLst>
                <a:ext uri="{FF2B5EF4-FFF2-40B4-BE49-F238E27FC236}">
                  <a16:creationId xmlns:a16="http://schemas.microsoft.com/office/drawing/2014/main" id="{38D5E101-F770-36C4-0F55-8687E03ACB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85621" y="4846824"/>
              <a:ext cx="5587379" cy="3724919"/>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Effect transition="in" filter="wipe(left)">
                                      <p:cBhvr>
                                        <p:cTn id="2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10" name="Freeform 10"/>
          <p:cNvSpPr/>
          <p:nvPr/>
        </p:nvSpPr>
        <p:spPr>
          <a:xfrm>
            <a:off x="15187013" y="175005"/>
            <a:ext cx="3185499" cy="619724"/>
          </a:xfrm>
          <a:custGeom>
            <a:avLst/>
            <a:gdLst/>
            <a:ahLst/>
            <a:cxnLst/>
            <a:rect l="l" t="t" r="r" b="b"/>
            <a:pathLst>
              <a:path w="3185499" h="619724">
                <a:moveTo>
                  <a:pt x="0" y="0"/>
                </a:moveTo>
                <a:lnTo>
                  <a:pt x="3185499" y="0"/>
                </a:lnTo>
                <a:lnTo>
                  <a:pt x="3185499" y="619724"/>
                </a:lnTo>
                <a:lnTo>
                  <a:pt x="0" y="619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D673DD1F-E0ED-5419-7067-102E0A67C901}"/>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16" name="Freeform 4">
            <a:extLst>
              <a:ext uri="{FF2B5EF4-FFF2-40B4-BE49-F238E27FC236}">
                <a16:creationId xmlns:a16="http://schemas.microsoft.com/office/drawing/2014/main" id="{7B53F81C-AFF2-DF58-7F73-98A0545F6D53}"/>
              </a:ext>
            </a:extLst>
          </p:cNvPr>
          <p:cNvSpPr/>
          <p:nvPr/>
        </p:nvSpPr>
        <p:spPr>
          <a:xfrm>
            <a:off x="533400" y="2019300"/>
            <a:ext cx="103632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C7C21A9-ABF1-EE34-B056-41183320840A}"/>
              </a:ext>
            </a:extLst>
          </p:cNvPr>
          <p:cNvSpPr txBox="1"/>
          <p:nvPr/>
        </p:nvSpPr>
        <p:spPr>
          <a:xfrm>
            <a:off x="1052332" y="2200589"/>
            <a:ext cx="9325336" cy="710502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3600" b="1">
                <a:latin typeface="Arial" panose="020B0604020202020204" pitchFamily="34" charset="0"/>
                <a:ea typeface="Calibri" panose="020F0502020204030204" pitchFamily="34" charset="0"/>
                <a:cs typeface="Arial" panose="020B0604020202020204" pitchFamily="34" charset="0"/>
              </a:rPr>
              <a:t>Nếu là Quy, em sẽ:</a:t>
            </a:r>
          </a:p>
          <a:p>
            <a:pPr marL="571500" indent="-571500" algn="just">
              <a:lnSpc>
                <a:spcPct val="150000"/>
              </a:lnSpc>
              <a:buFont typeface="Wingdings" panose="05000000000000000000" pitchFamily="2" charset="2"/>
              <a:buChar char="§"/>
            </a:pPr>
            <a:r>
              <a:rPr lang="vi-VN" sz="3400">
                <a:latin typeface="Arial" panose="020B0604020202020204" pitchFamily="34" charset="0"/>
                <a:ea typeface="Calibri" panose="020F0502020204030204" pitchFamily="34" charset="0"/>
                <a:cs typeface="Arial" panose="020B0604020202020204" pitchFamily="34" charset="0"/>
              </a:rPr>
              <a:t>Trò chuyện với bạn để hiểu lí do vì sao bạn bị người thân trách móc, mắng nhiếc.</a:t>
            </a:r>
          </a:p>
          <a:p>
            <a:pPr marL="571500" indent="-571500" algn="just">
              <a:lnSpc>
                <a:spcPct val="150000"/>
              </a:lnSpc>
              <a:buFont typeface="Wingdings" panose="05000000000000000000" pitchFamily="2" charset="2"/>
              <a:buChar char="§"/>
            </a:pPr>
            <a:r>
              <a:rPr lang="vi-VN" sz="3400">
                <a:latin typeface="Arial" panose="020B0604020202020204" pitchFamily="34" charset="0"/>
                <a:ea typeface="Calibri" panose="020F0502020204030204" pitchFamily="34" charset="0"/>
                <a:cs typeface="Arial" panose="020B0604020202020204" pitchFamily="34" charset="0"/>
              </a:rPr>
              <a:t>Động viên, khuyến khích bạn nhìn thấy những ưu điểm của mình.</a:t>
            </a:r>
          </a:p>
          <a:p>
            <a:pPr marL="571500" indent="-571500" algn="just">
              <a:lnSpc>
                <a:spcPct val="150000"/>
              </a:lnSpc>
              <a:buFont typeface="Wingdings" panose="05000000000000000000" pitchFamily="2" charset="2"/>
              <a:buChar char="§"/>
            </a:pPr>
            <a:r>
              <a:rPr lang="vi-VN" sz="3400">
                <a:latin typeface="Arial" panose="020B0604020202020204" pitchFamily="34" charset="0"/>
                <a:ea typeface="Calibri" panose="020F0502020204030204" pitchFamily="34" charset="0"/>
                <a:cs typeface="Arial" panose="020B0604020202020204" pitchFamily="34" charset="0"/>
              </a:rPr>
              <a:t>Hướng dẫn bạn cách khắc phục những điểm yếu hoặc giới thiệu người có thể tư vấn, hỗ trợ bạn</a:t>
            </a:r>
            <a:r>
              <a:rPr lang="en-US" sz="3400">
                <a:latin typeface="Arial" panose="020B0604020202020204" pitchFamily="34" charset="0"/>
                <a:ea typeface="Calibri" panose="020F0502020204030204" pitchFamily="34" charset="0"/>
                <a:cs typeface="Arial" panose="020B0604020202020204" pitchFamily="34" charset="0"/>
              </a:rPr>
              <a:t> và r</a:t>
            </a:r>
            <a:r>
              <a:rPr lang="vi-VN" sz="3400">
                <a:latin typeface="Arial" panose="020B0604020202020204" pitchFamily="34" charset="0"/>
                <a:ea typeface="Calibri" panose="020F0502020204030204" pitchFamily="34" charset="0"/>
                <a:cs typeface="Arial" panose="020B0604020202020204" pitchFamily="34" charset="0"/>
              </a:rPr>
              <a:t>ủ bạn tham gia các hoạt động chung của tổ, của lớp.</a:t>
            </a:r>
          </a:p>
        </p:txBody>
      </p:sp>
      <p:sp>
        <p:nvSpPr>
          <p:cNvPr id="9" name="Freeform 9"/>
          <p:cNvSpPr/>
          <p:nvPr/>
        </p:nvSpPr>
        <p:spPr>
          <a:xfrm>
            <a:off x="-1371600" y="583130"/>
            <a:ext cx="1766272" cy="911611"/>
          </a:xfrm>
          <a:custGeom>
            <a:avLst/>
            <a:gdLst/>
            <a:ahLst/>
            <a:cxnLst/>
            <a:rect l="l" t="t" r="r" b="b"/>
            <a:pathLst>
              <a:path w="2685965" h="1245616">
                <a:moveTo>
                  <a:pt x="0" y="0"/>
                </a:moveTo>
                <a:lnTo>
                  <a:pt x="2685965" y="0"/>
                </a:lnTo>
                <a:lnTo>
                  <a:pt x="2685965" y="1245616"/>
                </a:lnTo>
                <a:lnTo>
                  <a:pt x="0" y="1245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4F5AFCCB-126E-9555-116B-E92C290E74CB}"/>
              </a:ext>
            </a:extLst>
          </p:cNvPr>
          <p:cNvGrpSpPr/>
          <p:nvPr/>
        </p:nvGrpSpPr>
        <p:grpSpPr>
          <a:xfrm>
            <a:off x="11430000" y="2362200"/>
            <a:ext cx="6324600" cy="6781800"/>
            <a:chOff x="11430000" y="2362200"/>
            <a:chExt cx="6324600" cy="6781800"/>
          </a:xfrm>
        </p:grpSpPr>
        <p:grpSp>
          <p:nvGrpSpPr>
            <p:cNvPr id="20" name="Group 19">
              <a:extLst>
                <a:ext uri="{FF2B5EF4-FFF2-40B4-BE49-F238E27FC236}">
                  <a16:creationId xmlns:a16="http://schemas.microsoft.com/office/drawing/2014/main" id="{8DF5300B-88A2-78A2-84DF-C77AE019B3B9}"/>
                </a:ext>
              </a:extLst>
            </p:cNvPr>
            <p:cNvGrpSpPr/>
            <p:nvPr/>
          </p:nvGrpSpPr>
          <p:grpSpPr>
            <a:xfrm>
              <a:off x="11430000" y="2362200"/>
              <a:ext cx="6324600" cy="6781800"/>
              <a:chOff x="11384387" y="2019300"/>
              <a:chExt cx="6324600" cy="6781800"/>
            </a:xfrm>
          </p:grpSpPr>
          <p:sp>
            <p:nvSpPr>
              <p:cNvPr id="22" name="Freeform 7">
                <a:extLst>
                  <a:ext uri="{FF2B5EF4-FFF2-40B4-BE49-F238E27FC236}">
                    <a16:creationId xmlns:a16="http://schemas.microsoft.com/office/drawing/2014/main" id="{AD9290B0-F3D8-2F8E-FEB5-A24224980AFC}"/>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59605DFC-EFAF-E348-C615-A45F0D3DB790}"/>
                  </a:ext>
                </a:extLst>
              </p:cNvPr>
              <p:cNvGrpSpPr/>
              <p:nvPr/>
            </p:nvGrpSpPr>
            <p:grpSpPr>
              <a:xfrm>
                <a:off x="11633317" y="2478674"/>
                <a:ext cx="5833431" cy="1521825"/>
                <a:chOff x="1420007" y="3199063"/>
                <a:chExt cx="5833431" cy="1492403"/>
              </a:xfrm>
            </p:grpSpPr>
            <p:sp>
              <p:nvSpPr>
                <p:cNvPr id="24" name="Freeform 10">
                  <a:extLst>
                    <a:ext uri="{FF2B5EF4-FFF2-40B4-BE49-F238E27FC236}">
                      <a16:creationId xmlns:a16="http://schemas.microsoft.com/office/drawing/2014/main" id="{C4AB932A-2986-A54A-EBE2-F035F9BB0EEC}"/>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427B272-15A0-AA0F-7B04-8351326E0343}"/>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Tình huống 2</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3" name="Picture 2" descr="A cartoon of a person pointing at a child&#10;&#10;Description automatically generated">
              <a:extLst>
                <a:ext uri="{FF2B5EF4-FFF2-40B4-BE49-F238E27FC236}">
                  <a16:creationId xmlns:a16="http://schemas.microsoft.com/office/drawing/2014/main" id="{85ED386E-66CE-1598-F4F2-843ED785C8B2}"/>
                </a:ext>
              </a:extLst>
            </p:cNvPr>
            <p:cNvPicPr>
              <a:picLocks noChangeAspect="1"/>
            </p:cNvPicPr>
            <p:nvPr/>
          </p:nvPicPr>
          <p:blipFill rotWithShape="1">
            <a:blip r:embed="rId6">
              <a:extLst>
                <a:ext uri="{28A0092B-C50C-407E-A947-70E740481C1C}">
                  <a14:useLocalDpi xmlns:a14="http://schemas.microsoft.com/office/drawing/2010/main" val="0"/>
                </a:ext>
              </a:extLst>
            </a:blip>
            <a:srcRect l="25000" r="22500"/>
            <a:stretch/>
          </p:blipFill>
          <p:spPr>
            <a:xfrm>
              <a:off x="12801600" y="5066871"/>
              <a:ext cx="3598391" cy="3834000"/>
            </a:xfrm>
            <a:prstGeom prst="rect">
              <a:avLst/>
            </a:prstGeom>
          </p:spPr>
        </p:pic>
      </p:grpSp>
    </p:spTree>
    <p:extLst>
      <p:ext uri="{BB962C8B-B14F-4D97-AF65-F5344CB8AC3E}">
        <p14:creationId xmlns:p14="http://schemas.microsoft.com/office/powerpoint/2010/main" val="301754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left)">
                                      <p:cBhvr>
                                        <p:cTn id="15" dur="50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wipe(left)">
                                      <p:cBhvr>
                                        <p:cTn id="20" dur="500"/>
                                        <p:tgtEl>
                                          <p:spTgt spid="17">
                                            <p:txEl>
                                              <p:pRg st="1" end="1"/>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wipe(left)">
                                      <p:cBhvr>
                                        <p:cTn id="24" dur="500"/>
                                        <p:tgtEl>
                                          <p:spTgt spid="17">
                                            <p:txEl>
                                              <p:pRg st="2" end="2"/>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wipe(left)">
                                      <p:cBhvr>
                                        <p:cTn id="28"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5" name="Freeform 5"/>
          <p:cNvSpPr/>
          <p:nvPr/>
        </p:nvSpPr>
        <p:spPr>
          <a:xfrm>
            <a:off x="0" y="9507314"/>
            <a:ext cx="837031" cy="801457"/>
          </a:xfrm>
          <a:custGeom>
            <a:avLst/>
            <a:gdLst/>
            <a:ahLst/>
            <a:cxnLst/>
            <a:rect l="l" t="t" r="r" b="b"/>
            <a:pathLst>
              <a:path w="837031" h="801457">
                <a:moveTo>
                  <a:pt x="0" y="0"/>
                </a:moveTo>
                <a:lnTo>
                  <a:pt x="837031" y="0"/>
                </a:lnTo>
                <a:lnTo>
                  <a:pt x="837031" y="801457"/>
                </a:lnTo>
                <a:lnTo>
                  <a:pt x="0" y="801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411815" y="0"/>
            <a:ext cx="1447652" cy="1257648"/>
          </a:xfrm>
          <a:custGeom>
            <a:avLst/>
            <a:gdLst/>
            <a:ahLst/>
            <a:cxnLst/>
            <a:rect l="l" t="t" r="r" b="b"/>
            <a:pathLst>
              <a:path w="1447652" h="1257648">
                <a:moveTo>
                  <a:pt x="0" y="0"/>
                </a:moveTo>
                <a:lnTo>
                  <a:pt x="1447652" y="0"/>
                </a:lnTo>
                <a:lnTo>
                  <a:pt x="1447652" y="1257647"/>
                </a:lnTo>
                <a:lnTo>
                  <a:pt x="0" y="1257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5315797" y="27214"/>
            <a:ext cx="3185499" cy="619724"/>
          </a:xfrm>
          <a:custGeom>
            <a:avLst/>
            <a:gdLst/>
            <a:ahLst/>
            <a:cxnLst/>
            <a:rect l="l" t="t" r="r" b="b"/>
            <a:pathLst>
              <a:path w="3185499" h="619724">
                <a:moveTo>
                  <a:pt x="0" y="0"/>
                </a:moveTo>
                <a:lnTo>
                  <a:pt x="3185499" y="0"/>
                </a:lnTo>
                <a:lnTo>
                  <a:pt x="3185499" y="619724"/>
                </a:lnTo>
                <a:lnTo>
                  <a:pt x="0" y="6197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9500C1B2-E322-6953-FA8B-C7C77AC4694E}"/>
              </a:ext>
            </a:extLst>
          </p:cNvPr>
          <p:cNvGrpSpPr/>
          <p:nvPr/>
        </p:nvGrpSpPr>
        <p:grpSpPr>
          <a:xfrm>
            <a:off x="5981700" y="-28898"/>
            <a:ext cx="6324600" cy="1580477"/>
            <a:chOff x="5715000" y="-1"/>
            <a:chExt cx="6324600" cy="1563773"/>
          </a:xfrm>
        </p:grpSpPr>
        <p:sp>
          <p:nvSpPr>
            <p:cNvPr id="27" name="Round Same Side Corner Rectangle 11">
              <a:extLst>
                <a:ext uri="{FF2B5EF4-FFF2-40B4-BE49-F238E27FC236}">
                  <a16:creationId xmlns:a16="http://schemas.microsoft.com/office/drawing/2014/main" id="{69B2CB33-BF43-2481-89A7-09DD3237251E}"/>
                </a:ext>
              </a:extLst>
            </p:cNvPr>
            <p:cNvSpPr/>
            <p:nvPr/>
          </p:nvSpPr>
          <p:spPr>
            <a:xfrm flipV="1">
              <a:off x="5715000" y="-1"/>
              <a:ext cx="6324600" cy="156377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86B262A-3460-7310-07C5-F65990905814}"/>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32" name="Freeform 5">
            <a:extLst>
              <a:ext uri="{FF2B5EF4-FFF2-40B4-BE49-F238E27FC236}">
                <a16:creationId xmlns:a16="http://schemas.microsoft.com/office/drawing/2014/main" id="{A1A184ED-48CF-0A47-5CE2-1E681E0A6515}"/>
              </a:ext>
            </a:extLst>
          </p:cNvPr>
          <p:cNvSpPr/>
          <p:nvPr/>
        </p:nvSpPr>
        <p:spPr>
          <a:xfrm>
            <a:off x="745087" y="2038731"/>
            <a:ext cx="16797826" cy="7752760"/>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8">
              <a:alphaModFix amt="77000"/>
              <a:extLst>
                <a:ext uri="{96DAC541-7B7A-43D3-8B79-37D633B846F1}">
                  <asvg:svgBlip xmlns:asvg="http://schemas.microsoft.com/office/drawing/2016/SVG/main" r:embed="rId9"/>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663CCF34-1B62-5AA7-583D-25F71D8C19ED}"/>
              </a:ext>
            </a:extLst>
          </p:cNvPr>
          <p:cNvSpPr txBox="1"/>
          <p:nvPr/>
        </p:nvSpPr>
        <p:spPr>
          <a:xfrm>
            <a:off x="1478925" y="2241121"/>
            <a:ext cx="10621358" cy="7364901"/>
          </a:xfrm>
          <a:prstGeom prst="rect">
            <a:avLst/>
          </a:prstGeom>
          <a:noFill/>
        </p:spPr>
        <p:txBody>
          <a:bodyPr wrap="square">
            <a:spAutoFit/>
          </a:bodyPr>
          <a:lstStyle/>
          <a:p>
            <a:pPr marL="571500" indent="-571500" algn="just">
              <a:lnSpc>
                <a:spcPct val="150000"/>
              </a:lnSpc>
              <a:buClr>
                <a:schemeClr val="tx1"/>
              </a:buClr>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Các em tham gia trò chơi </a:t>
            </a:r>
            <a:r>
              <a:rPr lang="vi-VN" sz="4000" b="1">
                <a:latin typeface="Arial" panose="020B0604020202020204" pitchFamily="34" charset="0"/>
                <a:ea typeface="Calibri" panose="020F0502020204030204" pitchFamily="34" charset="0"/>
                <a:cs typeface="Arial" panose="020B0604020202020204" pitchFamily="34" charset="0"/>
              </a:rPr>
              <a:t>Nêu những từ khoá nói lên trạng thái tinh thần của em.</a:t>
            </a:r>
          </a:p>
          <a:p>
            <a:pPr marL="571500" indent="-571500" algn="just">
              <a:lnSpc>
                <a:spcPct val="150000"/>
              </a:lnSpc>
              <a:buClr>
                <a:schemeClr val="tx1"/>
              </a:buClr>
              <a:buFont typeface="Wingdings" panose="05000000000000000000" pitchFamily="2" charset="2"/>
              <a:buChar char="Ø"/>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Cả lớp chia thành hai nhóm: </a:t>
            </a:r>
          </a:p>
          <a:p>
            <a:pPr marL="1028700" lvl="1" indent="-571500" algn="just">
              <a:lnSpc>
                <a:spcPct val="150000"/>
              </a:lnSpc>
              <a:buClr>
                <a:schemeClr val="tx1"/>
              </a:buClr>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Nhóm ngồi bên phải nêu những trạng thái tích cực.</a:t>
            </a:r>
          </a:p>
          <a:p>
            <a:pPr marL="1028700" lvl="1" indent="-571500" algn="just">
              <a:lnSpc>
                <a:spcPct val="150000"/>
              </a:lnSpc>
              <a:buClr>
                <a:schemeClr val="tx1"/>
              </a:buClr>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Nhóm ngồi bên trái nêu những trạng thái tiêu cực.</a:t>
            </a:r>
          </a:p>
        </p:txBody>
      </p:sp>
      <p:pic>
        <p:nvPicPr>
          <p:cNvPr id="35" name="Picture 34" descr="Icon&#10;&#10;Description automatically generated">
            <a:extLst>
              <a:ext uri="{FF2B5EF4-FFF2-40B4-BE49-F238E27FC236}">
                <a16:creationId xmlns:a16="http://schemas.microsoft.com/office/drawing/2014/main" id="{1E0005A8-C0D0-79B2-5C8E-82102E3A6B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420197" y="3562108"/>
            <a:ext cx="4722925" cy="4722925"/>
          </a:xfrm>
          <a:prstGeom prst="rect">
            <a:avLst/>
          </a:prstGeom>
        </p:spPr>
      </p:pic>
      <p:sp>
        <p:nvSpPr>
          <p:cNvPr id="8" name="Freeform 8"/>
          <p:cNvSpPr/>
          <p:nvPr/>
        </p:nvSpPr>
        <p:spPr>
          <a:xfrm>
            <a:off x="16840348" y="8985809"/>
            <a:ext cx="1447652" cy="1257648"/>
          </a:xfrm>
          <a:custGeom>
            <a:avLst/>
            <a:gdLst/>
            <a:ahLst/>
            <a:cxnLst/>
            <a:rect l="l" t="t" r="r" b="b"/>
            <a:pathLst>
              <a:path w="1447652" h="1257648">
                <a:moveTo>
                  <a:pt x="0" y="0"/>
                </a:moveTo>
                <a:lnTo>
                  <a:pt x="1447652" y="0"/>
                </a:lnTo>
                <a:lnTo>
                  <a:pt x="1447652" y="1257648"/>
                </a:lnTo>
                <a:lnTo>
                  <a:pt x="0" y="1257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60296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wipe(left)">
                                      <p:cBhvr>
                                        <p:cTn id="7" dur="500"/>
                                        <p:tgtEl>
                                          <p:spTgt spid="34">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animEffect transition="in" filter="wipe(left)">
                                      <p:cBhvr>
                                        <p:cTn id="15" dur="500"/>
                                        <p:tgtEl>
                                          <p:spTgt spid="3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4">
                                            <p:txEl>
                                              <p:pRg st="2" end="2"/>
                                            </p:txEl>
                                          </p:spTgt>
                                        </p:tgtEl>
                                        <p:attrNameLst>
                                          <p:attrName>style.visibility</p:attrName>
                                        </p:attrNameLst>
                                      </p:cBhvr>
                                      <p:to>
                                        <p:strVal val="visible"/>
                                      </p:to>
                                    </p:set>
                                    <p:animEffect transition="in" filter="wipe(left)">
                                      <p:cBhvr>
                                        <p:cTn id="20" dur="500"/>
                                        <p:tgtEl>
                                          <p:spTgt spid="34">
                                            <p:txEl>
                                              <p:pRg st="2" end="2"/>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4">
                                            <p:txEl>
                                              <p:pRg st="3" end="3"/>
                                            </p:txEl>
                                          </p:spTgt>
                                        </p:tgtEl>
                                        <p:attrNameLst>
                                          <p:attrName>style.visibility</p:attrName>
                                        </p:attrNameLst>
                                      </p:cBhvr>
                                      <p:to>
                                        <p:strVal val="visible"/>
                                      </p:to>
                                    </p:set>
                                    <p:animEffect transition="in" filter="wipe(left)">
                                      <p:cBhvr>
                                        <p:cTn id="24" dur="500"/>
                                        <p:tgtEl>
                                          <p:spTgt spid="34">
                                            <p:txEl>
                                              <p:pRg st="3" end="3"/>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4">
                                            <p:txEl>
                                              <p:pRg st="4" end="4"/>
                                            </p:txEl>
                                          </p:spTgt>
                                        </p:tgtEl>
                                        <p:attrNameLst>
                                          <p:attrName>style.visibility</p:attrName>
                                        </p:attrNameLst>
                                      </p:cBhvr>
                                      <p:to>
                                        <p:strVal val="visible"/>
                                      </p:to>
                                    </p:set>
                                    <p:animEffect transition="in" filter="wipe(left)">
                                      <p:cBhvr>
                                        <p:cTn id="28" dur="500"/>
                                        <p:tgtEl>
                                          <p:spTgt spid="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9" name="Freeform 9"/>
          <p:cNvSpPr/>
          <p:nvPr/>
        </p:nvSpPr>
        <p:spPr>
          <a:xfrm>
            <a:off x="16002000" y="9961293"/>
            <a:ext cx="2286000" cy="422493"/>
          </a:xfrm>
          <a:custGeom>
            <a:avLst/>
            <a:gdLst/>
            <a:ahLst/>
            <a:cxnLst/>
            <a:rect l="l" t="t" r="r" b="b"/>
            <a:pathLst>
              <a:path w="3185499" h="619724">
                <a:moveTo>
                  <a:pt x="0" y="0"/>
                </a:moveTo>
                <a:lnTo>
                  <a:pt x="3185499" y="0"/>
                </a:lnTo>
                <a:lnTo>
                  <a:pt x="3185499" y="619724"/>
                </a:lnTo>
                <a:lnTo>
                  <a:pt x="0" y="619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0" y="8914892"/>
            <a:ext cx="1447652" cy="1257648"/>
          </a:xfrm>
          <a:custGeom>
            <a:avLst/>
            <a:gdLst/>
            <a:ahLst/>
            <a:cxnLst/>
            <a:rect l="l" t="t" r="r" b="b"/>
            <a:pathLst>
              <a:path w="1447652" h="1257648">
                <a:moveTo>
                  <a:pt x="0" y="0"/>
                </a:moveTo>
                <a:lnTo>
                  <a:pt x="1447652" y="0"/>
                </a:lnTo>
                <a:lnTo>
                  <a:pt x="1447652" y="1257647"/>
                </a:lnTo>
                <a:lnTo>
                  <a:pt x="0" y="1257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2">
            <a:extLst>
              <a:ext uri="{FF2B5EF4-FFF2-40B4-BE49-F238E27FC236}">
                <a16:creationId xmlns:a16="http://schemas.microsoft.com/office/drawing/2014/main" id="{971F572A-703E-2BF5-0C9F-D1F9918E9FF7}"/>
              </a:ext>
            </a:extLst>
          </p:cNvPr>
          <p:cNvGrpSpPr/>
          <p:nvPr/>
        </p:nvGrpSpPr>
        <p:grpSpPr>
          <a:xfrm>
            <a:off x="-159715" y="-215637"/>
            <a:ext cx="18607430" cy="660193"/>
            <a:chOff x="0" y="0"/>
            <a:chExt cx="754546" cy="26771"/>
          </a:xfrm>
        </p:grpSpPr>
        <p:sp>
          <p:nvSpPr>
            <p:cNvPr id="14" name="Freeform 3">
              <a:extLst>
                <a:ext uri="{FF2B5EF4-FFF2-40B4-BE49-F238E27FC236}">
                  <a16:creationId xmlns:a16="http://schemas.microsoft.com/office/drawing/2014/main" id="{6CEF96FD-EB7A-9B9F-84A4-27B84EF28002}"/>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34CF014-20D8-42CA-260A-F436245B60A3}"/>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latin typeface="Arial" panose="020B0604020202020204" pitchFamily="34" charset="0"/>
                <a:cs typeface="Arial" panose="020B0604020202020204" pitchFamily="34" charset="0"/>
              </a:endParaRPr>
            </a:p>
          </p:txBody>
        </p:sp>
      </p:grpSp>
      <p:pic>
        <p:nvPicPr>
          <p:cNvPr id="16" name="Picture 3">
            <a:extLst>
              <a:ext uri="{FF2B5EF4-FFF2-40B4-BE49-F238E27FC236}">
                <a16:creationId xmlns:a16="http://schemas.microsoft.com/office/drawing/2014/main" id="{43B68079-CFB1-7D3D-C130-0F452AB2F6D0}"/>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t="18041"/>
          <a:stretch>
            <a:fillRect/>
          </a:stretch>
        </p:blipFill>
        <p:spPr>
          <a:xfrm>
            <a:off x="2709036" y="-307626"/>
            <a:ext cx="9775128" cy="7584726"/>
          </a:xfrm>
          <a:prstGeom prst="rect">
            <a:avLst/>
          </a:prstGeom>
        </p:spPr>
      </p:pic>
      <p:sp>
        <p:nvSpPr>
          <p:cNvPr id="17" name="TextBox 16">
            <a:extLst>
              <a:ext uri="{FF2B5EF4-FFF2-40B4-BE49-F238E27FC236}">
                <a16:creationId xmlns:a16="http://schemas.microsoft.com/office/drawing/2014/main" id="{68A4EBB2-54F3-32D4-EC84-DF2598B3480C}"/>
              </a:ext>
            </a:extLst>
          </p:cNvPr>
          <p:cNvSpPr txBox="1"/>
          <p:nvPr/>
        </p:nvSpPr>
        <p:spPr>
          <a:xfrm>
            <a:off x="3108150" y="1464994"/>
            <a:ext cx="8976900" cy="5385449"/>
          </a:xfrm>
          <a:prstGeom prst="rect">
            <a:avLst/>
          </a:prstGeom>
          <a:noFill/>
        </p:spPr>
        <p:txBody>
          <a:bodyPr wrap="square">
            <a:spAutoFit/>
          </a:bodyPr>
          <a:lstStyle/>
          <a:p>
            <a:pPr marR="0" algn="ctr">
              <a:lnSpc>
                <a:spcPct val="150000"/>
              </a:lnSpc>
              <a:spcBef>
                <a:spcPts val="0"/>
              </a:spcBef>
              <a:spcAft>
                <a:spcPts val="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HOẠT ĐỘNG NHÓM</a:t>
            </a:r>
          </a:p>
          <a:p>
            <a:pPr marR="0" algn="just">
              <a:lnSpc>
                <a:spcPct val="150000"/>
              </a:lnSpc>
              <a:spcBef>
                <a:spcPts val="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Các em thảo luận với nhau để lựa chọn cách ứng phó phù hợp khi bị xâm hại tinh thần và trình bày cách ứng phó theo hình thức mà nhóm đã lựa chọn dựa vào gợi ý tham khảo dưới đây </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0">
            <a:extLst>
              <a:ext uri="{FF2B5EF4-FFF2-40B4-BE49-F238E27FC236}">
                <a16:creationId xmlns:a16="http://schemas.microsoft.com/office/drawing/2014/main" id="{09FA6649-A2E3-067E-2FE1-68FA5D5010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28387" y="6148893"/>
            <a:ext cx="5111553" cy="4114800"/>
          </a:xfrm>
          <a:prstGeom prst="rect">
            <a:avLst/>
          </a:prstGeom>
        </p:spPr>
      </p:pic>
    </p:spTree>
    <p:extLst>
      <p:ext uri="{BB962C8B-B14F-4D97-AF65-F5344CB8AC3E}">
        <p14:creationId xmlns:p14="http://schemas.microsoft.com/office/powerpoint/2010/main" val="6910577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FD20B65-41FA-ECE6-B429-90685B8F7CAA}"/>
              </a:ext>
            </a:extLst>
          </p:cNvPr>
          <p:cNvGraphicFramePr/>
          <p:nvPr>
            <p:extLst>
              <p:ext uri="{D42A27DB-BD31-4B8C-83A1-F6EECF244321}">
                <p14:modId xmlns:p14="http://schemas.microsoft.com/office/powerpoint/2010/main" val="207154487"/>
              </p:ext>
            </p:extLst>
          </p:nvPr>
        </p:nvGraphicFramePr>
        <p:xfrm>
          <a:off x="567387" y="2498884"/>
          <a:ext cx="17221200" cy="7788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Freeform 12"/>
          <p:cNvSpPr/>
          <p:nvPr/>
        </p:nvSpPr>
        <p:spPr>
          <a:xfrm>
            <a:off x="17033359" y="8911420"/>
            <a:ext cx="1254641" cy="1413680"/>
          </a:xfrm>
          <a:custGeom>
            <a:avLst/>
            <a:gdLst/>
            <a:ahLst/>
            <a:cxnLst/>
            <a:rect l="l" t="t" r="r" b="b"/>
            <a:pathLst>
              <a:path w="1254641" h="1413680">
                <a:moveTo>
                  <a:pt x="0" y="0"/>
                </a:moveTo>
                <a:lnTo>
                  <a:pt x="1254641" y="0"/>
                </a:lnTo>
                <a:lnTo>
                  <a:pt x="1254641" y="1413680"/>
                </a:lnTo>
                <a:lnTo>
                  <a:pt x="0" y="14136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27214" y="9187747"/>
            <a:ext cx="1295400" cy="861025"/>
          </a:xfrm>
          <a:custGeom>
            <a:avLst/>
            <a:gdLst/>
            <a:ahLst/>
            <a:cxnLst/>
            <a:rect l="l" t="t" r="r" b="b"/>
            <a:pathLst>
              <a:path w="1447652" h="1257648">
                <a:moveTo>
                  <a:pt x="0" y="0"/>
                </a:moveTo>
                <a:lnTo>
                  <a:pt x="1447652" y="0"/>
                </a:lnTo>
                <a:lnTo>
                  <a:pt x="1447652" y="1257647"/>
                </a:lnTo>
                <a:lnTo>
                  <a:pt x="0" y="12576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5956362" y="110135"/>
            <a:ext cx="2331638" cy="1081297"/>
          </a:xfrm>
          <a:custGeom>
            <a:avLst/>
            <a:gdLst/>
            <a:ahLst/>
            <a:cxnLst/>
            <a:rect l="l" t="t" r="r" b="b"/>
            <a:pathLst>
              <a:path w="2331638" h="1081297">
                <a:moveTo>
                  <a:pt x="0" y="0"/>
                </a:moveTo>
                <a:lnTo>
                  <a:pt x="2331638" y="0"/>
                </a:lnTo>
                <a:lnTo>
                  <a:pt x="2331638" y="1081297"/>
                </a:lnTo>
                <a:lnTo>
                  <a:pt x="0" y="10812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D9A850F2-5511-72F2-824B-940835047F58}"/>
              </a:ext>
            </a:extLst>
          </p:cNvPr>
          <p:cNvGrpSpPr/>
          <p:nvPr/>
        </p:nvGrpSpPr>
        <p:grpSpPr>
          <a:xfrm>
            <a:off x="-1524000" y="406189"/>
            <a:ext cx="9601200" cy="1570485"/>
            <a:chOff x="-1524000" y="601214"/>
            <a:chExt cx="9601200" cy="1570485"/>
          </a:xfrm>
        </p:grpSpPr>
        <p:sp>
          <p:nvSpPr>
            <p:cNvPr id="16" name="Freeform 19">
              <a:extLst>
                <a:ext uri="{FF2B5EF4-FFF2-40B4-BE49-F238E27FC236}">
                  <a16:creationId xmlns:a16="http://schemas.microsoft.com/office/drawing/2014/main" id="{937DF02A-E6EB-2AD9-EC10-8FDFE35A42EB}"/>
                </a:ext>
              </a:extLst>
            </p:cNvPr>
            <p:cNvSpPr/>
            <p:nvPr/>
          </p:nvSpPr>
          <p:spPr>
            <a:xfrm>
              <a:off x="-1524000" y="601214"/>
              <a:ext cx="9601200" cy="1570485"/>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F381842-5388-7DE2-24F4-FA3C29E678AC}"/>
                </a:ext>
              </a:extLst>
            </p:cNvPr>
            <p:cNvSpPr txBox="1"/>
            <p:nvPr/>
          </p:nvSpPr>
          <p:spPr>
            <a:xfrm>
              <a:off x="0" y="955427"/>
              <a:ext cx="68580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THAM KHẢO</a:t>
              </a:r>
              <a:endParaRPr lang="en-US" sz="4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17948972"/>
      </p:ext>
    </p:extLst>
  </p:cSld>
  <p:clrMapOvr>
    <a:masterClrMapping/>
  </p:clrMapOvr>
  <p:transition spd="med">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11" name="Freeform 11"/>
          <p:cNvSpPr/>
          <p:nvPr/>
        </p:nvSpPr>
        <p:spPr>
          <a:xfrm>
            <a:off x="32657" y="327550"/>
            <a:ext cx="1165819" cy="722957"/>
          </a:xfrm>
          <a:custGeom>
            <a:avLst/>
            <a:gdLst/>
            <a:ahLst/>
            <a:cxnLst/>
            <a:rect l="l" t="t" r="r" b="b"/>
            <a:pathLst>
              <a:path w="2331638" h="1081297">
                <a:moveTo>
                  <a:pt x="0" y="0"/>
                </a:moveTo>
                <a:lnTo>
                  <a:pt x="2331638" y="0"/>
                </a:lnTo>
                <a:lnTo>
                  <a:pt x="2331638" y="1081297"/>
                </a:lnTo>
                <a:lnTo>
                  <a:pt x="0" y="1081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6600072" y="0"/>
            <a:ext cx="1687928" cy="1419969"/>
          </a:xfrm>
          <a:custGeom>
            <a:avLst/>
            <a:gdLst/>
            <a:ahLst/>
            <a:cxnLst/>
            <a:rect l="l" t="t" r="r" b="b"/>
            <a:pathLst>
              <a:path w="1687928" h="1419969">
                <a:moveTo>
                  <a:pt x="0" y="0"/>
                </a:moveTo>
                <a:lnTo>
                  <a:pt x="1687928" y="0"/>
                </a:lnTo>
                <a:lnTo>
                  <a:pt x="1687928" y="1419969"/>
                </a:lnTo>
                <a:lnTo>
                  <a:pt x="0" y="1419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6881904" y="9040942"/>
            <a:ext cx="1165819" cy="1094005"/>
          </a:xfrm>
          <a:custGeom>
            <a:avLst/>
            <a:gdLst/>
            <a:ahLst/>
            <a:cxnLst/>
            <a:rect l="l" t="t" r="r" b="b"/>
            <a:pathLst>
              <a:path w="1447652" h="1257648">
                <a:moveTo>
                  <a:pt x="0" y="0"/>
                </a:moveTo>
                <a:lnTo>
                  <a:pt x="1447652" y="0"/>
                </a:lnTo>
                <a:lnTo>
                  <a:pt x="1447652" y="1257648"/>
                </a:lnTo>
                <a:lnTo>
                  <a:pt x="0" y="1257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4" name="Group 33">
            <a:extLst>
              <a:ext uri="{FF2B5EF4-FFF2-40B4-BE49-F238E27FC236}">
                <a16:creationId xmlns:a16="http://schemas.microsoft.com/office/drawing/2014/main" id="{ABB742BE-1119-0924-C107-BC506D1B7114}"/>
              </a:ext>
            </a:extLst>
          </p:cNvPr>
          <p:cNvGrpSpPr/>
          <p:nvPr/>
        </p:nvGrpSpPr>
        <p:grpSpPr>
          <a:xfrm>
            <a:off x="623785" y="1222861"/>
            <a:ext cx="6229033" cy="6473161"/>
            <a:chOff x="594846" y="1891431"/>
            <a:chExt cx="6229033" cy="6473161"/>
          </a:xfrm>
        </p:grpSpPr>
        <p:grpSp>
          <p:nvGrpSpPr>
            <p:cNvPr id="35" name="Group 34">
              <a:extLst>
                <a:ext uri="{FF2B5EF4-FFF2-40B4-BE49-F238E27FC236}">
                  <a16:creationId xmlns:a16="http://schemas.microsoft.com/office/drawing/2014/main" id="{54A64047-4B29-C6E9-9541-98875F5DF472}"/>
                </a:ext>
              </a:extLst>
            </p:cNvPr>
            <p:cNvGrpSpPr/>
            <p:nvPr/>
          </p:nvGrpSpPr>
          <p:grpSpPr>
            <a:xfrm>
              <a:off x="594846" y="2135559"/>
              <a:ext cx="6229033" cy="6229033"/>
              <a:chOff x="0" y="0"/>
              <a:chExt cx="812800" cy="812800"/>
            </a:xfrm>
          </p:grpSpPr>
          <p:sp>
            <p:nvSpPr>
              <p:cNvPr id="38" name="Freeform 7">
                <a:extLst>
                  <a:ext uri="{FF2B5EF4-FFF2-40B4-BE49-F238E27FC236}">
                    <a16:creationId xmlns:a16="http://schemas.microsoft.com/office/drawing/2014/main" id="{F50E03F7-28C3-7014-8F6E-913A67C8D06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39" name="TextBox 38">
                <a:extLst>
                  <a:ext uri="{FF2B5EF4-FFF2-40B4-BE49-F238E27FC236}">
                    <a16:creationId xmlns:a16="http://schemas.microsoft.com/office/drawing/2014/main" id="{302EC321-EE58-EBBA-DB04-A1073D7428BB}"/>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36" name="Picture 11">
              <a:extLst>
                <a:ext uri="{FF2B5EF4-FFF2-40B4-BE49-F238E27FC236}">
                  <a16:creationId xmlns:a16="http://schemas.microsoft.com/office/drawing/2014/main" id="{87D73903-6C2D-1EC8-181F-B52ED39BC4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6866">
              <a:off x="1753508" y="1891431"/>
              <a:ext cx="3587522" cy="926233"/>
            </a:xfrm>
            <a:prstGeom prst="rect">
              <a:avLst/>
            </a:prstGeom>
          </p:spPr>
        </p:pic>
        <p:sp>
          <p:nvSpPr>
            <p:cNvPr id="37" name="TextBox 36">
              <a:extLst>
                <a:ext uri="{FF2B5EF4-FFF2-40B4-BE49-F238E27FC236}">
                  <a16:creationId xmlns:a16="http://schemas.microsoft.com/office/drawing/2014/main" id="{2D0A47AD-EBC5-8679-58CB-3AB550E147BF}"/>
                </a:ext>
              </a:extLst>
            </p:cNvPr>
            <p:cNvSpPr txBox="1"/>
            <p:nvPr/>
          </p:nvSpPr>
          <p:spPr>
            <a:xfrm>
              <a:off x="1061140" y="3950297"/>
              <a:ext cx="5290901" cy="2691250"/>
            </a:xfrm>
            <a:prstGeom prst="rect">
              <a:avLst/>
            </a:prstGeom>
            <a:noFill/>
          </p:spPr>
          <p:txBody>
            <a:bodyPr wrap="square" rtlCol="0">
              <a:spAutoFit/>
            </a:bodyPr>
            <a:lstStyle/>
            <a:p>
              <a:pPr algn="ctr">
                <a:lnSpc>
                  <a:spcPct val="150000"/>
                </a:lnSpc>
              </a:pP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40" name="Picture 11">
            <a:extLst>
              <a:ext uri="{FF2B5EF4-FFF2-40B4-BE49-F238E27FC236}">
                <a16:creationId xmlns:a16="http://schemas.microsoft.com/office/drawing/2014/main" id="{EDE9B0E8-D81D-7A07-137D-A4E80630A1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17628" y="6676835"/>
            <a:ext cx="2435802" cy="4943509"/>
          </a:xfrm>
          <a:prstGeom prst="rect">
            <a:avLst/>
          </a:prstGeom>
        </p:spPr>
      </p:pic>
      <p:grpSp>
        <p:nvGrpSpPr>
          <p:cNvPr id="41" name="Group 40">
            <a:extLst>
              <a:ext uri="{FF2B5EF4-FFF2-40B4-BE49-F238E27FC236}">
                <a16:creationId xmlns:a16="http://schemas.microsoft.com/office/drawing/2014/main" id="{B15C3A22-3EDA-284B-6632-9FC98BCDEB9F}"/>
              </a:ext>
            </a:extLst>
          </p:cNvPr>
          <p:cNvGrpSpPr/>
          <p:nvPr/>
        </p:nvGrpSpPr>
        <p:grpSpPr>
          <a:xfrm>
            <a:off x="7307760" y="1403024"/>
            <a:ext cx="9669689" cy="3044725"/>
            <a:chOff x="7682169" y="342900"/>
            <a:chExt cx="9669689" cy="3044725"/>
          </a:xfrm>
        </p:grpSpPr>
        <p:sp>
          <p:nvSpPr>
            <p:cNvPr id="42" name="Freeform 3">
              <a:extLst>
                <a:ext uri="{FF2B5EF4-FFF2-40B4-BE49-F238E27FC236}">
                  <a16:creationId xmlns:a16="http://schemas.microsoft.com/office/drawing/2014/main" id="{32009273-25B7-50C3-E9C0-DAAAA6EBE7FA}"/>
                </a:ext>
              </a:extLst>
            </p:cNvPr>
            <p:cNvSpPr/>
            <p:nvPr/>
          </p:nvSpPr>
          <p:spPr>
            <a:xfrm>
              <a:off x="8298994" y="589432"/>
              <a:ext cx="9052864" cy="2798193"/>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sz="4200"/>
            </a:p>
          </p:txBody>
        </p:sp>
        <p:sp>
          <p:nvSpPr>
            <p:cNvPr id="43" name="TextBox 42">
              <a:extLst>
                <a:ext uri="{FF2B5EF4-FFF2-40B4-BE49-F238E27FC236}">
                  <a16:creationId xmlns:a16="http://schemas.microsoft.com/office/drawing/2014/main" id="{A9D8F916-5BC8-84C1-7A58-349DDF114720}"/>
                </a:ext>
              </a:extLst>
            </p:cNvPr>
            <p:cNvSpPr txBox="1"/>
            <p:nvPr/>
          </p:nvSpPr>
          <p:spPr>
            <a:xfrm>
              <a:off x="9120774" y="1068349"/>
              <a:ext cx="7409303" cy="1911549"/>
            </a:xfrm>
            <a:prstGeom prst="rect">
              <a:avLst/>
            </a:prstGeom>
            <a:noFill/>
          </p:spPr>
          <p:txBody>
            <a:bodyPr wrap="square">
              <a:spAutoFit/>
            </a:bodyPr>
            <a:lstStyle/>
            <a:p>
              <a:pPr algn="ctr">
                <a:lnSpc>
                  <a:spcPct val="150000"/>
                </a:lnSpc>
              </a:pPr>
              <a:r>
                <a:rPr lang="en-US" sz="4200" dirty="0" err="1">
                  <a:latin typeface="Arial" panose="020B0604020202020204" pitchFamily="34" charset="0"/>
                  <a:ea typeface="Calibri" panose="020F0502020204030204" pitchFamily="34" charset="0"/>
                  <a:cs typeface="Arial" panose="020B0604020202020204" pitchFamily="34" charset="0"/>
                </a:rPr>
                <a:t>Ôn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lại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kiến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đã</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hôm</a:t>
              </a:r>
              <a:r>
                <a:rPr lang="en-US" sz="4200" dirty="0">
                  <a:latin typeface="Arial" panose="020B0604020202020204" pitchFamily="34" charset="0"/>
                  <a:ea typeface="Calibri" panose="020F0502020204030204" pitchFamily="34" charset="0"/>
                  <a:cs typeface="Arial" panose="020B0604020202020204" pitchFamily="34" charset="0"/>
                </a:rPr>
                <a:t> nay</a:t>
              </a:r>
              <a:endParaRPr lang="fr-FR" sz="4200" b="1"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FB7DE5E2-7B4C-699E-8A1D-719BF97C9322}"/>
                </a:ext>
              </a:extLst>
            </p:cNvPr>
            <p:cNvGrpSpPr/>
            <p:nvPr/>
          </p:nvGrpSpPr>
          <p:grpSpPr>
            <a:xfrm>
              <a:off x="7682169" y="342900"/>
              <a:ext cx="1504583" cy="1459808"/>
              <a:chOff x="9596389" y="1335906"/>
              <a:chExt cx="1851794" cy="1851794"/>
            </a:xfrm>
          </p:grpSpPr>
          <p:grpSp>
            <p:nvGrpSpPr>
              <p:cNvPr id="45" name="Group 17">
                <a:extLst>
                  <a:ext uri="{FF2B5EF4-FFF2-40B4-BE49-F238E27FC236}">
                    <a16:creationId xmlns:a16="http://schemas.microsoft.com/office/drawing/2014/main" id="{5610E582-9794-A3F4-A2B0-AE9A714AFF50}"/>
                  </a:ext>
                </a:extLst>
              </p:cNvPr>
              <p:cNvGrpSpPr/>
              <p:nvPr/>
            </p:nvGrpSpPr>
            <p:grpSpPr>
              <a:xfrm>
                <a:off x="9596389" y="1335906"/>
                <a:ext cx="1851794" cy="1851794"/>
                <a:chOff x="0" y="0"/>
                <a:chExt cx="812800" cy="812800"/>
              </a:xfrm>
            </p:grpSpPr>
            <p:sp>
              <p:nvSpPr>
                <p:cNvPr id="47" name="Freeform 18">
                  <a:extLst>
                    <a:ext uri="{FF2B5EF4-FFF2-40B4-BE49-F238E27FC236}">
                      <a16:creationId xmlns:a16="http://schemas.microsoft.com/office/drawing/2014/main" id="{FC2CFCC2-5B0C-BA76-DEA2-BAE90B72CB9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txBody>
                <a:bodyPr/>
                <a:lstStyle/>
                <a:p>
                  <a:endParaRPr lang="en-US" sz="4200"/>
                </a:p>
              </p:txBody>
            </p:sp>
            <p:sp>
              <p:nvSpPr>
                <p:cNvPr id="48" name="TextBox 19">
                  <a:extLst>
                    <a:ext uri="{FF2B5EF4-FFF2-40B4-BE49-F238E27FC236}">
                      <a16:creationId xmlns:a16="http://schemas.microsoft.com/office/drawing/2014/main" id="{7F319BA0-186C-2229-97E2-DD30D67C716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200"/>
                </a:p>
              </p:txBody>
            </p:sp>
          </p:grpSp>
          <p:sp>
            <p:nvSpPr>
              <p:cNvPr id="46" name="Freeform 20">
                <a:extLst>
                  <a:ext uri="{FF2B5EF4-FFF2-40B4-BE49-F238E27FC236}">
                    <a16:creationId xmlns:a16="http://schemas.microsoft.com/office/drawing/2014/main" id="{6A63026E-8595-18ED-C817-F760CC1EEA74}"/>
                  </a:ext>
                </a:extLst>
              </p:cNvPr>
              <p:cNvSpPr/>
              <p:nvPr/>
            </p:nvSpPr>
            <p:spPr>
              <a:xfrm>
                <a:off x="10194409" y="1752480"/>
                <a:ext cx="655753" cy="1018646"/>
              </a:xfrm>
              <a:custGeom>
                <a:avLst/>
                <a:gdLst/>
                <a:ahLst/>
                <a:cxnLst/>
                <a:rect l="l" t="t" r="r" b="b"/>
                <a:pathLst>
                  <a:path w="655753" h="1018646">
                    <a:moveTo>
                      <a:pt x="0" y="0"/>
                    </a:moveTo>
                    <a:lnTo>
                      <a:pt x="655753" y="0"/>
                    </a:lnTo>
                    <a:lnTo>
                      <a:pt x="655753" y="1018646"/>
                    </a:lnTo>
                    <a:lnTo>
                      <a:pt x="0" y="10186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4200"/>
              </a:p>
            </p:txBody>
          </p:sp>
        </p:grpSp>
      </p:grpSp>
      <p:grpSp>
        <p:nvGrpSpPr>
          <p:cNvPr id="49" name="Group 48">
            <a:extLst>
              <a:ext uri="{FF2B5EF4-FFF2-40B4-BE49-F238E27FC236}">
                <a16:creationId xmlns:a16="http://schemas.microsoft.com/office/drawing/2014/main" id="{4F9E04F6-A11B-8BB2-EEE5-ED4A39F5C9C3}"/>
              </a:ext>
            </a:extLst>
          </p:cNvPr>
          <p:cNvGrpSpPr/>
          <p:nvPr/>
        </p:nvGrpSpPr>
        <p:grpSpPr>
          <a:xfrm>
            <a:off x="7945490" y="4587588"/>
            <a:ext cx="9769394" cy="4412832"/>
            <a:chOff x="7908141" y="4723637"/>
            <a:chExt cx="9769394" cy="4412832"/>
          </a:xfrm>
        </p:grpSpPr>
        <p:sp>
          <p:nvSpPr>
            <p:cNvPr id="50" name="Freeform 3">
              <a:extLst>
                <a:ext uri="{FF2B5EF4-FFF2-40B4-BE49-F238E27FC236}">
                  <a16:creationId xmlns:a16="http://schemas.microsoft.com/office/drawing/2014/main" id="{C243649F-5D3F-DD68-0248-B9935CB24B59}"/>
                </a:ext>
              </a:extLst>
            </p:cNvPr>
            <p:cNvSpPr/>
            <p:nvPr/>
          </p:nvSpPr>
          <p:spPr>
            <a:xfrm>
              <a:off x="7908141" y="5524501"/>
              <a:ext cx="9052864" cy="3611968"/>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sz="4200"/>
            </a:p>
          </p:txBody>
        </p:sp>
        <p:sp>
          <p:nvSpPr>
            <p:cNvPr id="51" name="TextBox 50">
              <a:extLst>
                <a:ext uri="{FF2B5EF4-FFF2-40B4-BE49-F238E27FC236}">
                  <a16:creationId xmlns:a16="http://schemas.microsoft.com/office/drawing/2014/main" id="{FDF97AD3-90C7-7F72-0686-54004D647641}"/>
                </a:ext>
              </a:extLst>
            </p:cNvPr>
            <p:cNvSpPr txBox="1"/>
            <p:nvPr/>
          </p:nvSpPr>
          <p:spPr>
            <a:xfrm>
              <a:off x="8438944" y="6355089"/>
              <a:ext cx="7991258" cy="1911549"/>
            </a:xfrm>
            <a:prstGeom prst="rect">
              <a:avLst/>
            </a:prstGeom>
            <a:noFill/>
          </p:spPr>
          <p:txBody>
            <a:bodyPr wrap="square">
              <a:spAutoFit/>
            </a:bodyPr>
            <a:lstStyle/>
            <a:p>
              <a:pPr algn="ctr">
                <a:lnSpc>
                  <a:spcPct val="150000"/>
                </a:lnSpc>
              </a:pPr>
              <a:r>
                <a:rPr lang="vi-VN" sz="4200">
                  <a:effectLst/>
                  <a:latin typeface="Arial" panose="020B0604020202020204" pitchFamily="34" charset="0"/>
                  <a:ea typeface="Calibri" panose="020F0502020204030204" pitchFamily="34" charset="0"/>
                  <a:cs typeface="Arial" panose="020B0604020202020204" pitchFamily="34" charset="0"/>
                </a:rPr>
                <a:t>Chia sẻ với người thân về cách ứng phó khi bị xâm hại tinh thần</a:t>
              </a:r>
              <a:endParaRPr lang="fr-FR" sz="4200" b="1"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3D76AB93-1766-E8F7-5A26-945F572B8BE5}"/>
                </a:ext>
              </a:extLst>
            </p:cNvPr>
            <p:cNvGrpSpPr/>
            <p:nvPr/>
          </p:nvGrpSpPr>
          <p:grpSpPr>
            <a:xfrm>
              <a:off x="16164843" y="4723637"/>
              <a:ext cx="1512692" cy="1491613"/>
              <a:chOff x="10227627" y="4217603"/>
              <a:chExt cx="1851794" cy="1851794"/>
            </a:xfrm>
          </p:grpSpPr>
          <p:grpSp>
            <p:nvGrpSpPr>
              <p:cNvPr id="53" name="Group 14">
                <a:extLst>
                  <a:ext uri="{FF2B5EF4-FFF2-40B4-BE49-F238E27FC236}">
                    <a16:creationId xmlns:a16="http://schemas.microsoft.com/office/drawing/2014/main" id="{2EB9B51D-92F6-01A5-9391-F8812B27DC88}"/>
                  </a:ext>
                </a:extLst>
              </p:cNvPr>
              <p:cNvGrpSpPr/>
              <p:nvPr/>
            </p:nvGrpSpPr>
            <p:grpSpPr>
              <a:xfrm>
                <a:off x="10227627" y="4217603"/>
                <a:ext cx="1851794" cy="1851794"/>
                <a:chOff x="0" y="0"/>
                <a:chExt cx="812800" cy="812800"/>
              </a:xfrm>
            </p:grpSpPr>
            <p:sp>
              <p:nvSpPr>
                <p:cNvPr id="55" name="Freeform 15">
                  <a:extLst>
                    <a:ext uri="{FF2B5EF4-FFF2-40B4-BE49-F238E27FC236}">
                      <a16:creationId xmlns:a16="http://schemas.microsoft.com/office/drawing/2014/main" id="{1A935E75-2549-4316-4985-EC19A7E92E1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50000"/>
                  </a:schemeClr>
                </a:solidFill>
              </p:spPr>
              <p:txBody>
                <a:bodyPr/>
                <a:lstStyle/>
                <a:p>
                  <a:endParaRPr lang="en-US" sz="4200"/>
                </a:p>
              </p:txBody>
            </p:sp>
            <p:sp>
              <p:nvSpPr>
                <p:cNvPr id="56" name="TextBox 16">
                  <a:extLst>
                    <a:ext uri="{FF2B5EF4-FFF2-40B4-BE49-F238E27FC236}">
                      <a16:creationId xmlns:a16="http://schemas.microsoft.com/office/drawing/2014/main" id="{A05AA316-6BE8-CBDC-54D8-0B14C3D3AC7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200"/>
                </a:p>
              </p:txBody>
            </p:sp>
          </p:grpSp>
          <p:sp>
            <p:nvSpPr>
              <p:cNvPr id="54" name="Freeform 21">
                <a:extLst>
                  <a:ext uri="{FF2B5EF4-FFF2-40B4-BE49-F238E27FC236}">
                    <a16:creationId xmlns:a16="http://schemas.microsoft.com/office/drawing/2014/main" id="{C3CC54B9-D89B-891E-4C30-26B986940A36}"/>
                  </a:ext>
                </a:extLst>
              </p:cNvPr>
              <p:cNvSpPr/>
              <p:nvPr/>
            </p:nvSpPr>
            <p:spPr>
              <a:xfrm>
                <a:off x="10570443" y="4579193"/>
                <a:ext cx="1169554" cy="1128616"/>
              </a:xfrm>
              <a:custGeom>
                <a:avLst/>
                <a:gdLst/>
                <a:ahLst/>
                <a:cxnLst/>
                <a:rect l="l" t="t" r="r" b="b"/>
                <a:pathLst>
                  <a:path w="1169553" h="1128619">
                    <a:moveTo>
                      <a:pt x="0" y="0"/>
                    </a:moveTo>
                    <a:lnTo>
                      <a:pt x="1169553" y="0"/>
                    </a:lnTo>
                    <a:lnTo>
                      <a:pt x="1169553" y="1128618"/>
                    </a:lnTo>
                    <a:lnTo>
                      <a:pt x="0" y="11286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4200"/>
              </a:p>
            </p:txBody>
          </p:sp>
        </p:grpSp>
      </p:grpSp>
    </p:spTree>
    <p:extLst>
      <p:ext uri="{BB962C8B-B14F-4D97-AF65-F5344CB8AC3E}">
        <p14:creationId xmlns:p14="http://schemas.microsoft.com/office/powerpoint/2010/main" val="28366549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outVertical)">
                                      <p:cBhvr>
                                        <p:cTn id="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6" name="Freeform 6"/>
          <p:cNvSpPr/>
          <p:nvPr/>
        </p:nvSpPr>
        <p:spPr>
          <a:xfrm>
            <a:off x="-152400" y="264861"/>
            <a:ext cx="3185499" cy="619724"/>
          </a:xfrm>
          <a:custGeom>
            <a:avLst/>
            <a:gdLst/>
            <a:ahLst/>
            <a:cxnLst/>
            <a:rect l="l" t="t" r="r" b="b"/>
            <a:pathLst>
              <a:path w="3185499" h="619724">
                <a:moveTo>
                  <a:pt x="0" y="0"/>
                </a:moveTo>
                <a:lnTo>
                  <a:pt x="3185499" y="0"/>
                </a:lnTo>
                <a:lnTo>
                  <a:pt x="3185499" y="619725"/>
                </a:lnTo>
                <a:lnTo>
                  <a:pt x="0" y="619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6840200" y="0"/>
            <a:ext cx="1254641" cy="1413680"/>
          </a:xfrm>
          <a:custGeom>
            <a:avLst/>
            <a:gdLst/>
            <a:ahLst/>
            <a:cxnLst/>
            <a:rect l="l" t="t" r="r" b="b"/>
            <a:pathLst>
              <a:path w="1254641" h="1413680">
                <a:moveTo>
                  <a:pt x="0" y="0"/>
                </a:moveTo>
                <a:lnTo>
                  <a:pt x="1254642" y="0"/>
                </a:lnTo>
                <a:lnTo>
                  <a:pt x="1254642" y="1413680"/>
                </a:lnTo>
                <a:lnTo>
                  <a:pt x="0" y="1413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670610" y="8801100"/>
            <a:ext cx="1593819" cy="1340800"/>
          </a:xfrm>
          <a:custGeom>
            <a:avLst/>
            <a:gdLst/>
            <a:ahLst/>
            <a:cxnLst/>
            <a:rect l="l" t="t" r="r" b="b"/>
            <a:pathLst>
              <a:path w="1593819" h="1340800">
                <a:moveTo>
                  <a:pt x="0" y="0"/>
                </a:moveTo>
                <a:lnTo>
                  <a:pt x="1593819" y="0"/>
                </a:lnTo>
                <a:lnTo>
                  <a:pt x="1593819" y="1340800"/>
                </a:lnTo>
                <a:lnTo>
                  <a:pt x="0" y="1340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443" y="9108430"/>
            <a:ext cx="900133" cy="1178570"/>
          </a:xfrm>
          <a:custGeom>
            <a:avLst/>
            <a:gdLst/>
            <a:ahLst/>
            <a:cxnLst/>
            <a:rect l="l" t="t" r="r" b="b"/>
            <a:pathLst>
              <a:path w="900133" h="1178570">
                <a:moveTo>
                  <a:pt x="0" y="0"/>
                </a:moveTo>
                <a:lnTo>
                  <a:pt x="900132" y="0"/>
                </a:lnTo>
                <a:lnTo>
                  <a:pt x="900132" y="1178570"/>
                </a:lnTo>
                <a:lnTo>
                  <a:pt x="0" y="11785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3">
            <a:extLst>
              <a:ext uri="{FF2B5EF4-FFF2-40B4-BE49-F238E27FC236}">
                <a16:creationId xmlns:a16="http://schemas.microsoft.com/office/drawing/2014/main" id="{514A58C0-FC64-B3B0-5489-8320AF1D68F5}"/>
              </a:ext>
            </a:extLst>
          </p:cNvPr>
          <p:cNvSpPr txBox="1"/>
          <p:nvPr/>
        </p:nvSpPr>
        <p:spPr>
          <a:xfrm>
            <a:off x="1048046" y="3410910"/>
            <a:ext cx="16191907"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31139"/>
                </a:solidFill>
                <a:effectLst/>
                <a:uLnTx/>
                <a:uFillTx/>
                <a:latin typeface="Arial" panose="020B0604020202020204" pitchFamily="34" charset="0"/>
                <a:ea typeface="+mn-ea"/>
                <a:cs typeface="Arial" panose="020B0604020202020204" pitchFamily="34" charset="0"/>
              </a:rPr>
              <a:t>CẢM</a:t>
            </a:r>
            <a:r>
              <a:rPr kumimoji="0" lang="en-US" sz="8000" b="1" i="0" u="none" strike="noStrike" kern="1200" cap="none" spc="0" normalizeH="0" noProof="0">
                <a:ln>
                  <a:noFill/>
                </a:ln>
                <a:solidFill>
                  <a:srgbClr val="531139"/>
                </a:solidFill>
                <a:effectLst/>
                <a:uLnTx/>
                <a:uFillTx/>
                <a:latin typeface="Arial" panose="020B0604020202020204" pitchFamily="34" charset="0"/>
                <a:ea typeface="+mn-ea"/>
                <a:cs typeface="Arial" panose="020B0604020202020204" pitchFamily="34" charset="0"/>
              </a:rPr>
              <a:t> ƠN CÁC EM ĐÃ CHÚ Ý LẮNG NGHE, HẸN GẶP LẠI</a:t>
            </a:r>
            <a:r>
              <a:rPr kumimoji="0" lang="en-US" sz="8000" b="1" i="0" u="none" strike="noStrike" kern="1200" cap="none" spc="0" normalizeH="0" baseline="0" noProof="0">
                <a:ln>
                  <a:noFill/>
                </a:ln>
                <a:solidFill>
                  <a:srgbClr val="531139"/>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018124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1C08691A-4BF0-C7A6-CA90-F2C6AE14F1F1}"/>
              </a:ext>
            </a:extLst>
          </p:cNvPr>
          <p:cNvSpPr/>
          <p:nvPr/>
        </p:nvSpPr>
        <p:spPr>
          <a:xfrm>
            <a:off x="745087" y="2038731"/>
            <a:ext cx="16797826" cy="7752760"/>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2">
              <a:alphaModFix amt="77000"/>
              <a:extLst>
                <a:ext uri="{96DAC541-7B7A-43D3-8B79-37D633B846F1}">
                  <asvg:svgBlip xmlns:asvg="http://schemas.microsoft.com/office/drawing/2016/SVG/main" r:embed="rId3"/>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0" y="9507314"/>
            <a:ext cx="837031" cy="801457"/>
          </a:xfrm>
          <a:custGeom>
            <a:avLst/>
            <a:gdLst/>
            <a:ahLst/>
            <a:cxnLst/>
            <a:rect l="l" t="t" r="r" b="b"/>
            <a:pathLst>
              <a:path w="837031" h="801457">
                <a:moveTo>
                  <a:pt x="0" y="0"/>
                </a:moveTo>
                <a:lnTo>
                  <a:pt x="837031" y="0"/>
                </a:lnTo>
                <a:lnTo>
                  <a:pt x="837031" y="801457"/>
                </a:lnTo>
                <a:lnTo>
                  <a:pt x="0" y="801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411815" y="0"/>
            <a:ext cx="1447652" cy="1257648"/>
          </a:xfrm>
          <a:custGeom>
            <a:avLst/>
            <a:gdLst/>
            <a:ahLst/>
            <a:cxnLst/>
            <a:rect l="l" t="t" r="r" b="b"/>
            <a:pathLst>
              <a:path w="1447652" h="1257648">
                <a:moveTo>
                  <a:pt x="0" y="0"/>
                </a:moveTo>
                <a:lnTo>
                  <a:pt x="1447652" y="0"/>
                </a:lnTo>
                <a:lnTo>
                  <a:pt x="1447652" y="1257647"/>
                </a:lnTo>
                <a:lnTo>
                  <a:pt x="0" y="1257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5315797" y="27214"/>
            <a:ext cx="3185499" cy="619724"/>
          </a:xfrm>
          <a:custGeom>
            <a:avLst/>
            <a:gdLst/>
            <a:ahLst/>
            <a:cxnLst/>
            <a:rect l="l" t="t" r="r" b="b"/>
            <a:pathLst>
              <a:path w="3185499" h="619724">
                <a:moveTo>
                  <a:pt x="0" y="0"/>
                </a:moveTo>
                <a:lnTo>
                  <a:pt x="3185499" y="0"/>
                </a:lnTo>
                <a:lnTo>
                  <a:pt x="3185499" y="619724"/>
                </a:lnTo>
                <a:lnTo>
                  <a:pt x="0" y="6197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9500C1B2-E322-6953-FA8B-C7C77AC4694E}"/>
              </a:ext>
            </a:extLst>
          </p:cNvPr>
          <p:cNvGrpSpPr/>
          <p:nvPr/>
        </p:nvGrpSpPr>
        <p:grpSpPr>
          <a:xfrm>
            <a:off x="5981700" y="-28898"/>
            <a:ext cx="6324600" cy="1580477"/>
            <a:chOff x="5715000" y="-1"/>
            <a:chExt cx="6324600" cy="1563773"/>
          </a:xfrm>
        </p:grpSpPr>
        <p:sp>
          <p:nvSpPr>
            <p:cNvPr id="27" name="Round Same Side Corner Rectangle 11">
              <a:extLst>
                <a:ext uri="{FF2B5EF4-FFF2-40B4-BE49-F238E27FC236}">
                  <a16:creationId xmlns:a16="http://schemas.microsoft.com/office/drawing/2014/main" id="{69B2CB33-BF43-2481-89A7-09DD3237251E}"/>
                </a:ext>
              </a:extLst>
            </p:cNvPr>
            <p:cNvSpPr/>
            <p:nvPr/>
          </p:nvSpPr>
          <p:spPr>
            <a:xfrm flipV="1">
              <a:off x="5715000" y="-1"/>
              <a:ext cx="6324600" cy="156377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86B262A-3460-7310-07C5-F65990905814}"/>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34" name="TextBox 33">
            <a:extLst>
              <a:ext uri="{FF2B5EF4-FFF2-40B4-BE49-F238E27FC236}">
                <a16:creationId xmlns:a16="http://schemas.microsoft.com/office/drawing/2014/main" id="{663CCF34-1B62-5AA7-583D-25F71D8C19ED}"/>
              </a:ext>
            </a:extLst>
          </p:cNvPr>
          <p:cNvSpPr txBox="1"/>
          <p:nvPr/>
        </p:nvSpPr>
        <p:spPr>
          <a:xfrm>
            <a:off x="1478925" y="2241121"/>
            <a:ext cx="10621358" cy="7364901"/>
          </a:xfrm>
          <a:prstGeom prst="rect">
            <a:avLst/>
          </a:prstGeom>
          <a:noFill/>
        </p:spPr>
        <p:txBody>
          <a:bodyPr wrap="square">
            <a:spAutoFit/>
          </a:bodyPr>
          <a:lstStyle/>
          <a:p>
            <a:pPr marL="571500" indent="-571500" algn="just">
              <a:lnSpc>
                <a:spcPct val="150000"/>
              </a:lnSpc>
              <a:buClr>
                <a:schemeClr val="tx1"/>
              </a:buClr>
              <a:buFont typeface="Wingdings" panose="05000000000000000000" pitchFamily="2" charset="2"/>
              <a:buChar char="Ø"/>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Bảng chia làm hai phần: Các nhóm lần lượt cử người chạy lên bảng viết tiếp sức các từ khoá mô tả trạng thái tích cực – tiêu cực của con người vào phần bảng tương ứng.</a:t>
            </a:r>
          </a:p>
          <a:p>
            <a:pPr marL="571500" indent="-571500" algn="just">
              <a:lnSpc>
                <a:spcPct val="150000"/>
              </a:lnSpc>
              <a:buClr>
                <a:schemeClr val="tx1"/>
              </a:buClr>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Sau 3 phút, nhóm bên nào viết ra được nhiều trạng thái tinh thần của con người hơn thì nhóm đó chiến thắng.</a:t>
            </a:r>
          </a:p>
        </p:txBody>
      </p:sp>
      <p:pic>
        <p:nvPicPr>
          <p:cNvPr id="35" name="Picture 34" descr="Icon&#10;&#10;Description automatically generated">
            <a:extLst>
              <a:ext uri="{FF2B5EF4-FFF2-40B4-BE49-F238E27FC236}">
                <a16:creationId xmlns:a16="http://schemas.microsoft.com/office/drawing/2014/main" id="{1E0005A8-C0D0-79B2-5C8E-82102E3A6B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420197" y="3562108"/>
            <a:ext cx="4722925" cy="4722925"/>
          </a:xfrm>
          <a:prstGeom prst="rect">
            <a:avLst/>
          </a:prstGeom>
        </p:spPr>
      </p:pic>
      <p:sp>
        <p:nvSpPr>
          <p:cNvPr id="8" name="Freeform 8"/>
          <p:cNvSpPr/>
          <p:nvPr/>
        </p:nvSpPr>
        <p:spPr>
          <a:xfrm>
            <a:off x="16840348" y="8985809"/>
            <a:ext cx="1447652" cy="1257648"/>
          </a:xfrm>
          <a:custGeom>
            <a:avLst/>
            <a:gdLst/>
            <a:ahLst/>
            <a:cxnLst/>
            <a:rect l="l" t="t" r="r" b="b"/>
            <a:pathLst>
              <a:path w="1447652" h="1257648">
                <a:moveTo>
                  <a:pt x="0" y="0"/>
                </a:moveTo>
                <a:lnTo>
                  <a:pt x="1447652" y="0"/>
                </a:lnTo>
                <a:lnTo>
                  <a:pt x="1447652" y="1257648"/>
                </a:lnTo>
                <a:lnTo>
                  <a:pt x="0" y="1257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02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xEl>
                                              <p:pRg st="1" end="1"/>
                                            </p:txEl>
                                          </p:spTgt>
                                        </p:tgtEl>
                                        <p:attrNameLst>
                                          <p:attrName>style.visibility</p:attrName>
                                        </p:attrNameLst>
                                      </p:cBhvr>
                                      <p:to>
                                        <p:strVal val="visible"/>
                                      </p:to>
                                    </p:set>
                                    <p:animEffect transition="in" filter="wipe(left)">
                                      <p:cBhvr>
                                        <p:cTn id="7" dur="500"/>
                                        <p:tgtEl>
                                          <p:spTgt spid="34">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xEl>
                                              <p:pRg st="2" end="2"/>
                                            </p:txEl>
                                          </p:spTgt>
                                        </p:tgtEl>
                                        <p:attrNameLst>
                                          <p:attrName>style.visibility</p:attrName>
                                        </p:attrNameLst>
                                      </p:cBhvr>
                                      <p:to>
                                        <p:strVal val="visible"/>
                                      </p:to>
                                    </p:set>
                                    <p:animEffect transition="in" filter="wipe(left)">
                                      <p:cBhvr>
                                        <p:cTn id="11"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7C34267-4FF1-7075-3BED-6728B2AF25D9}"/>
              </a:ext>
            </a:extLst>
          </p:cNvPr>
          <p:cNvGraphicFramePr>
            <a:graphicFrameLocks noGrp="1"/>
          </p:cNvGraphicFramePr>
          <p:nvPr>
            <p:extLst>
              <p:ext uri="{D42A27DB-BD31-4B8C-83A1-F6EECF244321}">
                <p14:modId xmlns:p14="http://schemas.microsoft.com/office/powerpoint/2010/main" val="2728845609"/>
              </p:ext>
            </p:extLst>
          </p:nvPr>
        </p:nvGraphicFramePr>
        <p:xfrm>
          <a:off x="876300" y="800100"/>
          <a:ext cx="16535399" cy="8839200"/>
        </p:xfrm>
        <a:graphic>
          <a:graphicData uri="http://schemas.openxmlformats.org/drawingml/2006/table">
            <a:tbl>
              <a:tblPr firstRow="1" firstCol="1" bandRow="1">
                <a:tableStyleId>{5C22544A-7EE6-4342-B048-85BDC9FD1C3A}</a:tableStyleId>
              </a:tblPr>
              <a:tblGrid>
                <a:gridCol w="8266323">
                  <a:extLst>
                    <a:ext uri="{9D8B030D-6E8A-4147-A177-3AD203B41FA5}">
                      <a16:colId xmlns:a16="http://schemas.microsoft.com/office/drawing/2014/main" val="1362538913"/>
                    </a:ext>
                  </a:extLst>
                </a:gridCol>
                <a:gridCol w="8269076">
                  <a:extLst>
                    <a:ext uri="{9D8B030D-6E8A-4147-A177-3AD203B41FA5}">
                      <a16:colId xmlns:a16="http://schemas.microsoft.com/office/drawing/2014/main" val="1691631675"/>
                    </a:ext>
                  </a:extLst>
                </a:gridCol>
              </a:tblGrid>
              <a:tr h="1618677">
                <a:tc>
                  <a:txBody>
                    <a:bodyPr/>
                    <a:lstStyle/>
                    <a:p>
                      <a:pPr marL="0" marR="0" algn="ctr">
                        <a:lnSpc>
                          <a:spcPct val="100000"/>
                        </a:lnSpc>
                        <a:spcBef>
                          <a:spcPts val="0"/>
                        </a:spcBef>
                        <a:spcAft>
                          <a:spcPts val="0"/>
                        </a:spcAft>
                      </a:pPr>
                      <a:r>
                        <a:rPr lang="en-US" sz="3600">
                          <a:solidFill>
                            <a:schemeClr val="tx1"/>
                          </a:solidFill>
                          <a:effectLst/>
                          <a:latin typeface="Arial" panose="020B0604020202020204" pitchFamily="34" charset="0"/>
                          <a:cs typeface="Arial" panose="020B0604020202020204" pitchFamily="34" charset="0"/>
                        </a:rPr>
                        <a:t>T</a:t>
                      </a:r>
                      <a:r>
                        <a:rPr lang="vi-VN" sz="3600">
                          <a:solidFill>
                            <a:schemeClr val="tx1"/>
                          </a:solidFill>
                          <a:effectLst/>
                          <a:latin typeface="Arial" panose="020B0604020202020204" pitchFamily="34" charset="0"/>
                          <a:cs typeface="Arial" panose="020B0604020202020204" pitchFamily="34" charset="0"/>
                        </a:rPr>
                        <a:t>rạng thái tích cực</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0000"/>
                        </a:lnSpc>
                        <a:spcBef>
                          <a:spcPts val="0"/>
                        </a:spcBef>
                        <a:spcAft>
                          <a:spcPts val="0"/>
                        </a:spcAft>
                      </a:pPr>
                      <a:r>
                        <a:rPr lang="en-US" sz="3600">
                          <a:solidFill>
                            <a:schemeClr val="tx1"/>
                          </a:solidFill>
                          <a:effectLst/>
                          <a:latin typeface="Arial" panose="020B0604020202020204" pitchFamily="34" charset="0"/>
                          <a:cs typeface="Arial" panose="020B0604020202020204" pitchFamily="34" charset="0"/>
                        </a:rPr>
                        <a:t>T</a:t>
                      </a:r>
                      <a:r>
                        <a:rPr lang="vi-VN" sz="3600">
                          <a:solidFill>
                            <a:schemeClr val="tx1"/>
                          </a:solidFill>
                          <a:effectLst/>
                          <a:latin typeface="Arial" panose="020B0604020202020204" pitchFamily="34" charset="0"/>
                          <a:cs typeface="Arial" panose="020B0604020202020204" pitchFamily="34" charset="0"/>
                        </a:rPr>
                        <a:t>rạng thái </a:t>
                      </a:r>
                      <a:r>
                        <a:rPr lang="en-US" sz="3600">
                          <a:solidFill>
                            <a:schemeClr val="tx1"/>
                          </a:solidFill>
                          <a:effectLst/>
                          <a:latin typeface="Arial" panose="020B0604020202020204" pitchFamily="34" charset="0"/>
                          <a:cs typeface="Arial" panose="020B0604020202020204" pitchFamily="34" charset="0"/>
                        </a:rPr>
                        <a:t>tiêu </a:t>
                      </a:r>
                      <a:r>
                        <a:rPr lang="vi-VN" sz="3600">
                          <a:solidFill>
                            <a:schemeClr val="tx1"/>
                          </a:solidFill>
                          <a:effectLst/>
                          <a:latin typeface="Arial" panose="020B0604020202020204" pitchFamily="34" charset="0"/>
                          <a:cs typeface="Arial" panose="020B0604020202020204" pitchFamily="34" charset="0"/>
                        </a:rPr>
                        <a:t>cực</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36336315"/>
                  </a:ext>
                </a:extLst>
              </a:tr>
              <a:tr h="7220523">
                <a:tc>
                  <a:txBody>
                    <a:bodyPr/>
                    <a:lstStyle/>
                    <a:p>
                      <a:pPr marL="0" marR="0" algn="ctr">
                        <a:lnSpc>
                          <a:spcPct val="150000"/>
                        </a:lnSpc>
                        <a:spcBef>
                          <a:spcPts val="0"/>
                        </a:spcBef>
                        <a:spcAft>
                          <a:spcPts val="0"/>
                        </a:spcAft>
                      </a:pPr>
                      <a:r>
                        <a:rPr lang="vi-VN" sz="3600" b="0">
                          <a:solidFill>
                            <a:schemeClr val="tx1"/>
                          </a:solidFill>
                          <a:effectLst/>
                          <a:latin typeface="Arial" panose="020B0604020202020204" pitchFamily="34" charset="0"/>
                          <a:cs typeface="Arial" panose="020B0604020202020204" pitchFamily="34" charset="0"/>
                        </a:rPr>
                        <a:t>Bình t</a:t>
                      </a:r>
                      <a:r>
                        <a:rPr lang="en-US" sz="3600" b="0">
                          <a:solidFill>
                            <a:schemeClr val="tx1"/>
                          </a:solidFill>
                          <a:effectLst/>
                          <a:latin typeface="Arial" panose="020B0604020202020204" pitchFamily="34" charset="0"/>
                          <a:cs typeface="Arial" panose="020B0604020202020204" pitchFamily="34" charset="0"/>
                        </a:rPr>
                        <a:t>ĩ</a:t>
                      </a:r>
                      <a:r>
                        <a:rPr lang="vi-VN" sz="3600" b="0">
                          <a:solidFill>
                            <a:schemeClr val="tx1"/>
                          </a:solidFill>
                          <a:effectLst/>
                          <a:latin typeface="Arial" panose="020B0604020202020204" pitchFamily="34" charset="0"/>
                          <a:cs typeface="Arial" panose="020B0604020202020204" pitchFamily="34" charset="0"/>
                        </a:rPr>
                        <a:t>nh</a:t>
                      </a:r>
                      <a:endParaRPr lang="en-US" sz="3600" b="0">
                        <a:solidFill>
                          <a:schemeClr val="tx1"/>
                        </a:solidFill>
                        <a:effectLst/>
                        <a:latin typeface="Arial" panose="020B0604020202020204" pitchFamily="34" charset="0"/>
                        <a:cs typeface="Arial" panose="020B0604020202020204" pitchFamily="34" charset="0"/>
                      </a:endParaRPr>
                    </a:p>
                    <a:p>
                      <a:pPr marL="0" marR="0" algn="ctr">
                        <a:lnSpc>
                          <a:spcPct val="150000"/>
                        </a:lnSpc>
                        <a:spcBef>
                          <a:spcPts val="0"/>
                        </a:spcBef>
                        <a:spcAft>
                          <a:spcPts val="0"/>
                        </a:spcAft>
                      </a:pPr>
                      <a:r>
                        <a:rPr lang="vi-VN" sz="3600" b="0">
                          <a:solidFill>
                            <a:schemeClr val="tx1"/>
                          </a:solidFill>
                          <a:effectLst/>
                          <a:latin typeface="Arial" panose="020B0604020202020204" pitchFamily="34" charset="0"/>
                          <a:cs typeface="Arial" panose="020B0604020202020204" pitchFamily="34" charset="0"/>
                        </a:rPr>
                        <a:t>Vui vẻ</a:t>
                      </a:r>
                      <a:endParaRPr lang="en-US" sz="3600" b="0">
                        <a:solidFill>
                          <a:schemeClr val="tx1"/>
                        </a:solidFill>
                        <a:effectLst/>
                        <a:latin typeface="Arial" panose="020B0604020202020204" pitchFamily="34" charset="0"/>
                        <a:cs typeface="Arial" panose="020B0604020202020204" pitchFamily="34" charset="0"/>
                      </a:endParaRPr>
                    </a:p>
                    <a:p>
                      <a:pPr marL="0" marR="0" algn="ctr">
                        <a:lnSpc>
                          <a:spcPct val="150000"/>
                        </a:lnSpc>
                        <a:spcBef>
                          <a:spcPts val="0"/>
                        </a:spcBef>
                        <a:spcAft>
                          <a:spcPts val="0"/>
                        </a:spcAft>
                      </a:pPr>
                      <a:r>
                        <a:rPr lang="vi-VN" sz="3600" b="0">
                          <a:solidFill>
                            <a:schemeClr val="tx1"/>
                          </a:solidFill>
                          <a:effectLst/>
                          <a:latin typeface="Arial" panose="020B0604020202020204" pitchFamily="34" charset="0"/>
                          <a:cs typeface="Arial" panose="020B0604020202020204" pitchFamily="34" charset="0"/>
                        </a:rPr>
                        <a:t>Phấn khởi</a:t>
                      </a:r>
                      <a:endParaRPr lang="en-US" sz="3600" b="0">
                        <a:solidFill>
                          <a:schemeClr val="tx1"/>
                        </a:solidFill>
                        <a:effectLst/>
                        <a:latin typeface="Arial" panose="020B0604020202020204" pitchFamily="34" charset="0"/>
                        <a:cs typeface="Arial" panose="020B0604020202020204" pitchFamily="34" charset="0"/>
                      </a:endParaRPr>
                    </a:p>
                    <a:p>
                      <a:pPr marL="0" marR="0" algn="ctr">
                        <a:lnSpc>
                          <a:spcPct val="150000"/>
                        </a:lnSpc>
                        <a:spcBef>
                          <a:spcPts val="0"/>
                        </a:spcBef>
                        <a:spcAft>
                          <a:spcPts val="0"/>
                        </a:spcAft>
                      </a:pPr>
                      <a:r>
                        <a:rPr lang="en-US" sz="3600" b="0">
                          <a:solidFill>
                            <a:schemeClr val="tx1"/>
                          </a:solidFill>
                          <a:effectLst/>
                          <a:latin typeface="Arial" panose="020B0604020202020204" pitchFamily="34" charset="0"/>
                          <a:cs typeface="Arial" panose="020B0604020202020204" pitchFamily="34" charset="0"/>
                        </a:rPr>
                        <a:t>...</a:t>
                      </a:r>
                      <a:endPar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vi-VN" sz="3600" b="0">
                          <a:solidFill>
                            <a:schemeClr val="tx1"/>
                          </a:solidFill>
                          <a:effectLst/>
                          <a:latin typeface="Arial" panose="020B0604020202020204" pitchFamily="34" charset="0"/>
                          <a:cs typeface="Arial" panose="020B0604020202020204" pitchFamily="34" charset="0"/>
                        </a:rPr>
                        <a:t>Hoảng hốt</a:t>
                      </a:r>
                      <a:endParaRPr lang="en-US" sz="3600" b="0">
                        <a:solidFill>
                          <a:schemeClr val="tx1"/>
                        </a:solidFill>
                        <a:effectLst/>
                        <a:latin typeface="Arial" panose="020B0604020202020204" pitchFamily="34" charset="0"/>
                        <a:cs typeface="Arial" panose="020B0604020202020204" pitchFamily="34" charset="0"/>
                      </a:endParaRPr>
                    </a:p>
                    <a:p>
                      <a:pPr marL="0" marR="0" algn="ctr">
                        <a:lnSpc>
                          <a:spcPct val="150000"/>
                        </a:lnSpc>
                        <a:spcBef>
                          <a:spcPts val="0"/>
                        </a:spcBef>
                        <a:spcAft>
                          <a:spcPts val="0"/>
                        </a:spcAft>
                      </a:pPr>
                      <a:r>
                        <a:rPr lang="vi-VN" sz="3600" b="0">
                          <a:solidFill>
                            <a:schemeClr val="tx1"/>
                          </a:solidFill>
                          <a:effectLst/>
                          <a:latin typeface="Arial" panose="020B0604020202020204" pitchFamily="34" charset="0"/>
                          <a:cs typeface="Arial" panose="020B0604020202020204" pitchFamily="34" charset="0"/>
                        </a:rPr>
                        <a:t>Buồn rầu</a:t>
                      </a:r>
                      <a:endParaRPr lang="en-US" sz="3600" b="0">
                        <a:solidFill>
                          <a:schemeClr val="tx1"/>
                        </a:solidFill>
                        <a:effectLst/>
                        <a:latin typeface="Arial" panose="020B0604020202020204" pitchFamily="34" charset="0"/>
                        <a:cs typeface="Arial" panose="020B0604020202020204" pitchFamily="34" charset="0"/>
                      </a:endParaRPr>
                    </a:p>
                    <a:p>
                      <a:pPr marL="0" marR="0" algn="ctr">
                        <a:lnSpc>
                          <a:spcPct val="150000"/>
                        </a:lnSpc>
                        <a:spcBef>
                          <a:spcPts val="0"/>
                        </a:spcBef>
                        <a:spcAft>
                          <a:spcPts val="0"/>
                        </a:spcAft>
                      </a:pPr>
                      <a:r>
                        <a:rPr lang="vi-VN" sz="3600" b="0">
                          <a:solidFill>
                            <a:schemeClr val="tx1"/>
                          </a:solidFill>
                          <a:effectLst/>
                          <a:latin typeface="Arial" panose="020B0604020202020204" pitchFamily="34" charset="0"/>
                          <a:cs typeface="Arial" panose="020B0604020202020204" pitchFamily="34" charset="0"/>
                        </a:rPr>
                        <a:t>Bất an</a:t>
                      </a:r>
                      <a:endParaRPr lang="en-US" sz="3600" b="0">
                        <a:solidFill>
                          <a:schemeClr val="tx1"/>
                        </a:solidFill>
                        <a:effectLst/>
                        <a:latin typeface="Arial" panose="020B0604020202020204" pitchFamily="34" charset="0"/>
                        <a:cs typeface="Arial" panose="020B0604020202020204" pitchFamily="34" charset="0"/>
                      </a:endParaRPr>
                    </a:p>
                    <a:p>
                      <a:pPr marL="0" marR="0" algn="ctr">
                        <a:lnSpc>
                          <a:spcPct val="150000"/>
                        </a:lnSpc>
                        <a:spcBef>
                          <a:spcPts val="0"/>
                        </a:spcBef>
                        <a:spcAft>
                          <a:spcPts val="0"/>
                        </a:spcAft>
                      </a:pPr>
                      <a:r>
                        <a:rPr lang="en-US" sz="3600" b="0">
                          <a:solidFill>
                            <a:schemeClr val="tx1"/>
                          </a:solidFill>
                          <a:effectLst/>
                          <a:latin typeface="Arial" panose="020B0604020202020204" pitchFamily="34" charset="0"/>
                          <a:cs typeface="Arial" panose="020B0604020202020204" pitchFamily="34" charset="0"/>
                        </a:rPr>
                        <a:t>...</a:t>
                      </a:r>
                      <a:endParaRPr lang="en-US" sz="3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0158654"/>
                  </a:ext>
                </a:extLst>
              </a:tr>
            </a:tbl>
          </a:graphicData>
        </a:graphic>
      </p:graphicFrame>
    </p:spTree>
    <p:extLst>
      <p:ext uri="{BB962C8B-B14F-4D97-AF65-F5344CB8AC3E}">
        <p14:creationId xmlns:p14="http://schemas.microsoft.com/office/powerpoint/2010/main" val="228311220"/>
      </p:ext>
    </p:extLst>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4" name="Freeform 4"/>
          <p:cNvSpPr/>
          <p:nvPr/>
        </p:nvSpPr>
        <p:spPr>
          <a:xfrm>
            <a:off x="16745513" y="292256"/>
            <a:ext cx="1593819" cy="1340800"/>
          </a:xfrm>
          <a:custGeom>
            <a:avLst/>
            <a:gdLst/>
            <a:ahLst/>
            <a:cxnLst/>
            <a:rect l="l" t="t" r="r" b="b"/>
            <a:pathLst>
              <a:path w="1593819" h="1340800">
                <a:moveTo>
                  <a:pt x="0" y="0"/>
                </a:moveTo>
                <a:lnTo>
                  <a:pt x="1593819" y="0"/>
                </a:lnTo>
                <a:lnTo>
                  <a:pt x="1593819" y="1340800"/>
                </a:lnTo>
                <a:lnTo>
                  <a:pt x="0" y="1340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66871" y="8834005"/>
            <a:ext cx="1593819" cy="1340800"/>
          </a:xfrm>
          <a:custGeom>
            <a:avLst/>
            <a:gdLst/>
            <a:ahLst/>
            <a:cxnLst/>
            <a:rect l="l" t="t" r="r" b="b"/>
            <a:pathLst>
              <a:path w="1593819" h="1340800">
                <a:moveTo>
                  <a:pt x="0" y="0"/>
                </a:moveTo>
                <a:lnTo>
                  <a:pt x="1593819" y="0"/>
                </a:lnTo>
                <a:lnTo>
                  <a:pt x="1593819" y="1340800"/>
                </a:lnTo>
                <a:lnTo>
                  <a:pt x="0" y="1340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886" y="292256"/>
            <a:ext cx="2331638" cy="1081297"/>
          </a:xfrm>
          <a:custGeom>
            <a:avLst/>
            <a:gdLst/>
            <a:ahLst/>
            <a:cxnLst/>
            <a:rect l="l" t="t" r="r" b="b"/>
            <a:pathLst>
              <a:path w="2331638" h="1081297">
                <a:moveTo>
                  <a:pt x="0" y="0"/>
                </a:moveTo>
                <a:lnTo>
                  <a:pt x="2331638" y="0"/>
                </a:lnTo>
                <a:lnTo>
                  <a:pt x="2331638" y="1081297"/>
                </a:lnTo>
                <a:lnTo>
                  <a:pt x="0" y="1081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154400" y="9205703"/>
            <a:ext cx="2331638" cy="1081297"/>
          </a:xfrm>
          <a:custGeom>
            <a:avLst/>
            <a:gdLst/>
            <a:ahLst/>
            <a:cxnLst/>
            <a:rect l="l" t="t" r="r" b="b"/>
            <a:pathLst>
              <a:path w="2331638" h="1081297">
                <a:moveTo>
                  <a:pt x="0" y="0"/>
                </a:moveTo>
                <a:lnTo>
                  <a:pt x="2331638" y="0"/>
                </a:lnTo>
                <a:lnTo>
                  <a:pt x="2331638" y="1081297"/>
                </a:lnTo>
                <a:lnTo>
                  <a:pt x="0" y="1081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2F2146AC-A565-65A9-A200-B908F0C5E414}"/>
              </a:ext>
            </a:extLst>
          </p:cNvPr>
          <p:cNvSpPr txBox="1"/>
          <p:nvPr/>
        </p:nvSpPr>
        <p:spPr>
          <a:xfrm>
            <a:off x="405492" y="935851"/>
            <a:ext cx="17391488" cy="3470887"/>
          </a:xfrm>
          <a:prstGeom prst="rect">
            <a:avLst/>
          </a:prstGeom>
          <a:noFill/>
        </p:spPr>
        <p:txBody>
          <a:bodyPr wrap="square">
            <a:spAutoFit/>
          </a:bodyPr>
          <a:lstStyle/>
          <a:p>
            <a:pPr marL="0" marR="0" algn="ctr">
              <a:lnSpc>
                <a:spcPct val="150000"/>
              </a:lnSpc>
              <a:spcBef>
                <a:spcPts val="0"/>
              </a:spcBef>
              <a:spcAft>
                <a:spcPts val="0"/>
              </a:spcAft>
            </a:pPr>
            <a:r>
              <a:rPr lang="vi-VN" sz="7800" b="1" kern="0">
                <a:effectLst/>
                <a:latin typeface="Arial" panose="020B0604020202020204" pitchFamily="34" charset="0"/>
                <a:ea typeface="Times New Roman" panose="02020603050405020304" pitchFamily="18" charset="0"/>
                <a:cs typeface="Arial" panose="020B0604020202020204" pitchFamily="34" charset="0"/>
              </a:rPr>
              <a:t>CHỦ ĐỀ</a:t>
            </a:r>
            <a:r>
              <a:rPr lang="en-US" sz="7800" b="1" kern="0">
                <a:effectLst/>
                <a:latin typeface="Arial" panose="020B0604020202020204" pitchFamily="34" charset="0"/>
                <a:ea typeface="Times New Roman" panose="02020603050405020304" pitchFamily="18" charset="0"/>
                <a:cs typeface="Arial" panose="020B0604020202020204" pitchFamily="34" charset="0"/>
              </a:rPr>
              <a:t>.</a:t>
            </a:r>
            <a:endParaRPr lang="en-US" sz="7800" b="1" kern="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effectLst/>
                <a:latin typeface="Arial" panose="020B0604020202020204" pitchFamily="34" charset="0"/>
                <a:ea typeface="Times New Roman" panose="02020603050405020304" pitchFamily="18" charset="0"/>
                <a:cs typeface="Arial" panose="020B0604020202020204" pitchFamily="34" charset="0"/>
              </a:rPr>
              <a:t>PHÒNG TRÁNH BỊ XÂM HẠI</a:t>
            </a:r>
            <a:endParaRPr lang="en-US" sz="7800" b="1" kern="0" dirty="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14" name="Straight Connector 13">
            <a:extLst>
              <a:ext uri="{FF2B5EF4-FFF2-40B4-BE49-F238E27FC236}">
                <a16:creationId xmlns:a16="http://schemas.microsoft.com/office/drawing/2014/main" id="{83DD66EE-2070-3DC9-FD5B-D74D4725B1F3}"/>
              </a:ext>
            </a:extLst>
          </p:cNvPr>
          <p:cNvCxnSpPr>
            <a:cxnSpLocks/>
          </p:cNvCxnSpPr>
          <p:nvPr/>
        </p:nvCxnSpPr>
        <p:spPr>
          <a:xfrm>
            <a:off x="1456617" y="49149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7D37E3E-D1F7-0C58-ECAB-5FBFE07325F3}"/>
              </a:ext>
            </a:extLst>
          </p:cNvPr>
          <p:cNvSpPr txBox="1"/>
          <p:nvPr/>
        </p:nvSpPr>
        <p:spPr>
          <a:xfrm>
            <a:off x="405492" y="5365511"/>
            <a:ext cx="17477014" cy="3557512"/>
          </a:xfrm>
          <a:prstGeom prst="rect">
            <a:avLst/>
          </a:prstGeom>
          <a:noFill/>
        </p:spPr>
        <p:txBody>
          <a:bodyPr wrap="square">
            <a:spAutoFit/>
          </a:bodyPr>
          <a:lstStyle/>
          <a:p>
            <a:pPr algn="ctr">
              <a:lnSpc>
                <a:spcPct val="150000"/>
              </a:lnSpc>
            </a:pP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23 – TIẾT</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 2</a:t>
            </a: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HÀNH VI XÂM HẠI TINH THẦN</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30" name="Freeform 30"/>
          <p:cNvSpPr/>
          <p:nvPr/>
        </p:nvSpPr>
        <p:spPr>
          <a:xfrm>
            <a:off x="-231005" y="7843"/>
            <a:ext cx="1819341" cy="1580553"/>
          </a:xfrm>
          <a:custGeom>
            <a:avLst/>
            <a:gdLst/>
            <a:ahLst/>
            <a:cxnLst/>
            <a:rect l="l" t="t" r="r" b="b"/>
            <a:pathLst>
              <a:path w="1819341" h="1580553">
                <a:moveTo>
                  <a:pt x="0" y="0"/>
                </a:moveTo>
                <a:lnTo>
                  <a:pt x="1819341" y="0"/>
                </a:lnTo>
                <a:lnTo>
                  <a:pt x="1819341" y="1580553"/>
                </a:lnTo>
                <a:lnTo>
                  <a:pt x="0" y="15805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31"/>
          <p:cNvSpPr/>
          <p:nvPr/>
        </p:nvSpPr>
        <p:spPr>
          <a:xfrm>
            <a:off x="15392400" y="9715881"/>
            <a:ext cx="3185499" cy="619724"/>
          </a:xfrm>
          <a:custGeom>
            <a:avLst/>
            <a:gdLst/>
            <a:ahLst/>
            <a:cxnLst/>
            <a:rect l="l" t="t" r="r" b="b"/>
            <a:pathLst>
              <a:path w="3185499" h="619724">
                <a:moveTo>
                  <a:pt x="0" y="0"/>
                </a:moveTo>
                <a:lnTo>
                  <a:pt x="3185499" y="0"/>
                </a:lnTo>
                <a:lnTo>
                  <a:pt x="3185499" y="619724"/>
                </a:lnTo>
                <a:lnTo>
                  <a:pt x="0" y="619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32"/>
          <p:cNvSpPr/>
          <p:nvPr/>
        </p:nvSpPr>
        <p:spPr>
          <a:xfrm>
            <a:off x="16468658" y="-113237"/>
            <a:ext cx="1819342" cy="2018368"/>
          </a:xfrm>
          <a:custGeom>
            <a:avLst/>
            <a:gdLst/>
            <a:ahLst/>
            <a:cxnLst/>
            <a:rect l="l" t="t" r="r" b="b"/>
            <a:pathLst>
              <a:path w="2028525" h="2547598">
                <a:moveTo>
                  <a:pt x="0" y="0"/>
                </a:moveTo>
                <a:lnTo>
                  <a:pt x="2028525" y="0"/>
                </a:lnTo>
                <a:lnTo>
                  <a:pt x="2028525" y="2547598"/>
                </a:lnTo>
                <a:lnTo>
                  <a:pt x="0" y="2547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Freeform 33"/>
          <p:cNvSpPr/>
          <p:nvPr/>
        </p:nvSpPr>
        <p:spPr>
          <a:xfrm>
            <a:off x="21771" y="9132029"/>
            <a:ext cx="900133" cy="1178570"/>
          </a:xfrm>
          <a:custGeom>
            <a:avLst/>
            <a:gdLst/>
            <a:ahLst/>
            <a:cxnLst/>
            <a:rect l="l" t="t" r="r" b="b"/>
            <a:pathLst>
              <a:path w="900133" h="1178570">
                <a:moveTo>
                  <a:pt x="0" y="0"/>
                </a:moveTo>
                <a:lnTo>
                  <a:pt x="900132" y="0"/>
                </a:lnTo>
                <a:lnTo>
                  <a:pt x="900132" y="1178569"/>
                </a:lnTo>
                <a:lnTo>
                  <a:pt x="0" y="11785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42" name="Group 41">
            <a:extLst>
              <a:ext uri="{FF2B5EF4-FFF2-40B4-BE49-F238E27FC236}">
                <a16:creationId xmlns:a16="http://schemas.microsoft.com/office/drawing/2014/main" id="{0A234FC7-DC39-BCFE-4B7F-576D04A9F10E}"/>
              </a:ext>
            </a:extLst>
          </p:cNvPr>
          <p:cNvGrpSpPr/>
          <p:nvPr/>
        </p:nvGrpSpPr>
        <p:grpSpPr>
          <a:xfrm>
            <a:off x="838200" y="1964459"/>
            <a:ext cx="16611600" cy="3673286"/>
            <a:chOff x="838200" y="2045303"/>
            <a:chExt cx="16611600" cy="3673286"/>
          </a:xfrm>
        </p:grpSpPr>
        <p:grpSp>
          <p:nvGrpSpPr>
            <p:cNvPr id="43" name="Group 42">
              <a:extLst>
                <a:ext uri="{FF2B5EF4-FFF2-40B4-BE49-F238E27FC236}">
                  <a16:creationId xmlns:a16="http://schemas.microsoft.com/office/drawing/2014/main" id="{685832B5-BAC8-D778-3872-4B2D51AC0A72}"/>
                </a:ext>
              </a:extLst>
            </p:cNvPr>
            <p:cNvGrpSpPr/>
            <p:nvPr/>
          </p:nvGrpSpPr>
          <p:grpSpPr>
            <a:xfrm>
              <a:off x="838200" y="2476500"/>
              <a:ext cx="16611600" cy="3242089"/>
              <a:chOff x="838200" y="2476500"/>
              <a:chExt cx="16611600" cy="3242089"/>
            </a:xfrm>
          </p:grpSpPr>
          <p:sp>
            <p:nvSpPr>
              <p:cNvPr id="46" name="Freeform 7">
                <a:extLst>
                  <a:ext uri="{FF2B5EF4-FFF2-40B4-BE49-F238E27FC236}">
                    <a16:creationId xmlns:a16="http://schemas.microsoft.com/office/drawing/2014/main" id="{DB0A178B-F8BA-18B3-1068-BA8BC39A082A}"/>
                  </a:ext>
                </a:extLst>
              </p:cNvPr>
              <p:cNvSpPr/>
              <p:nvPr/>
            </p:nvSpPr>
            <p:spPr>
              <a:xfrm>
                <a:off x="1366449" y="3082774"/>
                <a:ext cx="16083351" cy="263581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47" name="Freeform 10">
                <a:extLst>
                  <a:ext uri="{FF2B5EF4-FFF2-40B4-BE49-F238E27FC236}">
                    <a16:creationId xmlns:a16="http://schemas.microsoft.com/office/drawing/2014/main" id="{8499EEA9-54D7-1BCC-6101-2D94388B5651}"/>
                  </a:ext>
                </a:extLst>
              </p:cNvPr>
              <p:cNvSpPr/>
              <p:nvPr/>
            </p:nvSpPr>
            <p:spPr>
              <a:xfrm>
                <a:off x="838200" y="2476500"/>
                <a:ext cx="16083351" cy="263581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pic>
          <p:nvPicPr>
            <p:cNvPr id="44" name="Picture 12">
              <a:extLst>
                <a:ext uri="{FF2B5EF4-FFF2-40B4-BE49-F238E27FC236}">
                  <a16:creationId xmlns:a16="http://schemas.microsoft.com/office/drawing/2014/main" id="{10C04670-D843-1943-617F-1BADC4EA07D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8977" y="2045303"/>
              <a:ext cx="985710" cy="646984"/>
            </a:xfrm>
            <a:prstGeom prst="rect">
              <a:avLst/>
            </a:prstGeom>
          </p:spPr>
        </p:pic>
        <p:sp>
          <p:nvSpPr>
            <p:cNvPr id="45" name="TextBox 44">
              <a:extLst>
                <a:ext uri="{FF2B5EF4-FFF2-40B4-BE49-F238E27FC236}">
                  <a16:creationId xmlns:a16="http://schemas.microsoft.com/office/drawing/2014/main" id="{2E1808CB-68A1-BA55-C685-A5531AF25C1D}"/>
                </a:ext>
              </a:extLst>
            </p:cNvPr>
            <p:cNvSpPr txBox="1"/>
            <p:nvPr/>
          </p:nvSpPr>
          <p:spPr>
            <a:xfrm>
              <a:off x="2933700" y="2881945"/>
              <a:ext cx="12420600" cy="1824923"/>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những trường hợp trẻ em bị xâm hại tinh thần trong thực tế</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3D2AAFED-CEA0-61E6-6BA5-5CDAF6BD8BAB}"/>
              </a:ext>
            </a:extLst>
          </p:cNvPr>
          <p:cNvGrpSpPr/>
          <p:nvPr/>
        </p:nvGrpSpPr>
        <p:grpSpPr>
          <a:xfrm>
            <a:off x="838200" y="5890332"/>
            <a:ext cx="16611600" cy="3673286"/>
            <a:chOff x="838200" y="2045303"/>
            <a:chExt cx="16611600" cy="3673286"/>
          </a:xfrm>
        </p:grpSpPr>
        <p:grpSp>
          <p:nvGrpSpPr>
            <p:cNvPr id="49" name="Group 48">
              <a:extLst>
                <a:ext uri="{FF2B5EF4-FFF2-40B4-BE49-F238E27FC236}">
                  <a16:creationId xmlns:a16="http://schemas.microsoft.com/office/drawing/2014/main" id="{B08B3587-92C5-2F34-5D13-23EC23CFE81E}"/>
                </a:ext>
              </a:extLst>
            </p:cNvPr>
            <p:cNvGrpSpPr/>
            <p:nvPr/>
          </p:nvGrpSpPr>
          <p:grpSpPr>
            <a:xfrm>
              <a:off x="838200" y="2476500"/>
              <a:ext cx="16611600" cy="3242089"/>
              <a:chOff x="838200" y="2476500"/>
              <a:chExt cx="16611600" cy="3242089"/>
            </a:xfrm>
          </p:grpSpPr>
          <p:sp>
            <p:nvSpPr>
              <p:cNvPr id="52" name="Freeform 7">
                <a:extLst>
                  <a:ext uri="{FF2B5EF4-FFF2-40B4-BE49-F238E27FC236}">
                    <a16:creationId xmlns:a16="http://schemas.microsoft.com/office/drawing/2014/main" id="{774C1B6E-A1FE-25AE-74EB-098F2025797D}"/>
                  </a:ext>
                </a:extLst>
              </p:cNvPr>
              <p:cNvSpPr/>
              <p:nvPr/>
            </p:nvSpPr>
            <p:spPr>
              <a:xfrm>
                <a:off x="1366449" y="3082774"/>
                <a:ext cx="16083351" cy="263581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53" name="Freeform 10">
                <a:extLst>
                  <a:ext uri="{FF2B5EF4-FFF2-40B4-BE49-F238E27FC236}">
                    <a16:creationId xmlns:a16="http://schemas.microsoft.com/office/drawing/2014/main" id="{1415700D-DC38-A0F4-4F62-BA299E9D06CC}"/>
                  </a:ext>
                </a:extLst>
              </p:cNvPr>
              <p:cNvSpPr/>
              <p:nvPr/>
            </p:nvSpPr>
            <p:spPr>
              <a:xfrm>
                <a:off x="838200" y="2476500"/>
                <a:ext cx="16083351" cy="263581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pic>
          <p:nvPicPr>
            <p:cNvPr id="50" name="Picture 12">
              <a:extLst>
                <a:ext uri="{FF2B5EF4-FFF2-40B4-BE49-F238E27FC236}">
                  <a16:creationId xmlns:a16="http://schemas.microsoft.com/office/drawing/2014/main" id="{45A14FF3-FF8C-6041-E463-C1F0C521B1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8977" y="2045303"/>
              <a:ext cx="985710" cy="646984"/>
            </a:xfrm>
            <a:prstGeom prst="rect">
              <a:avLst/>
            </a:prstGeom>
          </p:spPr>
        </p:pic>
        <p:sp>
          <p:nvSpPr>
            <p:cNvPr id="51" name="TextBox 50">
              <a:extLst>
                <a:ext uri="{FF2B5EF4-FFF2-40B4-BE49-F238E27FC236}">
                  <a16:creationId xmlns:a16="http://schemas.microsoft.com/office/drawing/2014/main" id="{86B394E8-AE1D-1207-5CBD-B938FAF499D6}"/>
                </a:ext>
              </a:extLst>
            </p:cNvPr>
            <p:cNvSpPr txBox="1"/>
            <p:nvPr/>
          </p:nvSpPr>
          <p:spPr>
            <a:xfrm>
              <a:off x="2917371" y="3440464"/>
              <a:ext cx="12420600" cy="707886"/>
            </a:xfrm>
            <a:prstGeom prst="rect">
              <a:avLst/>
            </a:prstGeom>
            <a:noFill/>
          </p:spPr>
          <p:txBody>
            <a:bodyPr wrap="square">
              <a:spAutoFit/>
            </a:bodyPr>
            <a:lstStyle/>
            <a:p>
              <a:pPr marR="0" algn="ctr">
                <a:spcBef>
                  <a:spcPts val="0"/>
                </a:spcBef>
                <a:spcAft>
                  <a:spcPts val="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2: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Ứng phó khi bị xâm hại tinh thần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54" name="TextBox 53">
            <a:extLst>
              <a:ext uri="{FF2B5EF4-FFF2-40B4-BE49-F238E27FC236}">
                <a16:creationId xmlns:a16="http://schemas.microsoft.com/office/drawing/2014/main" id="{C9F76F91-184B-80BA-5440-7000B32E60DF}"/>
              </a:ext>
            </a:extLst>
          </p:cNvPr>
          <p:cNvSpPr txBox="1"/>
          <p:nvPr/>
        </p:nvSpPr>
        <p:spPr>
          <a:xfrm>
            <a:off x="3239245" y="846667"/>
            <a:ext cx="12337758" cy="1107996"/>
          </a:xfrm>
          <a:prstGeom prst="rect">
            <a:avLst/>
          </a:prstGeom>
          <a:noFill/>
        </p:spPr>
        <p:txBody>
          <a:bodyPr wrap="square" rtlCol="0">
            <a:spAutoFit/>
          </a:bodyPr>
          <a:lstStyle/>
          <a:p>
            <a:pPr algn="ctr"/>
            <a:r>
              <a:rPr lang="en-US" sz="6600" b="1" dirty="0">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1+#ppt_w/2"/>
                                          </p:val>
                                        </p:tav>
                                        <p:tav tm="100000">
                                          <p:val>
                                            <p:strVal val="#ppt_x"/>
                                          </p:val>
                                        </p:tav>
                                      </p:tavLst>
                                    </p:anim>
                                    <p:anim calcmode="lin" valueType="num">
                                      <p:cBhvr additive="base">
                                        <p:cTn id="1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grpSp>
        <p:nvGrpSpPr>
          <p:cNvPr id="32" name="Group 5">
            <a:extLst>
              <a:ext uri="{FF2B5EF4-FFF2-40B4-BE49-F238E27FC236}">
                <a16:creationId xmlns:a16="http://schemas.microsoft.com/office/drawing/2014/main" id="{05559814-A2D3-8E05-5A40-2F357E234EB6}"/>
              </a:ext>
            </a:extLst>
          </p:cNvPr>
          <p:cNvGrpSpPr/>
          <p:nvPr/>
        </p:nvGrpSpPr>
        <p:grpSpPr>
          <a:xfrm>
            <a:off x="1028700" y="1028700"/>
            <a:ext cx="16230600" cy="8229600"/>
            <a:chOff x="0" y="0"/>
            <a:chExt cx="4274726" cy="2167467"/>
          </a:xfrm>
        </p:grpSpPr>
        <p:sp>
          <p:nvSpPr>
            <p:cNvPr id="33" name="Freeform 6">
              <a:extLst>
                <a:ext uri="{FF2B5EF4-FFF2-40B4-BE49-F238E27FC236}">
                  <a16:creationId xmlns:a16="http://schemas.microsoft.com/office/drawing/2014/main" id="{332CDD10-3A01-CFC8-FC81-8EF37A802681}"/>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EEC8"/>
            </a:solidFill>
          </p:spPr>
          <p:txBody>
            <a:bodyPr/>
            <a:lstStyle/>
            <a:p>
              <a:endParaRPr lang="en-US">
                <a:latin typeface="Arial" panose="020B0604020202020204" pitchFamily="34" charset="0"/>
                <a:cs typeface="Arial" panose="020B0604020202020204" pitchFamily="34" charset="0"/>
              </a:endParaRPr>
            </a:p>
          </p:txBody>
        </p:sp>
        <p:sp>
          <p:nvSpPr>
            <p:cNvPr id="34" name="TextBox 7">
              <a:extLst>
                <a:ext uri="{FF2B5EF4-FFF2-40B4-BE49-F238E27FC236}">
                  <a16:creationId xmlns:a16="http://schemas.microsoft.com/office/drawing/2014/main" id="{5BA0CC4B-83C5-829E-2673-5C43A2F465AB}"/>
                </a:ext>
              </a:extLst>
            </p:cNvPr>
            <p:cNvSpPr txBox="1"/>
            <p:nvPr/>
          </p:nvSpPr>
          <p:spPr>
            <a:xfrm>
              <a:off x="0" y="-28575"/>
              <a:ext cx="812800" cy="841375"/>
            </a:xfrm>
            <a:prstGeom prst="rect">
              <a:avLst/>
            </a:prstGeom>
          </p:spPr>
          <p:txBody>
            <a:bodyPr lIns="50800" tIns="50800" rIns="50800" bIns="50800" rtlCol="0" anchor="ctr"/>
            <a:lstStyle/>
            <a:p>
              <a:pPr algn="ctr">
                <a:lnSpc>
                  <a:spcPts val="2241"/>
                </a:lnSpc>
              </a:pPr>
              <a:endParaRPr>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AE0A986B-10C3-0D83-3B9D-3E18EB068375}"/>
              </a:ext>
            </a:extLst>
          </p:cNvPr>
          <p:cNvSpPr txBox="1"/>
          <p:nvPr/>
        </p:nvSpPr>
        <p:spPr>
          <a:xfrm>
            <a:off x="2134375" y="2952387"/>
            <a:ext cx="14019249"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rgbClr val="C00000"/>
                </a:solidFill>
                <a:ea typeface="Calibri" panose="020F0502020204030204" pitchFamily="34" charset="0"/>
                <a:cs typeface="Arial" panose="020B0604020202020204" pitchFamily="34" charset="0"/>
              </a:rPr>
              <a:t>Tìm hiểu những trường hợp trẻ em bị xâm hại tinh thần trong thực tế</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6" name="Freeform 26"/>
          <p:cNvSpPr/>
          <p:nvPr/>
        </p:nvSpPr>
        <p:spPr>
          <a:xfrm>
            <a:off x="16663235" y="8613853"/>
            <a:ext cx="1608490" cy="1603473"/>
          </a:xfrm>
          <a:custGeom>
            <a:avLst/>
            <a:gdLst/>
            <a:ahLst/>
            <a:cxnLst/>
            <a:rect l="l" t="t" r="r" b="b"/>
            <a:pathLst>
              <a:path w="1989490" h="2241679">
                <a:moveTo>
                  <a:pt x="0" y="0"/>
                </a:moveTo>
                <a:lnTo>
                  <a:pt x="1989490" y="0"/>
                </a:lnTo>
                <a:lnTo>
                  <a:pt x="1989490" y="2241679"/>
                </a:lnTo>
                <a:lnTo>
                  <a:pt x="0" y="2241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8982106"/>
            <a:ext cx="1362814" cy="1304894"/>
          </a:xfrm>
          <a:custGeom>
            <a:avLst/>
            <a:gdLst/>
            <a:ahLst/>
            <a:cxnLst/>
            <a:rect l="l" t="t" r="r" b="b"/>
            <a:pathLst>
              <a:path w="1362814" h="1304894">
                <a:moveTo>
                  <a:pt x="0" y="0"/>
                </a:moveTo>
                <a:lnTo>
                  <a:pt x="1362814" y="0"/>
                </a:lnTo>
                <a:lnTo>
                  <a:pt x="1362814" y="1304894"/>
                </a:lnTo>
                <a:lnTo>
                  <a:pt x="0" y="13048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a:off x="-646098" y="730708"/>
            <a:ext cx="4017824" cy="781649"/>
          </a:xfrm>
          <a:custGeom>
            <a:avLst/>
            <a:gdLst/>
            <a:ahLst/>
            <a:cxnLst/>
            <a:rect l="l" t="t" r="r" b="b"/>
            <a:pathLst>
              <a:path w="4017824" h="781649">
                <a:moveTo>
                  <a:pt x="0" y="0"/>
                </a:moveTo>
                <a:lnTo>
                  <a:pt x="4017824" y="0"/>
                </a:lnTo>
                <a:lnTo>
                  <a:pt x="4017824" y="781649"/>
                </a:lnTo>
                <a:lnTo>
                  <a:pt x="0" y="7816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16786073" y="267757"/>
            <a:ext cx="1362814" cy="1304894"/>
          </a:xfrm>
          <a:custGeom>
            <a:avLst/>
            <a:gdLst/>
            <a:ahLst/>
            <a:cxnLst/>
            <a:rect l="l" t="t" r="r" b="b"/>
            <a:pathLst>
              <a:path w="1362814" h="1304894">
                <a:moveTo>
                  <a:pt x="0" y="0"/>
                </a:moveTo>
                <a:lnTo>
                  <a:pt x="1362814" y="0"/>
                </a:lnTo>
                <a:lnTo>
                  <a:pt x="1362814" y="1304894"/>
                </a:lnTo>
                <a:lnTo>
                  <a:pt x="0" y="1304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15" name="Freeform 15"/>
          <p:cNvSpPr/>
          <p:nvPr/>
        </p:nvSpPr>
        <p:spPr>
          <a:xfrm>
            <a:off x="17038802" y="13398"/>
            <a:ext cx="1254641" cy="1413680"/>
          </a:xfrm>
          <a:custGeom>
            <a:avLst/>
            <a:gdLst/>
            <a:ahLst/>
            <a:cxnLst/>
            <a:rect l="l" t="t" r="r" b="b"/>
            <a:pathLst>
              <a:path w="1254641" h="1413680">
                <a:moveTo>
                  <a:pt x="0" y="0"/>
                </a:moveTo>
                <a:lnTo>
                  <a:pt x="1254641" y="0"/>
                </a:lnTo>
                <a:lnTo>
                  <a:pt x="1254641" y="1413681"/>
                </a:lnTo>
                <a:lnTo>
                  <a:pt x="0" y="1413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2" name="Picture 12">
            <a:extLst>
              <a:ext uri="{FF2B5EF4-FFF2-40B4-BE49-F238E27FC236}">
                <a16:creationId xmlns:a16="http://schemas.microsoft.com/office/drawing/2014/main" id="{C7919175-E77B-F12B-E7B3-D7D91C83C2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57" t="3028" r="41902" b="13365"/>
          <a:stretch>
            <a:fillRect/>
          </a:stretch>
        </p:blipFill>
        <p:spPr>
          <a:xfrm rot="-5400000">
            <a:off x="16344172" y="-821826"/>
            <a:ext cx="1122002" cy="2765654"/>
          </a:xfrm>
          <a:prstGeom prst="rect">
            <a:avLst/>
          </a:prstGeom>
        </p:spPr>
      </p:pic>
      <p:pic>
        <p:nvPicPr>
          <p:cNvPr id="23" name="Picture 6">
            <a:extLst>
              <a:ext uri="{FF2B5EF4-FFF2-40B4-BE49-F238E27FC236}">
                <a16:creationId xmlns:a16="http://schemas.microsoft.com/office/drawing/2014/main" id="{B726BE84-9088-8392-686A-641F5AA41B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7452">
            <a:off x="559670" y="481199"/>
            <a:ext cx="8279154" cy="9786067"/>
          </a:xfrm>
          <a:prstGeom prst="rect">
            <a:avLst/>
          </a:prstGeom>
        </p:spPr>
      </p:pic>
      <p:grpSp>
        <p:nvGrpSpPr>
          <p:cNvPr id="24" name="Group 23">
            <a:extLst>
              <a:ext uri="{FF2B5EF4-FFF2-40B4-BE49-F238E27FC236}">
                <a16:creationId xmlns:a16="http://schemas.microsoft.com/office/drawing/2014/main" id="{84AFC8D3-1731-74B9-FF53-86259F55E904}"/>
              </a:ext>
            </a:extLst>
          </p:cNvPr>
          <p:cNvGrpSpPr/>
          <p:nvPr/>
        </p:nvGrpSpPr>
        <p:grpSpPr>
          <a:xfrm>
            <a:off x="267071" y="499429"/>
            <a:ext cx="6362329" cy="1157110"/>
            <a:chOff x="203535" y="554089"/>
            <a:chExt cx="5907795" cy="1157110"/>
          </a:xfrm>
        </p:grpSpPr>
        <p:grpSp>
          <p:nvGrpSpPr>
            <p:cNvPr id="25" name="Group 10">
              <a:extLst>
                <a:ext uri="{FF2B5EF4-FFF2-40B4-BE49-F238E27FC236}">
                  <a16:creationId xmlns:a16="http://schemas.microsoft.com/office/drawing/2014/main" id="{9A5A2468-B6E5-F3C7-8EC5-41FD2F2ED41F}"/>
                </a:ext>
              </a:extLst>
            </p:cNvPr>
            <p:cNvGrpSpPr/>
            <p:nvPr/>
          </p:nvGrpSpPr>
          <p:grpSpPr>
            <a:xfrm rot="-143938">
              <a:off x="203535" y="554089"/>
              <a:ext cx="5907795" cy="1157110"/>
              <a:chOff x="0" y="0"/>
              <a:chExt cx="4985284" cy="848774"/>
            </a:xfrm>
          </p:grpSpPr>
          <p:sp>
            <p:nvSpPr>
              <p:cNvPr id="27" name="Freeform 11">
                <a:extLst>
                  <a:ext uri="{FF2B5EF4-FFF2-40B4-BE49-F238E27FC236}">
                    <a16:creationId xmlns:a16="http://schemas.microsoft.com/office/drawing/2014/main" id="{2C49E067-B0DC-AFEE-1090-6B4750C94C9F}"/>
                  </a:ext>
                </a:extLst>
              </p:cNvPr>
              <p:cNvSpPr/>
              <p:nvPr/>
            </p:nvSpPr>
            <p:spPr>
              <a:xfrm>
                <a:off x="0" y="0"/>
                <a:ext cx="4985284"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6E65B216-4D7E-B58A-99F3-457C23B1330D}"/>
                </a:ext>
              </a:extLst>
            </p:cNvPr>
            <p:cNvSpPr txBox="1"/>
            <p:nvPr/>
          </p:nvSpPr>
          <p:spPr>
            <a:xfrm rot="21459337">
              <a:off x="489508" y="763311"/>
              <a:ext cx="5335850" cy="738664"/>
            </a:xfrm>
            <a:prstGeom prst="rect">
              <a:avLst/>
            </a:prstGeom>
          </p:spPr>
          <p:txBody>
            <a:bodyPr wrap="square" lIns="0" tIns="0" rIns="0" bIns="0" rtlCol="0" anchor="t">
              <a:spAutoFit/>
            </a:bodyPr>
            <a:lstStyle/>
            <a:p>
              <a:pPr marL="0" lvl="0" indent="0" algn="ctr">
                <a:spcBef>
                  <a:spcPct val="0"/>
                </a:spcBef>
              </a:pPr>
              <a:r>
                <a:rPr lang="en-US" sz="4800" b="1" spc="179">
                  <a:solidFill>
                    <a:srgbClr val="FFFFFF"/>
                  </a:solidFill>
                  <a:latin typeface="Arial" panose="020B0604020202020204" pitchFamily="34" charset="0"/>
                  <a:cs typeface="Arial" panose="020B0604020202020204" pitchFamily="34" charset="0"/>
                </a:rPr>
                <a:t>YÊU CẦU</a:t>
              </a:r>
              <a:endParaRPr lang="en-US" sz="4800" b="1" spc="179" dirty="0">
                <a:solidFill>
                  <a:srgbClr val="FFFFFF"/>
                </a:solidFill>
                <a:latin typeface="Arial" panose="020B0604020202020204" pitchFamily="34" charset="0"/>
                <a:cs typeface="Arial" panose="020B0604020202020204" pitchFamily="34" charset="0"/>
              </a:endParaRPr>
            </a:p>
          </p:txBody>
        </p:sp>
      </p:grpSp>
      <p:sp>
        <p:nvSpPr>
          <p:cNvPr id="28" name="Freeform 5">
            <a:extLst>
              <a:ext uri="{FF2B5EF4-FFF2-40B4-BE49-F238E27FC236}">
                <a16:creationId xmlns:a16="http://schemas.microsoft.com/office/drawing/2014/main" id="{40FE88B3-9C4A-D1A5-9F89-47E219B3FDAF}"/>
              </a:ext>
            </a:extLst>
          </p:cNvPr>
          <p:cNvSpPr/>
          <p:nvPr/>
        </p:nvSpPr>
        <p:spPr>
          <a:xfrm>
            <a:off x="9284048" y="2236360"/>
            <a:ext cx="8382074"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EA517F5-5B82-100D-B95B-43F4D73D605C}"/>
              </a:ext>
            </a:extLst>
          </p:cNvPr>
          <p:cNvSpPr txBox="1"/>
          <p:nvPr/>
        </p:nvSpPr>
        <p:spPr>
          <a:xfrm>
            <a:off x="9691699" y="2727859"/>
            <a:ext cx="7566772" cy="5246949"/>
          </a:xfrm>
          <a:prstGeom prst="rect">
            <a:avLst/>
          </a:prstGeom>
          <a:noFill/>
        </p:spPr>
        <p:txBody>
          <a:bodyPr wrap="square">
            <a:spAutoFit/>
          </a:bodyPr>
          <a:lstStyle/>
          <a:p>
            <a:pPr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em hãy</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tìm và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xem các bài báo, tranh ảnh, video,... về những trường hợp thực tế mà trẻ em bị xâm hại tinh thần</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hoặc có thể tham khảo video dưới đây trước khi thảo luận để trả lời các câu hỏi</a:t>
            </a:r>
            <a:endParaRPr lang="en-US" sz="3800" dirty="0">
              <a:latin typeface="Arial" panose="020B0604020202020204" pitchFamily="34" charset="0"/>
              <a:cs typeface="Arial" panose="020B0604020202020204" pitchFamily="34" charset="0"/>
            </a:endParaRPr>
          </a:p>
        </p:txBody>
      </p:sp>
      <p:sp>
        <p:nvSpPr>
          <p:cNvPr id="16" name="Freeform 16"/>
          <p:cNvSpPr/>
          <p:nvPr/>
        </p:nvSpPr>
        <p:spPr>
          <a:xfrm>
            <a:off x="8965853" y="8118960"/>
            <a:ext cx="1931090" cy="923081"/>
          </a:xfrm>
          <a:custGeom>
            <a:avLst/>
            <a:gdLst/>
            <a:ahLst/>
            <a:cxnLst/>
            <a:rect l="l" t="t" r="r" b="b"/>
            <a:pathLst>
              <a:path w="2331638" h="1081297">
                <a:moveTo>
                  <a:pt x="0" y="0"/>
                </a:moveTo>
                <a:lnTo>
                  <a:pt x="2331638" y="0"/>
                </a:lnTo>
                <a:lnTo>
                  <a:pt x="2331638" y="1081297"/>
                </a:lnTo>
                <a:lnTo>
                  <a:pt x="0" y="10812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37" name="Group 36">
            <a:extLst>
              <a:ext uri="{FF2B5EF4-FFF2-40B4-BE49-F238E27FC236}">
                <a16:creationId xmlns:a16="http://schemas.microsoft.com/office/drawing/2014/main" id="{F902A82F-DC4A-3E38-86C8-BB8870CCC9B8}"/>
              </a:ext>
            </a:extLst>
          </p:cNvPr>
          <p:cNvGrpSpPr/>
          <p:nvPr/>
        </p:nvGrpSpPr>
        <p:grpSpPr>
          <a:xfrm>
            <a:off x="1219200" y="2929936"/>
            <a:ext cx="6115145" cy="5189024"/>
            <a:chOff x="1219200" y="2769455"/>
            <a:chExt cx="6115145" cy="5189024"/>
          </a:xfrm>
        </p:grpSpPr>
        <p:pic>
          <p:nvPicPr>
            <p:cNvPr id="36" name="Picture 35" descr="A screenshot of a video&#10;&#10;Description automatically generated">
              <a:extLst>
                <a:ext uri="{FF2B5EF4-FFF2-40B4-BE49-F238E27FC236}">
                  <a16:creationId xmlns:a16="http://schemas.microsoft.com/office/drawing/2014/main" id="{C466A508-FF69-B46C-4F67-B887E6C479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9200" y="3224554"/>
              <a:ext cx="6115145" cy="4733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 name="Picture 2" descr="Push pin ">
              <a:extLst>
                <a:ext uri="{FF2B5EF4-FFF2-40B4-BE49-F238E27FC236}">
                  <a16:creationId xmlns:a16="http://schemas.microsoft.com/office/drawing/2014/main" id="{B8D6C7E7-DAAF-71A4-4FF8-A02AC01207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203">
              <a:off x="3927690" y="2769455"/>
              <a:ext cx="698163" cy="6981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7F0"/>
        </a:solidFill>
        <a:effectLst/>
      </p:bgPr>
    </p:bg>
    <p:spTree>
      <p:nvGrpSpPr>
        <p:cNvPr id="1" name=""/>
        <p:cNvGrpSpPr/>
        <p:nvPr/>
      </p:nvGrpSpPr>
      <p:grpSpPr>
        <a:xfrm>
          <a:off x="0" y="0"/>
          <a:ext cx="0" cy="0"/>
          <a:chOff x="0" y="0"/>
          <a:chExt cx="0" cy="0"/>
        </a:xfrm>
      </p:grpSpPr>
      <p:sp>
        <p:nvSpPr>
          <p:cNvPr id="11" name="Freeform 11"/>
          <p:cNvSpPr/>
          <p:nvPr/>
        </p:nvSpPr>
        <p:spPr>
          <a:xfrm>
            <a:off x="0" y="9500681"/>
            <a:ext cx="1165819" cy="722957"/>
          </a:xfrm>
          <a:custGeom>
            <a:avLst/>
            <a:gdLst/>
            <a:ahLst/>
            <a:cxnLst/>
            <a:rect l="l" t="t" r="r" b="b"/>
            <a:pathLst>
              <a:path w="2331638" h="1081297">
                <a:moveTo>
                  <a:pt x="0" y="0"/>
                </a:moveTo>
                <a:lnTo>
                  <a:pt x="2331638" y="0"/>
                </a:lnTo>
                <a:lnTo>
                  <a:pt x="2331638" y="1081297"/>
                </a:lnTo>
                <a:lnTo>
                  <a:pt x="0" y="1081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6600072" y="0"/>
            <a:ext cx="1687928" cy="1419969"/>
          </a:xfrm>
          <a:custGeom>
            <a:avLst/>
            <a:gdLst/>
            <a:ahLst/>
            <a:cxnLst/>
            <a:rect l="l" t="t" r="r" b="b"/>
            <a:pathLst>
              <a:path w="1687928" h="1419969">
                <a:moveTo>
                  <a:pt x="0" y="0"/>
                </a:moveTo>
                <a:lnTo>
                  <a:pt x="1687928" y="0"/>
                </a:lnTo>
                <a:lnTo>
                  <a:pt x="1687928" y="1419969"/>
                </a:lnTo>
                <a:lnTo>
                  <a:pt x="0" y="14199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16881904" y="9040942"/>
            <a:ext cx="1165819" cy="1094005"/>
          </a:xfrm>
          <a:custGeom>
            <a:avLst/>
            <a:gdLst/>
            <a:ahLst/>
            <a:cxnLst/>
            <a:rect l="l" t="t" r="r" b="b"/>
            <a:pathLst>
              <a:path w="1447652" h="1257648">
                <a:moveTo>
                  <a:pt x="0" y="0"/>
                </a:moveTo>
                <a:lnTo>
                  <a:pt x="1447652" y="0"/>
                </a:lnTo>
                <a:lnTo>
                  <a:pt x="1447652" y="1257648"/>
                </a:lnTo>
                <a:lnTo>
                  <a:pt x="0" y="1257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E7C5B23A-B897-7597-7BF4-C16D610A1B91}"/>
              </a:ext>
            </a:extLst>
          </p:cNvPr>
          <p:cNvGrpSpPr/>
          <p:nvPr/>
        </p:nvGrpSpPr>
        <p:grpSpPr>
          <a:xfrm>
            <a:off x="304802" y="263874"/>
            <a:ext cx="10363198" cy="2256263"/>
            <a:chOff x="304801" y="263874"/>
            <a:chExt cx="10563523" cy="2256263"/>
          </a:xfrm>
        </p:grpSpPr>
        <p:sp>
          <p:nvSpPr>
            <p:cNvPr id="22" name="Line Callout 1 (Border and Accent Bar) 3">
              <a:extLst>
                <a:ext uri="{FF2B5EF4-FFF2-40B4-BE49-F238E27FC236}">
                  <a16:creationId xmlns:a16="http://schemas.microsoft.com/office/drawing/2014/main" id="{3EEC9B55-C527-578F-746A-EFE7AF1E961E}"/>
                </a:ext>
              </a:extLst>
            </p:cNvPr>
            <p:cNvSpPr/>
            <p:nvPr/>
          </p:nvSpPr>
          <p:spPr>
            <a:xfrm>
              <a:off x="304801" y="651338"/>
              <a:ext cx="10210800" cy="1868799"/>
            </a:xfrm>
            <a:prstGeom prst="accentBorderCallout1">
              <a:avLst>
                <a:gd name="adj1" fmla="val 18750"/>
                <a:gd name="adj2" fmla="val -3127"/>
                <a:gd name="adj3" fmla="val 17954"/>
                <a:gd name="adj4" fmla="val -17509"/>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2">
                      <a:lumMod val="50000"/>
                    </a:schemeClr>
                  </a:solidFill>
                  <a:latin typeface="Arial" panose="020B0604020202020204" pitchFamily="34" charset="0"/>
                  <a:cs typeface="Arial" panose="020B0604020202020204" pitchFamily="34" charset="0"/>
                </a:rPr>
                <a:t>VIDEO THAM KHẢO</a:t>
              </a:r>
              <a:endParaRPr lang="en-US" sz="5400" dirty="0">
                <a:solidFill>
                  <a:schemeClr val="tx2">
                    <a:lumMod val="50000"/>
                  </a:schemeClr>
                </a:solidFill>
                <a:latin typeface="Arial" panose="020B0604020202020204" pitchFamily="34" charset="0"/>
                <a:cs typeface="Arial" panose="020B0604020202020204" pitchFamily="34" charset="0"/>
              </a:endParaRPr>
            </a:p>
          </p:txBody>
        </p:sp>
        <p:pic>
          <p:nvPicPr>
            <p:cNvPr id="23" name="Picture 48">
              <a:extLst>
                <a:ext uri="{FF2B5EF4-FFF2-40B4-BE49-F238E27FC236}">
                  <a16:creationId xmlns:a16="http://schemas.microsoft.com/office/drawing/2014/main" id="{9DC07CA6-13AF-78BF-0C70-DEC1C6060FC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58400" y="263874"/>
              <a:ext cx="809924" cy="1321863"/>
            </a:xfrm>
            <a:prstGeom prst="rect">
              <a:avLst/>
            </a:prstGeom>
          </p:spPr>
        </p:pic>
      </p:grpSp>
      <p:pic>
        <p:nvPicPr>
          <p:cNvPr id="26" name="Picture 5">
            <a:extLst>
              <a:ext uri="{FF2B5EF4-FFF2-40B4-BE49-F238E27FC236}">
                <a16:creationId xmlns:a16="http://schemas.microsoft.com/office/drawing/2014/main" id="{CFFD2841-CFDE-D3EC-1A43-4933886AE4F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9586" y="3248736"/>
            <a:ext cx="3975187" cy="6625312"/>
          </a:xfrm>
          <a:prstGeom prst="rect">
            <a:avLst/>
          </a:prstGeom>
        </p:spPr>
      </p:pic>
      <p:pic>
        <p:nvPicPr>
          <p:cNvPr id="27" name="Tiêu Điểm- Xâm hại, bạo lực trẻ em - Nỗi đau dai dẳng - VTV24 (online-video-cutter.com)">
            <a:hlinkClick r:id="" action="ppaction://media"/>
            <a:extLst>
              <a:ext uri="{FF2B5EF4-FFF2-40B4-BE49-F238E27FC236}">
                <a16:creationId xmlns:a16="http://schemas.microsoft.com/office/drawing/2014/main" id="{E54A00F8-5638-8BB1-B368-091100DC446B}"/>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921765" y="3848100"/>
            <a:ext cx="9645650" cy="54214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091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8" fill="hold" display="0">
                  <p:stCondLst>
                    <p:cond delay="indefinite"/>
                  </p:stCondLst>
                </p:cTn>
                <p:tgtEl>
                  <p:spTgt spid="2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1059</Words>
  <Application>Microsoft Office PowerPoint</Application>
  <PresentationFormat>Custom</PresentationFormat>
  <Paragraphs>86</Paragraphs>
  <Slides>23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Wingdings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Cute Aesthetic Creative Portfolio Presentation</dc:title>
  <dc:creator>FPT SHOP</dc:creator>
  <cp:lastModifiedBy>FPT SHOP</cp:lastModifiedBy>
  <cp:revision>3</cp:revision>
  <dcterms:created xsi:type="dcterms:W3CDTF">2006-08-16T00:00:00Z</dcterms:created>
  <dcterms:modified xsi:type="dcterms:W3CDTF">2026-02-12T14:39:45Z</dcterms:modified>
  <dc:identifier>DAFx2gPn7o4</dc:identifier>
</cp:coreProperties>
</file>