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5"/>
    <a:srgbClr val="FFF5D5"/>
    <a:srgbClr val="F7E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447" autoAdjust="0"/>
  </p:normalViewPr>
  <p:slideViewPr>
    <p:cSldViewPr>
      <p:cViewPr varScale="1">
        <p:scale>
          <a:sx n="43" d="100"/>
          <a:sy n="43" d="100"/>
        </p:scale>
        <p:origin x="9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05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1.svg"/><Relationship Id="rId7" Type="http://schemas.openxmlformats.org/officeDocument/2006/relationships/image" Target="../media/image2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3.jpeg"/><Relationship Id="rId4" Type="http://schemas.openxmlformats.org/officeDocument/2006/relationships/image" Target="../media/image7.pn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1.svg"/><Relationship Id="rId7" Type="http://schemas.openxmlformats.org/officeDocument/2006/relationships/image" Target="../media/image2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6.jpeg"/><Relationship Id="rId4" Type="http://schemas.openxmlformats.org/officeDocument/2006/relationships/image" Target="../media/image7.pn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6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6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5.svg"/><Relationship Id="rId5" Type="http://schemas.openxmlformats.org/officeDocument/2006/relationships/image" Target="../media/image21.svg"/><Relationship Id="rId10" Type="http://schemas.openxmlformats.org/officeDocument/2006/relationships/image" Target="../media/image64.png"/><Relationship Id="rId4" Type="http://schemas.openxmlformats.org/officeDocument/2006/relationships/image" Target="../media/image48.png"/><Relationship Id="rId9" Type="http://schemas.openxmlformats.org/officeDocument/2006/relationships/image" Target="../media/image6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svg"/><Relationship Id="rId7" Type="http://schemas.openxmlformats.org/officeDocument/2006/relationships/image" Target="../media/image31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3.svg"/><Relationship Id="rId10" Type="http://schemas.openxmlformats.org/officeDocument/2006/relationships/image" Target="../media/image71.png"/><Relationship Id="rId4" Type="http://schemas.openxmlformats.org/officeDocument/2006/relationships/image" Target="../media/image32.png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svg"/><Relationship Id="rId7" Type="http://schemas.openxmlformats.org/officeDocument/2006/relationships/image" Target="../media/image31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3.svg"/><Relationship Id="rId10" Type="http://schemas.openxmlformats.org/officeDocument/2006/relationships/image" Target="../media/image71.png"/><Relationship Id="rId4" Type="http://schemas.openxmlformats.org/officeDocument/2006/relationships/image" Target="../media/image32.png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svg"/><Relationship Id="rId7" Type="http://schemas.openxmlformats.org/officeDocument/2006/relationships/image" Target="../media/image6.svg"/><Relationship Id="rId12" Type="http://schemas.openxmlformats.org/officeDocument/2006/relationships/image" Target="../media/image2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0.pn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1.sv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2.svg"/><Relationship Id="rId7" Type="http://schemas.openxmlformats.org/officeDocument/2006/relationships/image" Target="../media/image3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2.svg"/><Relationship Id="rId7" Type="http://schemas.openxmlformats.org/officeDocument/2006/relationships/image" Target="../media/image3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9.jpg"/><Relationship Id="rId5" Type="http://schemas.openxmlformats.org/officeDocument/2006/relationships/image" Target="../media/image85.svg"/><Relationship Id="rId10" Type="http://schemas.openxmlformats.org/officeDocument/2006/relationships/image" Target="../media/image88.svg"/><Relationship Id="rId4" Type="http://schemas.openxmlformats.org/officeDocument/2006/relationships/image" Target="../media/image81.png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91.svg"/><Relationship Id="rId3" Type="http://schemas.microsoft.com/office/2007/relationships/media" Target="../media/media4.mp3"/><Relationship Id="rId7" Type="http://schemas.openxmlformats.org/officeDocument/2006/relationships/image" Target="../media/image19.svg"/><Relationship Id="rId12" Type="http://schemas.openxmlformats.org/officeDocument/2006/relationships/image" Target="../media/image90.png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3.jpeg"/><Relationship Id="rId10" Type="http://schemas.openxmlformats.org/officeDocument/2006/relationships/image" Target="../media/image61.png"/><Relationship Id="rId4" Type="http://schemas.openxmlformats.org/officeDocument/2006/relationships/audio" Target="../media/media4.mp3"/><Relationship Id="rId9" Type="http://schemas.openxmlformats.org/officeDocument/2006/relationships/image" Target="../media/image21.svg"/><Relationship Id="rId1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9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21.sv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0.svg"/><Relationship Id="rId7" Type="http://schemas.openxmlformats.org/officeDocument/2006/relationships/image" Target="../media/image99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10" Type="http://schemas.openxmlformats.org/officeDocument/2006/relationships/image" Target="../media/image101.sv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svg"/><Relationship Id="rId3" Type="http://schemas.openxmlformats.org/officeDocument/2006/relationships/image" Target="../media/image12.svg"/><Relationship Id="rId7" Type="http://schemas.openxmlformats.org/officeDocument/2006/relationships/image" Target="../media/image104.svg"/><Relationship Id="rId12" Type="http://schemas.openxmlformats.org/officeDocument/2006/relationships/image" Target="../media/image10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6.svg"/><Relationship Id="rId10" Type="http://schemas.openxmlformats.org/officeDocument/2006/relationships/image" Target="../media/image107.png"/><Relationship Id="rId4" Type="http://schemas.openxmlformats.org/officeDocument/2006/relationships/image" Target="../media/image102.png"/><Relationship Id="rId9" Type="http://schemas.openxmlformats.org/officeDocument/2006/relationships/image" Target="../media/image10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microsoft.com/office/2007/relationships/media" Target="../media/media2.mp3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svg"/><Relationship Id="rId1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svg"/><Relationship Id="rId7" Type="http://schemas.openxmlformats.org/officeDocument/2006/relationships/image" Target="../media/image3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svg"/><Relationship Id="rId7" Type="http://schemas.openxmlformats.org/officeDocument/2006/relationships/image" Target="../media/image6.svg"/><Relationship Id="rId12" Type="http://schemas.openxmlformats.org/officeDocument/2006/relationships/image" Target="../media/image2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99373" y="9252636"/>
            <a:ext cx="1024469" cy="873593"/>
          </a:xfrm>
          <a:custGeom>
            <a:avLst/>
            <a:gdLst/>
            <a:ahLst/>
            <a:cxnLst/>
            <a:rect l="l" t="t" r="r" b="b"/>
            <a:pathLst>
              <a:path w="1024469" h="873593">
                <a:moveTo>
                  <a:pt x="0" y="0"/>
                </a:moveTo>
                <a:lnTo>
                  <a:pt x="1024468" y="0"/>
                </a:lnTo>
                <a:lnTo>
                  <a:pt x="1024468" y="873593"/>
                </a:lnTo>
                <a:lnTo>
                  <a:pt x="0" y="873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4B2438-6B35-71C0-F0BC-3648ACBB9050}"/>
              </a:ext>
            </a:extLst>
          </p:cNvPr>
          <p:cNvGrpSpPr/>
          <p:nvPr/>
        </p:nvGrpSpPr>
        <p:grpSpPr>
          <a:xfrm>
            <a:off x="952500" y="745795"/>
            <a:ext cx="16383000" cy="8887417"/>
            <a:chOff x="952500" y="745795"/>
            <a:chExt cx="16383000" cy="888741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7FC5337-2E3C-C284-C7E4-FD384F073160}"/>
                </a:ext>
              </a:extLst>
            </p:cNvPr>
            <p:cNvGrpSpPr/>
            <p:nvPr/>
          </p:nvGrpSpPr>
          <p:grpSpPr>
            <a:xfrm>
              <a:off x="952500" y="745795"/>
              <a:ext cx="16383000" cy="8795409"/>
              <a:chOff x="1735164" y="697531"/>
              <a:chExt cx="14798168" cy="8795409"/>
            </a:xfrm>
          </p:grpSpPr>
          <p:sp>
            <p:nvSpPr>
              <p:cNvPr id="2" name="Freeform 2"/>
              <p:cNvSpPr/>
              <p:nvPr/>
            </p:nvSpPr>
            <p:spPr>
              <a:xfrm>
                <a:off x="1925053" y="1028700"/>
                <a:ext cx="14437895" cy="8229600"/>
              </a:xfrm>
              <a:custGeom>
                <a:avLst/>
                <a:gdLst/>
                <a:ahLst/>
                <a:cxnLst/>
                <a:rect l="l" t="t" r="r" b="b"/>
                <a:pathLst>
                  <a:path w="14437895" h="8229600">
                    <a:moveTo>
                      <a:pt x="0" y="0"/>
                    </a:moveTo>
                    <a:lnTo>
                      <a:pt x="14437894" y="0"/>
                    </a:lnTo>
                    <a:lnTo>
                      <a:pt x="14437894" y="8229600"/>
                    </a:lnTo>
                    <a:lnTo>
                      <a:pt x="0" y="822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Freeform 3"/>
              <p:cNvSpPr/>
              <p:nvPr/>
            </p:nvSpPr>
            <p:spPr>
              <a:xfrm>
                <a:off x="2260229" y="1219751"/>
                <a:ext cx="13767541" cy="7847499"/>
              </a:xfrm>
              <a:custGeom>
                <a:avLst/>
                <a:gdLst/>
                <a:ahLst/>
                <a:cxnLst/>
                <a:rect l="l" t="t" r="r" b="b"/>
                <a:pathLst>
                  <a:path w="13767541" h="7847499">
                    <a:moveTo>
                      <a:pt x="0" y="0"/>
                    </a:moveTo>
                    <a:lnTo>
                      <a:pt x="13767542" y="0"/>
                    </a:lnTo>
                    <a:lnTo>
                      <a:pt x="13767542" y="7847498"/>
                    </a:lnTo>
                    <a:lnTo>
                      <a:pt x="0" y="78474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1735164" y="697531"/>
                <a:ext cx="1870620" cy="1858929"/>
              </a:xfrm>
              <a:custGeom>
                <a:avLst/>
                <a:gdLst/>
                <a:ahLst/>
                <a:cxnLst/>
                <a:rect l="l" t="t" r="r" b="b"/>
                <a:pathLst>
                  <a:path w="1870620" h="1858929">
                    <a:moveTo>
                      <a:pt x="0" y="0"/>
                    </a:moveTo>
                    <a:lnTo>
                      <a:pt x="1870620" y="0"/>
                    </a:lnTo>
                    <a:lnTo>
                      <a:pt x="1870620" y="1858928"/>
                    </a:lnTo>
                    <a:lnTo>
                      <a:pt x="0" y="18589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 flipH="1">
                <a:off x="14969480" y="7647288"/>
                <a:ext cx="1393468" cy="1845652"/>
              </a:xfrm>
              <a:custGeom>
                <a:avLst/>
                <a:gdLst/>
                <a:ahLst/>
                <a:cxnLst/>
                <a:rect l="l" t="t" r="r" b="b"/>
                <a:pathLst>
                  <a:path w="1393468" h="1845652">
                    <a:moveTo>
                      <a:pt x="1393467" y="0"/>
                    </a:moveTo>
                    <a:lnTo>
                      <a:pt x="0" y="0"/>
                    </a:lnTo>
                    <a:lnTo>
                      <a:pt x="0" y="1845653"/>
                    </a:lnTo>
                    <a:lnTo>
                      <a:pt x="1393467" y="1845653"/>
                    </a:lnTo>
                    <a:lnTo>
                      <a:pt x="1393467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 rot="1273820">
                <a:off x="14853192" y="729688"/>
                <a:ext cx="1680140" cy="1663339"/>
              </a:xfrm>
              <a:custGeom>
                <a:avLst/>
                <a:gdLst/>
                <a:ahLst/>
                <a:cxnLst/>
                <a:rect l="l" t="t" r="r" b="b"/>
                <a:pathLst>
                  <a:path w="1680140" h="1663339">
                    <a:moveTo>
                      <a:pt x="0" y="0"/>
                    </a:moveTo>
                    <a:lnTo>
                      <a:pt x="1680140" y="0"/>
                    </a:lnTo>
                    <a:lnTo>
                      <a:pt x="1680140" y="1663339"/>
                    </a:lnTo>
                    <a:lnTo>
                      <a:pt x="0" y="16633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-1590096">
              <a:off x="1489114" y="8040386"/>
              <a:ext cx="1715021" cy="1592826"/>
            </a:xfrm>
            <a:custGeom>
              <a:avLst/>
              <a:gdLst/>
              <a:ahLst/>
              <a:cxnLst/>
              <a:rect l="l" t="t" r="r" b="b"/>
              <a:pathLst>
                <a:path w="1715021" h="1592826">
                  <a:moveTo>
                    <a:pt x="0" y="0"/>
                  </a:moveTo>
                  <a:lnTo>
                    <a:pt x="1715021" y="0"/>
                  </a:lnTo>
                  <a:lnTo>
                    <a:pt x="1715021" y="1592826"/>
                  </a:lnTo>
                  <a:lnTo>
                    <a:pt x="0" y="159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2">
            <a:extLst>
              <a:ext uri="{FF2B5EF4-FFF2-40B4-BE49-F238E27FC236}">
                <a16:creationId xmlns:a16="http://schemas.microsoft.com/office/drawing/2014/main" id="{9C05E148-39CC-A407-BD9C-AA1E846DF7EC}"/>
              </a:ext>
            </a:extLst>
          </p:cNvPr>
          <p:cNvSpPr txBox="1"/>
          <p:nvPr/>
        </p:nvSpPr>
        <p:spPr>
          <a:xfrm>
            <a:off x="2748479" y="3410910"/>
            <a:ext cx="12791041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</a:t>
            </a:r>
            <a:r>
              <a:rPr lang="en-US" sz="80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MỚI!</a:t>
            </a:r>
            <a:endParaRPr lang="en-US" sz="8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6873678">
            <a:off x="-156698" y="9399184"/>
            <a:ext cx="1075396" cy="925603"/>
          </a:xfrm>
          <a:custGeom>
            <a:avLst/>
            <a:gdLst/>
            <a:ahLst/>
            <a:cxnLst/>
            <a:rect l="l" t="t" r="r" b="b"/>
            <a:pathLst>
              <a:path w="1902076" h="1426557">
                <a:moveTo>
                  <a:pt x="0" y="0"/>
                </a:moveTo>
                <a:lnTo>
                  <a:pt x="1902076" y="0"/>
                </a:lnTo>
                <a:lnTo>
                  <a:pt x="1902076" y="1426557"/>
                </a:lnTo>
                <a:lnTo>
                  <a:pt x="0" y="142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7282929" y="9436975"/>
            <a:ext cx="943343" cy="850025"/>
          </a:xfrm>
          <a:custGeom>
            <a:avLst/>
            <a:gdLst/>
            <a:ahLst/>
            <a:cxnLst/>
            <a:rect l="l" t="t" r="r" b="b"/>
            <a:pathLst>
              <a:path w="1248143" h="1240342">
                <a:moveTo>
                  <a:pt x="0" y="0"/>
                </a:moveTo>
                <a:lnTo>
                  <a:pt x="1248142" y="0"/>
                </a:lnTo>
                <a:lnTo>
                  <a:pt x="1248142" y="1240341"/>
                </a:lnTo>
                <a:lnTo>
                  <a:pt x="0" y="1240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 rot="-2279848">
            <a:off x="17320361" y="-29310"/>
            <a:ext cx="537771" cy="1581679"/>
          </a:xfrm>
          <a:custGeom>
            <a:avLst/>
            <a:gdLst/>
            <a:ahLst/>
            <a:cxnLst/>
            <a:rect l="l" t="t" r="r" b="b"/>
            <a:pathLst>
              <a:path w="537771" h="1581679">
                <a:moveTo>
                  <a:pt x="0" y="0"/>
                </a:moveTo>
                <a:lnTo>
                  <a:pt x="537771" y="0"/>
                </a:lnTo>
                <a:lnTo>
                  <a:pt x="537771" y="1581679"/>
                </a:lnTo>
                <a:lnTo>
                  <a:pt x="0" y="1581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1D2924-EC9E-6C60-BBC6-263ECB45C3AD}"/>
              </a:ext>
            </a:extLst>
          </p:cNvPr>
          <p:cNvGrpSpPr/>
          <p:nvPr/>
        </p:nvGrpSpPr>
        <p:grpSpPr>
          <a:xfrm>
            <a:off x="381000" y="352425"/>
            <a:ext cx="14635843" cy="2177566"/>
            <a:chOff x="236221" y="-308336"/>
            <a:chExt cx="14635843" cy="2177566"/>
          </a:xfrm>
        </p:grpSpPr>
        <p:sp>
          <p:nvSpPr>
            <p:cNvPr id="19" name="Line Callout 1 (Border and Accent Bar) 3">
              <a:extLst>
                <a:ext uri="{FF2B5EF4-FFF2-40B4-BE49-F238E27FC236}">
                  <a16:creationId xmlns:a16="http://schemas.microsoft.com/office/drawing/2014/main" id="{918F6236-D262-9950-E91E-A18E6AB856A6}"/>
                </a:ext>
              </a:extLst>
            </p:cNvPr>
            <p:cNvSpPr/>
            <p:nvPr/>
          </p:nvSpPr>
          <p:spPr>
            <a:xfrm>
              <a:off x="236221" y="291739"/>
              <a:ext cx="14097000" cy="1577491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 ý: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Một số dấu hiệu có nguy cơ xâm hại tình dục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như: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1648A1CE-5655-BC78-F328-C06519074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1914" y="-308336"/>
              <a:ext cx="1200150" cy="1200150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8CCA5E-23A3-37CB-8088-B8B063BD2B00}"/>
              </a:ext>
            </a:extLst>
          </p:cNvPr>
          <p:cNvSpPr/>
          <p:nvPr/>
        </p:nvSpPr>
        <p:spPr>
          <a:xfrm>
            <a:off x="617971" y="3130066"/>
            <a:ext cx="5225142" cy="30040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va chạm, ôm chặt,... khiến em khó chịu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05442D-8BF7-B1BB-0AE5-BAD0ECB420A3}"/>
              </a:ext>
            </a:extLst>
          </p:cNvPr>
          <p:cNvSpPr/>
          <p:nvPr/>
        </p:nvSpPr>
        <p:spPr>
          <a:xfrm>
            <a:off x="6531429" y="3130066"/>
            <a:ext cx="5225142" cy="30040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động chạm ở vùng đồ bơi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99B75DD-02DD-34B7-9E00-9ABD19B26E2C}"/>
              </a:ext>
            </a:extLst>
          </p:cNvPr>
          <p:cNvSpPr/>
          <p:nvPr/>
        </p:nvSpPr>
        <p:spPr>
          <a:xfrm>
            <a:off x="12444887" y="3130066"/>
            <a:ext cx="5225142" cy="30040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nhìn chằm chằm một cách bất thường hoặc bị nhìn trộm</a:t>
            </a:r>
          </a:p>
        </p:txBody>
      </p:sp>
      <p:pic>
        <p:nvPicPr>
          <p:cNvPr id="3074" name="Picture 2" descr="Những điều cha mẹ cần làm khi phát hiện trẻ bị xâm hại tình dục">
            <a:extLst>
              <a:ext uri="{FF2B5EF4-FFF2-40B4-BE49-F238E27FC236}">
                <a16:creationId xmlns:a16="http://schemas.microsoft.com/office/drawing/2014/main" id="{586D3F60-A4F3-942C-7F40-603FD5086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6591300"/>
            <a:ext cx="4806455" cy="3004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" descr="Bị gọi vào phòng riêng cho món đồ chơi, bé gái 5 tuổi thoát khỏi thầy giáo  ấu dâm nhờ nói đúng 1 câu - GUU.vn">
            <a:extLst>
              <a:ext uri="{FF2B5EF4-FFF2-40B4-BE49-F238E27FC236}">
                <a16:creationId xmlns:a16="http://schemas.microsoft.com/office/drawing/2014/main" id="{C4E6A0C3-ACF2-BE27-8F39-718F3AEC4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9" b="22007"/>
          <a:stretch/>
        </p:blipFill>
        <p:spPr bwMode="auto">
          <a:xfrm>
            <a:off x="7104021" y="6591300"/>
            <a:ext cx="4079958" cy="3004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Giật mình với con số về xâm hại trẻ em - Đài Phát thanh và Truyền hình Ninh  Bình">
            <a:extLst>
              <a:ext uri="{FF2B5EF4-FFF2-40B4-BE49-F238E27FC236}">
                <a16:creationId xmlns:a16="http://schemas.microsoft.com/office/drawing/2014/main" id="{19EA93C5-EFA8-0E43-78A1-2A1DF83DD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848" y="6591300"/>
            <a:ext cx="4067220" cy="3004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6873678">
            <a:off x="-156698" y="9399184"/>
            <a:ext cx="1075396" cy="925603"/>
          </a:xfrm>
          <a:custGeom>
            <a:avLst/>
            <a:gdLst/>
            <a:ahLst/>
            <a:cxnLst/>
            <a:rect l="l" t="t" r="r" b="b"/>
            <a:pathLst>
              <a:path w="1902076" h="1426557">
                <a:moveTo>
                  <a:pt x="0" y="0"/>
                </a:moveTo>
                <a:lnTo>
                  <a:pt x="1902076" y="0"/>
                </a:lnTo>
                <a:lnTo>
                  <a:pt x="1902076" y="1426557"/>
                </a:lnTo>
                <a:lnTo>
                  <a:pt x="0" y="142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282929" y="9436975"/>
            <a:ext cx="943343" cy="850025"/>
          </a:xfrm>
          <a:custGeom>
            <a:avLst/>
            <a:gdLst/>
            <a:ahLst/>
            <a:cxnLst/>
            <a:rect l="l" t="t" r="r" b="b"/>
            <a:pathLst>
              <a:path w="1248143" h="1240342">
                <a:moveTo>
                  <a:pt x="0" y="0"/>
                </a:moveTo>
                <a:lnTo>
                  <a:pt x="1248142" y="0"/>
                </a:lnTo>
                <a:lnTo>
                  <a:pt x="1248142" y="1240341"/>
                </a:lnTo>
                <a:lnTo>
                  <a:pt x="0" y="1240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279848">
            <a:off x="17320361" y="-29310"/>
            <a:ext cx="537771" cy="1581679"/>
          </a:xfrm>
          <a:custGeom>
            <a:avLst/>
            <a:gdLst/>
            <a:ahLst/>
            <a:cxnLst/>
            <a:rect l="l" t="t" r="r" b="b"/>
            <a:pathLst>
              <a:path w="537771" h="1581679">
                <a:moveTo>
                  <a:pt x="0" y="0"/>
                </a:moveTo>
                <a:lnTo>
                  <a:pt x="537771" y="0"/>
                </a:lnTo>
                <a:lnTo>
                  <a:pt x="537771" y="1581679"/>
                </a:lnTo>
                <a:lnTo>
                  <a:pt x="0" y="1581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1D2924-EC9E-6C60-BBC6-263ECB45C3AD}"/>
              </a:ext>
            </a:extLst>
          </p:cNvPr>
          <p:cNvGrpSpPr/>
          <p:nvPr/>
        </p:nvGrpSpPr>
        <p:grpSpPr>
          <a:xfrm>
            <a:off x="381000" y="352425"/>
            <a:ext cx="14635843" cy="2177566"/>
            <a:chOff x="236221" y="-308336"/>
            <a:chExt cx="14635843" cy="2177566"/>
          </a:xfrm>
        </p:grpSpPr>
        <p:sp>
          <p:nvSpPr>
            <p:cNvPr id="19" name="Line Callout 1 (Border and Accent Bar) 3">
              <a:extLst>
                <a:ext uri="{FF2B5EF4-FFF2-40B4-BE49-F238E27FC236}">
                  <a16:creationId xmlns:a16="http://schemas.microsoft.com/office/drawing/2014/main" id="{918F6236-D262-9950-E91E-A18E6AB856A6}"/>
                </a:ext>
              </a:extLst>
            </p:cNvPr>
            <p:cNvSpPr/>
            <p:nvPr/>
          </p:nvSpPr>
          <p:spPr>
            <a:xfrm>
              <a:off x="236221" y="291739"/>
              <a:ext cx="14097000" cy="1577491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 ý: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Một số dấu hiệu có nguy cơ xâm hại tình dục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như: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1648A1CE-5655-BC78-F328-C06519074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1914" y="-308336"/>
              <a:ext cx="1200150" cy="1200150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8CCA5E-23A3-37CB-8088-B8B063BD2B00}"/>
              </a:ext>
            </a:extLst>
          </p:cNvPr>
          <p:cNvSpPr/>
          <p:nvPr/>
        </p:nvSpPr>
        <p:spPr>
          <a:xfrm>
            <a:off x="729770" y="3130066"/>
            <a:ext cx="4680429" cy="30040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nghe những lời nói tục tĩu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05442D-8BF7-B1BB-0AE5-BAD0ECB420A3}"/>
              </a:ext>
            </a:extLst>
          </p:cNvPr>
          <p:cNvSpPr/>
          <p:nvPr/>
        </p:nvSpPr>
        <p:spPr>
          <a:xfrm>
            <a:off x="6019800" y="3130066"/>
            <a:ext cx="6324599" cy="30040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ép phải xem những hình ảnh, phim có nội dung không lành mạnh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99B75DD-02DD-34B7-9E00-9ABD19B26E2C}"/>
              </a:ext>
            </a:extLst>
          </p:cNvPr>
          <p:cNvSpPr/>
          <p:nvPr/>
        </p:nvSpPr>
        <p:spPr>
          <a:xfrm>
            <a:off x="13030199" y="3130066"/>
            <a:ext cx="4528031" cy="30040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bắt ép cởi bỏ quần áo</a:t>
            </a:r>
          </a:p>
        </p:txBody>
      </p:sp>
      <p:pic>
        <p:nvPicPr>
          <p:cNvPr id="4" name="Picture 3" descr="Cartoon of children standing under a cloud of rain&#10;&#10;Description automatically generated">
            <a:extLst>
              <a:ext uri="{FF2B5EF4-FFF2-40B4-BE49-F238E27FC236}">
                <a16:creationId xmlns:a16="http://schemas.microsoft.com/office/drawing/2014/main" id="{FD6368FF-23C4-3F0E-84FF-4B8DA9E8A6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3"/>
          <a:stretch/>
        </p:blipFill>
        <p:spPr>
          <a:xfrm>
            <a:off x="729769" y="6701518"/>
            <a:ext cx="4680429" cy="289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Phim ảnh tác động đến trẻ em như thế nào cả về tâm lý và hành">
            <a:extLst>
              <a:ext uri="{FF2B5EF4-FFF2-40B4-BE49-F238E27FC236}">
                <a16:creationId xmlns:a16="http://schemas.microsoft.com/office/drawing/2014/main" id="{B7734EA2-17A1-8FB0-0CA3-E239D5B99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99" y="6701518"/>
            <a:ext cx="4343401" cy="289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Hải Phòng: Bắt nghi phạm xâm hại tình dục bé gái lớp 8">
            <a:extLst>
              <a:ext uri="{FF2B5EF4-FFF2-40B4-BE49-F238E27FC236}">
                <a16:creationId xmlns:a16="http://schemas.microsoft.com/office/drawing/2014/main" id="{82B97A94-BDA7-CC6C-3331-E5E7E415D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946" y="6701518"/>
            <a:ext cx="3864535" cy="289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346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flipH="1">
            <a:off x="152400" y="9078334"/>
            <a:ext cx="1248143" cy="1094205"/>
          </a:xfrm>
          <a:custGeom>
            <a:avLst/>
            <a:gdLst/>
            <a:ahLst/>
            <a:cxnLst/>
            <a:rect l="l" t="t" r="r" b="b"/>
            <a:pathLst>
              <a:path w="1248143" h="1094205">
                <a:moveTo>
                  <a:pt x="1248142" y="0"/>
                </a:moveTo>
                <a:lnTo>
                  <a:pt x="0" y="0"/>
                </a:lnTo>
                <a:lnTo>
                  <a:pt x="0" y="1094205"/>
                </a:lnTo>
                <a:lnTo>
                  <a:pt x="1248142" y="1094205"/>
                </a:lnTo>
                <a:lnTo>
                  <a:pt x="12481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61747AE9-5C7E-5702-4018-4A92D7EEE48B}"/>
              </a:ext>
            </a:extLst>
          </p:cNvPr>
          <p:cNvGrpSpPr/>
          <p:nvPr/>
        </p:nvGrpSpPr>
        <p:grpSpPr>
          <a:xfrm>
            <a:off x="-159715" y="-179686"/>
            <a:ext cx="18607430" cy="660193"/>
            <a:chOff x="0" y="0"/>
            <a:chExt cx="754546" cy="26771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8A48C56A-B062-5CA8-C898-564B6C8D95BB}"/>
                </a:ext>
              </a:extLst>
            </p:cNvPr>
            <p:cNvSpPr/>
            <p:nvPr/>
          </p:nvSpPr>
          <p:spPr>
            <a:xfrm>
              <a:off x="0" y="0"/>
              <a:ext cx="754546" cy="26771"/>
            </a:xfrm>
            <a:custGeom>
              <a:avLst/>
              <a:gdLst/>
              <a:ahLst/>
              <a:cxnLst/>
              <a:rect l="l" t="t" r="r" b="b"/>
              <a:pathLst>
                <a:path w="754546" h="26771">
                  <a:moveTo>
                    <a:pt x="0" y="0"/>
                  </a:moveTo>
                  <a:lnTo>
                    <a:pt x="754546" y="0"/>
                  </a:lnTo>
                  <a:lnTo>
                    <a:pt x="754546" y="26771"/>
                  </a:lnTo>
                  <a:lnTo>
                    <a:pt x="0" y="26771"/>
                  </a:lnTo>
                  <a:close/>
                </a:path>
              </a:pathLst>
            </a:custGeom>
            <a:solidFill>
              <a:srgbClr val="8593F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CAD560-7D48-48F1-009A-37D308524D74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3">
            <a:extLst>
              <a:ext uri="{FF2B5EF4-FFF2-40B4-BE49-F238E27FC236}">
                <a16:creationId xmlns:a16="http://schemas.microsoft.com/office/drawing/2014/main" id="{E9A50707-81B4-FC90-5F1C-EC13AA5223B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709036" y="-307626"/>
            <a:ext cx="9775128" cy="7432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B2F90B-8609-A5D5-3CD7-2527925558E5}"/>
              </a:ext>
            </a:extLst>
          </p:cNvPr>
          <p:cNvSpPr txBox="1"/>
          <p:nvPr/>
        </p:nvSpPr>
        <p:spPr>
          <a:xfrm>
            <a:off x="3443700" y="2124835"/>
            <a:ext cx="8305800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vi-VN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sẻ về những tình huống có nguy cơ bị xâm hại tình dục mà em đã</a:t>
            </a:r>
            <a:r>
              <a:rPr lang="en-US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được</a:t>
            </a:r>
            <a:r>
              <a:rPr lang="vi-VN" sz="4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nghe kể hoặc chứng kiến.</a:t>
            </a: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5FAF82B8-BC97-2D8B-BC8B-44F5F8F6C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28387" y="6148893"/>
            <a:ext cx="511155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72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323585" y="190500"/>
            <a:ext cx="1028295" cy="1140247"/>
          </a:xfrm>
          <a:custGeom>
            <a:avLst/>
            <a:gdLst/>
            <a:ahLst/>
            <a:cxnLst/>
            <a:rect l="l" t="t" r="r" b="b"/>
            <a:pathLst>
              <a:path w="1028295" h="1140247">
                <a:moveTo>
                  <a:pt x="0" y="0"/>
                </a:moveTo>
                <a:lnTo>
                  <a:pt x="1028295" y="0"/>
                </a:lnTo>
                <a:lnTo>
                  <a:pt x="1028295" y="1140247"/>
                </a:lnTo>
                <a:lnTo>
                  <a:pt x="0" y="1140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rot="1718021" flipV="1">
            <a:off x="16793288" y="10891"/>
            <a:ext cx="1532531" cy="1149398"/>
          </a:xfrm>
          <a:custGeom>
            <a:avLst/>
            <a:gdLst/>
            <a:ahLst/>
            <a:cxnLst/>
            <a:rect l="l" t="t" r="r" b="b"/>
            <a:pathLst>
              <a:path w="1532531" h="1149398">
                <a:moveTo>
                  <a:pt x="0" y="1149398"/>
                </a:moveTo>
                <a:lnTo>
                  <a:pt x="1532531" y="1149398"/>
                </a:lnTo>
                <a:lnTo>
                  <a:pt x="1532531" y="0"/>
                </a:lnTo>
                <a:lnTo>
                  <a:pt x="0" y="0"/>
                </a:lnTo>
                <a:lnTo>
                  <a:pt x="0" y="114939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7041534" y="8979580"/>
            <a:ext cx="1153148" cy="1169224"/>
          </a:xfrm>
          <a:custGeom>
            <a:avLst/>
            <a:gdLst/>
            <a:ahLst/>
            <a:cxnLst/>
            <a:rect l="l" t="t" r="r" b="b"/>
            <a:pathLst>
              <a:path w="1153148" h="1169224">
                <a:moveTo>
                  <a:pt x="0" y="0"/>
                </a:moveTo>
                <a:lnTo>
                  <a:pt x="1153148" y="0"/>
                </a:lnTo>
                <a:lnTo>
                  <a:pt x="1153148" y="1169224"/>
                </a:lnTo>
                <a:lnTo>
                  <a:pt x="0" y="116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57F88A08-C3A6-0185-D9CF-C375BA7518CD}"/>
              </a:ext>
            </a:extLst>
          </p:cNvPr>
          <p:cNvSpPr/>
          <p:nvPr/>
        </p:nvSpPr>
        <p:spPr>
          <a:xfrm rot="-5115122">
            <a:off x="328694" y="9163664"/>
            <a:ext cx="1018078" cy="1137900"/>
          </a:xfrm>
          <a:custGeom>
            <a:avLst/>
            <a:gdLst/>
            <a:ahLst/>
            <a:cxnLst/>
            <a:rect l="l" t="t" r="r" b="b"/>
            <a:pathLst>
              <a:path w="937242" h="885304">
                <a:moveTo>
                  <a:pt x="0" y="0"/>
                </a:moveTo>
                <a:lnTo>
                  <a:pt x="937242" y="0"/>
                </a:lnTo>
                <a:lnTo>
                  <a:pt x="937242" y="885303"/>
                </a:lnTo>
                <a:lnTo>
                  <a:pt x="0" y="8853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30A3096-6AF7-1BE7-B328-04E2F7EE3E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8914" t="38319"/>
          <a:stretch>
            <a:fillRect/>
          </a:stretch>
        </p:blipFill>
        <p:spPr>
          <a:xfrm rot="10800000">
            <a:off x="2438400" y="3238500"/>
            <a:ext cx="15846984" cy="7048500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D5A98AC-697C-A850-498D-C96BC20923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1"/>
          <a:stretch/>
        </p:blipFill>
        <p:spPr>
          <a:xfrm rot="20184090">
            <a:off x="1732724" y="1487155"/>
            <a:ext cx="7316110" cy="4012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DCF9C-7BCF-7B9D-221B-42469C24F295}"/>
              </a:ext>
            </a:extLst>
          </p:cNvPr>
          <p:cNvSpPr txBox="1"/>
          <p:nvPr/>
        </p:nvSpPr>
        <p:spPr>
          <a:xfrm>
            <a:off x="5435589" y="5619789"/>
            <a:ext cx="11616832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Sau khi hoàn thành nhiệm vụ,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các nhóm chia sẻ kết quả thảo luận về cách nhận diện nguy cơ xâm hại tình dục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đưa ra kết luận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riêng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của nhóm mình về các dấu hiệu có nguy cơ xâm hại tình dục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4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8862C5C3-3FF7-1F31-49FF-A2B5A9DDBC87}"/>
              </a:ext>
            </a:extLst>
          </p:cNvPr>
          <p:cNvSpPr/>
          <p:nvPr/>
        </p:nvSpPr>
        <p:spPr>
          <a:xfrm>
            <a:off x="816205" y="1562100"/>
            <a:ext cx="16420880" cy="7985987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66B53A-9140-DE08-D769-A478443FA077}"/>
              </a:ext>
            </a:extLst>
          </p:cNvPr>
          <p:cNvGrpSpPr/>
          <p:nvPr/>
        </p:nvGrpSpPr>
        <p:grpSpPr>
          <a:xfrm>
            <a:off x="5977648" y="949461"/>
            <a:ext cx="7276528" cy="1244189"/>
            <a:chOff x="5844711" y="1270945"/>
            <a:chExt cx="7276528" cy="1244189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A859E7F0-B41E-E0AD-687C-671A8D74D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883946" y="1270945"/>
              <a:ext cx="6951410" cy="12441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85430C-10F0-D979-F050-13C36A2CE648}"/>
                </a:ext>
              </a:extLst>
            </p:cNvPr>
            <p:cNvSpPr txBox="1"/>
            <p:nvPr/>
          </p:nvSpPr>
          <p:spPr>
            <a:xfrm>
              <a:off x="5844711" y="1385207"/>
              <a:ext cx="727652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A97FC4-C6B4-1C74-8CCA-DF2DD7C33CFE}"/>
              </a:ext>
            </a:extLst>
          </p:cNvPr>
          <p:cNvSpPr txBox="1"/>
          <p:nvPr/>
        </p:nvSpPr>
        <p:spPr>
          <a:xfrm>
            <a:off x="6852421" y="2417424"/>
            <a:ext cx="9653247" cy="6729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hành vi xâm hại tình dục ở trẻ em như: 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 chạm, ôm chặt khiến trẻ em khó chịu.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Ôm,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chạm vùng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mặc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đồ bơi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trẻ em.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những lời tục tĩu với trẻ em.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Ép trẻ em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 xem những hình ảnh, phim có nội dung không lành mạnh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Ép trẻ em cởi bỏ quần áo,…</a:t>
            </a:r>
            <a:endParaRPr lang="vi-VN" sz="36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555976" y="925452"/>
            <a:ext cx="1362218" cy="1362218"/>
          </a:xfrm>
          <a:custGeom>
            <a:avLst/>
            <a:gdLst/>
            <a:ahLst/>
            <a:cxnLst/>
            <a:rect l="l" t="t" r="r" b="b"/>
            <a:pathLst>
              <a:path w="1362218" h="1362218">
                <a:moveTo>
                  <a:pt x="0" y="0"/>
                </a:moveTo>
                <a:lnTo>
                  <a:pt x="1362218" y="0"/>
                </a:lnTo>
                <a:lnTo>
                  <a:pt x="1362218" y="1362218"/>
                </a:lnTo>
                <a:lnTo>
                  <a:pt x="0" y="1362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764000" y="8724900"/>
            <a:ext cx="1256156" cy="1205909"/>
          </a:xfrm>
          <a:custGeom>
            <a:avLst/>
            <a:gdLst/>
            <a:ahLst/>
            <a:cxnLst/>
            <a:rect l="l" t="t" r="r" b="b"/>
            <a:pathLst>
              <a:path w="1256156" h="1205909">
                <a:moveTo>
                  <a:pt x="0" y="0"/>
                </a:moveTo>
                <a:lnTo>
                  <a:pt x="1256156" y="0"/>
                </a:lnTo>
                <a:lnTo>
                  <a:pt x="1256156" y="1205909"/>
                </a:lnTo>
                <a:lnTo>
                  <a:pt x="0" y="1205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3330" y="879209"/>
            <a:ext cx="1375917" cy="1206220"/>
          </a:xfrm>
          <a:custGeom>
            <a:avLst/>
            <a:gdLst/>
            <a:ahLst/>
            <a:cxnLst/>
            <a:rect l="l" t="t" r="r" b="b"/>
            <a:pathLst>
              <a:path w="1375917" h="1206220">
                <a:moveTo>
                  <a:pt x="0" y="0"/>
                </a:moveTo>
                <a:lnTo>
                  <a:pt x="1375916" y="0"/>
                </a:lnTo>
                <a:lnTo>
                  <a:pt x="1375916" y="1206220"/>
                </a:lnTo>
                <a:lnTo>
                  <a:pt x="0" y="12062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5B25E3-9E80-CA6D-41BB-A7BE257D71EA}"/>
              </a:ext>
            </a:extLst>
          </p:cNvPr>
          <p:cNvGrpSpPr/>
          <p:nvPr/>
        </p:nvGrpSpPr>
        <p:grpSpPr>
          <a:xfrm>
            <a:off x="1512805" y="3628111"/>
            <a:ext cx="4658507" cy="3853963"/>
            <a:chOff x="1513224" y="3738775"/>
            <a:chExt cx="4658507" cy="3853963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5D809FD3-DCDA-EFAC-E0FD-6C9D2B5C0CCF}"/>
                </a:ext>
              </a:extLst>
            </p:cNvPr>
            <p:cNvGrpSpPr/>
            <p:nvPr/>
          </p:nvGrpSpPr>
          <p:grpSpPr>
            <a:xfrm>
              <a:off x="1513224" y="3738775"/>
              <a:ext cx="4658507" cy="3853963"/>
              <a:chOff x="0" y="0"/>
              <a:chExt cx="1100661" cy="893945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9FF3C0B9-CAC9-7DD1-8273-EC58D02E6055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D213270D-1042-A439-9069-261F88BB0F02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18" descr="A person touching a child's head&#10;&#10;Description automatically generated">
              <a:extLst>
                <a:ext uri="{FF2B5EF4-FFF2-40B4-BE49-F238E27FC236}">
                  <a16:creationId xmlns:a16="http://schemas.microsoft.com/office/drawing/2014/main" id="{78D4121F-CB91-0851-0122-99A76AA44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398" y="4184509"/>
              <a:ext cx="4286250" cy="2905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143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8862C5C3-3FF7-1F31-49FF-A2B5A9DDBC87}"/>
              </a:ext>
            </a:extLst>
          </p:cNvPr>
          <p:cNvSpPr/>
          <p:nvPr/>
        </p:nvSpPr>
        <p:spPr>
          <a:xfrm>
            <a:off x="816205" y="1562100"/>
            <a:ext cx="16420880" cy="7985987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66B53A-9140-DE08-D769-A478443FA077}"/>
              </a:ext>
            </a:extLst>
          </p:cNvPr>
          <p:cNvGrpSpPr/>
          <p:nvPr/>
        </p:nvGrpSpPr>
        <p:grpSpPr>
          <a:xfrm>
            <a:off x="5977648" y="949461"/>
            <a:ext cx="7276528" cy="1244189"/>
            <a:chOff x="5844711" y="1270945"/>
            <a:chExt cx="7276528" cy="1244189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A859E7F0-B41E-E0AD-687C-671A8D74D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883946" y="1270945"/>
              <a:ext cx="6951410" cy="12441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85430C-10F0-D979-F050-13C36A2CE648}"/>
                </a:ext>
              </a:extLst>
            </p:cNvPr>
            <p:cNvSpPr txBox="1"/>
            <p:nvPr/>
          </p:nvSpPr>
          <p:spPr>
            <a:xfrm>
              <a:off x="5844711" y="1385207"/>
              <a:ext cx="727652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A97FC4-C6B4-1C74-8CCA-DF2DD7C33CFE}"/>
              </a:ext>
            </a:extLst>
          </p:cNvPr>
          <p:cNvSpPr txBox="1"/>
          <p:nvPr/>
        </p:nvSpPr>
        <p:spPr>
          <a:xfrm>
            <a:off x="6867912" y="2830298"/>
            <a:ext cx="9653247" cy="6124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 tượng</a:t>
            </a: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thể thực hiện hành vi xâm hại tình dục</a:t>
            </a: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 kì ai – cùng giới hoặc khác giới, ở mọi lứa tuổi, có thể là người thân, người quen, người lạ.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Bối cảnh</a:t>
            </a: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nguy cơ diễn ra sự việc</a:t>
            </a: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 kì lúc nào, 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 là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đ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u; tuy nhiên sẽ thường là nơi vắng vẻ, chỗ tối, riêng tư,..</a:t>
            </a:r>
          </a:p>
        </p:txBody>
      </p:sp>
      <p:sp>
        <p:nvSpPr>
          <p:cNvPr id="9" name="Freeform 9"/>
          <p:cNvSpPr/>
          <p:nvPr/>
        </p:nvSpPr>
        <p:spPr>
          <a:xfrm>
            <a:off x="16555976" y="925452"/>
            <a:ext cx="1362218" cy="1362218"/>
          </a:xfrm>
          <a:custGeom>
            <a:avLst/>
            <a:gdLst/>
            <a:ahLst/>
            <a:cxnLst/>
            <a:rect l="l" t="t" r="r" b="b"/>
            <a:pathLst>
              <a:path w="1362218" h="1362218">
                <a:moveTo>
                  <a:pt x="0" y="0"/>
                </a:moveTo>
                <a:lnTo>
                  <a:pt x="1362218" y="0"/>
                </a:lnTo>
                <a:lnTo>
                  <a:pt x="1362218" y="1362218"/>
                </a:lnTo>
                <a:lnTo>
                  <a:pt x="0" y="1362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764000" y="8724900"/>
            <a:ext cx="1256156" cy="1205909"/>
          </a:xfrm>
          <a:custGeom>
            <a:avLst/>
            <a:gdLst/>
            <a:ahLst/>
            <a:cxnLst/>
            <a:rect l="l" t="t" r="r" b="b"/>
            <a:pathLst>
              <a:path w="1256156" h="1205909">
                <a:moveTo>
                  <a:pt x="0" y="0"/>
                </a:moveTo>
                <a:lnTo>
                  <a:pt x="1256156" y="0"/>
                </a:lnTo>
                <a:lnTo>
                  <a:pt x="1256156" y="1205909"/>
                </a:lnTo>
                <a:lnTo>
                  <a:pt x="0" y="1205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3330" y="879209"/>
            <a:ext cx="1375917" cy="1206220"/>
          </a:xfrm>
          <a:custGeom>
            <a:avLst/>
            <a:gdLst/>
            <a:ahLst/>
            <a:cxnLst/>
            <a:rect l="l" t="t" r="r" b="b"/>
            <a:pathLst>
              <a:path w="1375917" h="1206220">
                <a:moveTo>
                  <a:pt x="0" y="0"/>
                </a:moveTo>
                <a:lnTo>
                  <a:pt x="1375916" y="0"/>
                </a:lnTo>
                <a:lnTo>
                  <a:pt x="1375916" y="1206220"/>
                </a:lnTo>
                <a:lnTo>
                  <a:pt x="0" y="12062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5B25E3-9E80-CA6D-41BB-A7BE257D71EA}"/>
              </a:ext>
            </a:extLst>
          </p:cNvPr>
          <p:cNvGrpSpPr/>
          <p:nvPr/>
        </p:nvGrpSpPr>
        <p:grpSpPr>
          <a:xfrm>
            <a:off x="1512805" y="3628111"/>
            <a:ext cx="4658507" cy="3853963"/>
            <a:chOff x="1513224" y="3738775"/>
            <a:chExt cx="4658507" cy="3853963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5D809FD3-DCDA-EFAC-E0FD-6C9D2B5C0CCF}"/>
                </a:ext>
              </a:extLst>
            </p:cNvPr>
            <p:cNvGrpSpPr/>
            <p:nvPr/>
          </p:nvGrpSpPr>
          <p:grpSpPr>
            <a:xfrm>
              <a:off x="1513224" y="3738775"/>
              <a:ext cx="4658507" cy="3853963"/>
              <a:chOff x="0" y="0"/>
              <a:chExt cx="1100661" cy="893945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9FF3C0B9-CAC9-7DD1-8273-EC58D02E6055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D213270D-1042-A439-9069-261F88BB0F02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18" descr="A person touching a child's head&#10;&#10;Description automatically generated">
              <a:extLst>
                <a:ext uri="{FF2B5EF4-FFF2-40B4-BE49-F238E27FC236}">
                  <a16:creationId xmlns:a16="http://schemas.microsoft.com/office/drawing/2014/main" id="{78D4121F-CB91-0851-0122-99A76AA44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398" y="4184509"/>
              <a:ext cx="4286250" cy="2905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098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8304443">
            <a:off x="14925627" y="8405563"/>
            <a:ext cx="1796066" cy="1104833"/>
          </a:xfrm>
          <a:custGeom>
            <a:avLst/>
            <a:gdLst/>
            <a:ahLst/>
            <a:cxnLst/>
            <a:rect l="l" t="t" r="r" b="b"/>
            <a:pathLst>
              <a:path w="1291308" h="597768">
                <a:moveTo>
                  <a:pt x="0" y="0"/>
                </a:moveTo>
                <a:lnTo>
                  <a:pt x="1291307" y="0"/>
                </a:lnTo>
                <a:lnTo>
                  <a:pt x="1291307" y="597767"/>
                </a:lnTo>
                <a:lnTo>
                  <a:pt x="0" y="597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925053" y="1028700"/>
            <a:ext cx="14437895" cy="8229600"/>
          </a:xfrm>
          <a:custGeom>
            <a:avLst/>
            <a:gdLst/>
            <a:ahLst/>
            <a:cxnLst/>
            <a:rect l="l" t="t" r="r" b="b"/>
            <a:pathLst>
              <a:path w="14437895" h="8229600">
                <a:moveTo>
                  <a:pt x="0" y="0"/>
                </a:moveTo>
                <a:lnTo>
                  <a:pt x="14437894" y="0"/>
                </a:lnTo>
                <a:lnTo>
                  <a:pt x="144378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60229" y="1219751"/>
            <a:ext cx="13767541" cy="7847499"/>
          </a:xfrm>
          <a:custGeom>
            <a:avLst/>
            <a:gdLst/>
            <a:ahLst/>
            <a:cxnLst/>
            <a:rect l="l" t="t" r="r" b="b"/>
            <a:pathLst>
              <a:path w="13767541" h="7847499">
                <a:moveTo>
                  <a:pt x="0" y="0"/>
                </a:moveTo>
                <a:lnTo>
                  <a:pt x="13767542" y="0"/>
                </a:lnTo>
                <a:lnTo>
                  <a:pt x="13767542" y="7847498"/>
                </a:lnTo>
                <a:lnTo>
                  <a:pt x="0" y="78474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00200" y="8196891"/>
            <a:ext cx="1900458" cy="1522178"/>
          </a:xfrm>
          <a:custGeom>
            <a:avLst/>
            <a:gdLst/>
            <a:ahLst/>
            <a:cxnLst/>
            <a:rect l="l" t="t" r="r" b="b"/>
            <a:pathLst>
              <a:path w="988260" h="988260">
                <a:moveTo>
                  <a:pt x="0" y="0"/>
                </a:moveTo>
                <a:lnTo>
                  <a:pt x="988260" y="0"/>
                </a:lnTo>
                <a:lnTo>
                  <a:pt x="988260" y="988260"/>
                </a:lnTo>
                <a:lnTo>
                  <a:pt x="0" y="9882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949198" y="588226"/>
            <a:ext cx="1748926" cy="1752083"/>
          </a:xfrm>
          <a:custGeom>
            <a:avLst/>
            <a:gdLst/>
            <a:ahLst/>
            <a:cxnLst/>
            <a:rect l="l" t="t" r="r" b="b"/>
            <a:pathLst>
              <a:path w="1072016" h="1065315">
                <a:moveTo>
                  <a:pt x="0" y="0"/>
                </a:moveTo>
                <a:lnTo>
                  <a:pt x="1072016" y="0"/>
                </a:lnTo>
                <a:lnTo>
                  <a:pt x="1072016" y="1065315"/>
                </a:lnTo>
                <a:lnTo>
                  <a:pt x="0" y="10653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060900" y="887742"/>
            <a:ext cx="1748925" cy="1600390"/>
          </a:xfrm>
          <a:custGeom>
            <a:avLst/>
            <a:gdLst/>
            <a:ahLst/>
            <a:cxnLst/>
            <a:rect l="l" t="t" r="r" b="b"/>
            <a:pathLst>
              <a:path w="1248143" h="1094205">
                <a:moveTo>
                  <a:pt x="1248143" y="0"/>
                </a:moveTo>
                <a:lnTo>
                  <a:pt x="0" y="0"/>
                </a:lnTo>
                <a:lnTo>
                  <a:pt x="0" y="1094205"/>
                </a:lnTo>
                <a:lnTo>
                  <a:pt x="1248143" y="1094205"/>
                </a:lnTo>
                <a:lnTo>
                  <a:pt x="124814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FEC1E-05C1-F83E-B725-3780FF7A7099}"/>
              </a:ext>
            </a:extLst>
          </p:cNvPr>
          <p:cNvSpPr txBox="1"/>
          <p:nvPr/>
        </p:nvSpPr>
        <p:spPr>
          <a:xfrm>
            <a:off x="3723197" y="2952387"/>
            <a:ext cx="10841604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2: </a:t>
            </a:r>
            <a:endParaRPr lang="en-US" sz="6600" b="1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 tránh bị xâm hại tình dục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733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6873678">
            <a:off x="-156698" y="9399184"/>
            <a:ext cx="1075396" cy="925603"/>
          </a:xfrm>
          <a:custGeom>
            <a:avLst/>
            <a:gdLst/>
            <a:ahLst/>
            <a:cxnLst/>
            <a:rect l="l" t="t" r="r" b="b"/>
            <a:pathLst>
              <a:path w="1902076" h="1426557">
                <a:moveTo>
                  <a:pt x="0" y="0"/>
                </a:moveTo>
                <a:lnTo>
                  <a:pt x="1902076" y="0"/>
                </a:lnTo>
                <a:lnTo>
                  <a:pt x="1902076" y="1426557"/>
                </a:lnTo>
                <a:lnTo>
                  <a:pt x="0" y="142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0BEFB15C-DE52-8C63-970B-BB97A1CDEBD8}"/>
              </a:ext>
            </a:extLst>
          </p:cNvPr>
          <p:cNvSpPr/>
          <p:nvPr/>
        </p:nvSpPr>
        <p:spPr>
          <a:xfrm rot="-7694192">
            <a:off x="17375063" y="504126"/>
            <a:ext cx="719569" cy="546873"/>
          </a:xfrm>
          <a:custGeom>
            <a:avLst/>
            <a:gdLst/>
            <a:ahLst/>
            <a:cxnLst/>
            <a:rect l="l" t="t" r="r" b="b"/>
            <a:pathLst>
              <a:path w="719569" h="546873">
                <a:moveTo>
                  <a:pt x="0" y="0"/>
                </a:moveTo>
                <a:lnTo>
                  <a:pt x="719569" y="0"/>
                </a:lnTo>
                <a:lnTo>
                  <a:pt x="719569" y="546873"/>
                </a:lnTo>
                <a:lnTo>
                  <a:pt x="0" y="546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E0D884-B559-9260-8ECC-9A213589DBC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6406"/>
          <a:stretch>
            <a:fillRect/>
          </a:stretch>
        </p:blipFill>
        <p:spPr>
          <a:xfrm>
            <a:off x="4261696" y="-571500"/>
            <a:ext cx="9764607" cy="845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C55FFF-F785-39FF-6889-E0F4B9B109C2}"/>
              </a:ext>
            </a:extLst>
          </p:cNvPr>
          <p:cNvSpPr txBox="1"/>
          <p:nvPr/>
        </p:nvSpPr>
        <p:spPr>
          <a:xfrm>
            <a:off x="4714878" y="3768231"/>
            <a:ext cx="8858241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với nhau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để lựa chọn cách phòng tránh theo nhiều cấp độ khác nhau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dựa vào gợi ý thực hiện cho sẵn dưới đây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24">
            <a:extLst>
              <a:ext uri="{FF2B5EF4-FFF2-40B4-BE49-F238E27FC236}">
                <a16:creationId xmlns:a16="http://schemas.microsoft.com/office/drawing/2014/main" id="{8CBFB896-4EB5-2D74-BC1C-FA76679FDA44}"/>
              </a:ext>
            </a:extLst>
          </p:cNvPr>
          <p:cNvSpPr/>
          <p:nvPr/>
        </p:nvSpPr>
        <p:spPr>
          <a:xfrm>
            <a:off x="-1981200" y="527627"/>
            <a:ext cx="22250400" cy="1499851"/>
          </a:xfrm>
          <a:prstGeom prst="rect">
            <a:avLst/>
          </a:prstGeom>
          <a:solidFill>
            <a:srgbClr val="FFF3CD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02A1B0-6BDC-28ED-A62D-FC49E45D5E2D}"/>
              </a:ext>
            </a:extLst>
          </p:cNvPr>
          <p:cNvSpPr txBox="1"/>
          <p:nvPr/>
        </p:nvSpPr>
        <p:spPr>
          <a:xfrm>
            <a:off x="3395539" y="809797"/>
            <a:ext cx="1167737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52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THEO NHÓM</a:t>
            </a:r>
            <a:endParaRPr lang="en-US" sz="52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416747-65FE-D55D-B662-E94538A6C2B5}"/>
              </a:ext>
            </a:extLst>
          </p:cNvPr>
          <p:cNvGrpSpPr/>
          <p:nvPr/>
        </p:nvGrpSpPr>
        <p:grpSpPr>
          <a:xfrm rot="702940">
            <a:off x="15917540" y="521419"/>
            <a:ext cx="2499012" cy="1705583"/>
            <a:chOff x="15794001" y="8493661"/>
            <a:chExt cx="2246574" cy="1599902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A48E777-B29B-CBF9-09B1-6FCA8E3C09D2}"/>
                </a:ext>
              </a:extLst>
            </p:cNvPr>
            <p:cNvSpPr/>
            <p:nvPr/>
          </p:nvSpPr>
          <p:spPr>
            <a:xfrm>
              <a:off x="16840200" y="8801100"/>
              <a:ext cx="1200375" cy="1292463"/>
            </a:xfrm>
            <a:custGeom>
              <a:avLst/>
              <a:gdLst/>
              <a:ahLst/>
              <a:cxnLst/>
              <a:rect l="l" t="t" r="r" b="b"/>
              <a:pathLst>
                <a:path w="1200375" h="1292463">
                  <a:moveTo>
                    <a:pt x="0" y="0"/>
                  </a:moveTo>
                  <a:lnTo>
                    <a:pt x="1200375" y="0"/>
                  </a:lnTo>
                  <a:lnTo>
                    <a:pt x="1200375" y="1292463"/>
                  </a:lnTo>
                  <a:lnTo>
                    <a:pt x="0" y="1292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A0D42A2-E2A1-F9C0-85E6-F39D09F52DAD}"/>
                </a:ext>
              </a:extLst>
            </p:cNvPr>
            <p:cNvSpPr/>
            <p:nvPr/>
          </p:nvSpPr>
          <p:spPr>
            <a:xfrm>
              <a:off x="15794001" y="8493661"/>
              <a:ext cx="953670" cy="953670"/>
            </a:xfrm>
            <a:custGeom>
              <a:avLst/>
              <a:gdLst/>
              <a:ahLst/>
              <a:cxnLst/>
              <a:rect l="l" t="t" r="r" b="b"/>
              <a:pathLst>
                <a:path w="953670" h="953670">
                  <a:moveTo>
                    <a:pt x="0" y="0"/>
                  </a:moveTo>
                  <a:lnTo>
                    <a:pt x="953670" y="0"/>
                  </a:lnTo>
                  <a:lnTo>
                    <a:pt x="953670" y="953670"/>
                  </a:lnTo>
                  <a:lnTo>
                    <a:pt x="0" y="953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E76859-6E2E-CE25-5E4B-6B6DA5695EF0}"/>
              </a:ext>
            </a:extLst>
          </p:cNvPr>
          <p:cNvGrpSpPr/>
          <p:nvPr/>
        </p:nvGrpSpPr>
        <p:grpSpPr>
          <a:xfrm rot="6949130">
            <a:off x="351203" y="384659"/>
            <a:ext cx="2506785" cy="1782556"/>
            <a:chOff x="15794001" y="8493661"/>
            <a:chExt cx="2246574" cy="1599902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329E676-7905-406A-B883-95CA18D7915C}"/>
                </a:ext>
              </a:extLst>
            </p:cNvPr>
            <p:cNvSpPr/>
            <p:nvPr/>
          </p:nvSpPr>
          <p:spPr>
            <a:xfrm>
              <a:off x="16840200" y="8801100"/>
              <a:ext cx="1200375" cy="1292463"/>
            </a:xfrm>
            <a:custGeom>
              <a:avLst/>
              <a:gdLst/>
              <a:ahLst/>
              <a:cxnLst/>
              <a:rect l="l" t="t" r="r" b="b"/>
              <a:pathLst>
                <a:path w="1200375" h="1292463">
                  <a:moveTo>
                    <a:pt x="0" y="0"/>
                  </a:moveTo>
                  <a:lnTo>
                    <a:pt x="1200375" y="0"/>
                  </a:lnTo>
                  <a:lnTo>
                    <a:pt x="1200375" y="1292463"/>
                  </a:lnTo>
                  <a:lnTo>
                    <a:pt x="0" y="1292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050D81-E085-6AEB-4DD7-8583194DD069}"/>
                </a:ext>
              </a:extLst>
            </p:cNvPr>
            <p:cNvSpPr/>
            <p:nvPr/>
          </p:nvSpPr>
          <p:spPr>
            <a:xfrm>
              <a:off x="15794001" y="8493661"/>
              <a:ext cx="953670" cy="953670"/>
            </a:xfrm>
            <a:custGeom>
              <a:avLst/>
              <a:gdLst/>
              <a:ahLst/>
              <a:cxnLst/>
              <a:rect l="l" t="t" r="r" b="b"/>
              <a:pathLst>
                <a:path w="953670" h="953670">
                  <a:moveTo>
                    <a:pt x="0" y="0"/>
                  </a:moveTo>
                  <a:lnTo>
                    <a:pt x="953670" y="0"/>
                  </a:lnTo>
                  <a:lnTo>
                    <a:pt x="953670" y="953670"/>
                  </a:lnTo>
                  <a:lnTo>
                    <a:pt x="0" y="953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9034426F-3BB8-1317-A009-DAB3431CEE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21109"/>
          <a:stretch/>
        </p:blipFill>
        <p:spPr>
          <a:xfrm>
            <a:off x="12867105" y="6866309"/>
            <a:ext cx="4905637" cy="32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8587236">
            <a:off x="16805664" y="305474"/>
            <a:ext cx="1734292" cy="717106"/>
          </a:xfrm>
          <a:custGeom>
            <a:avLst/>
            <a:gdLst/>
            <a:ahLst/>
            <a:cxnLst/>
            <a:rect l="l" t="t" r="r" b="b"/>
            <a:pathLst>
              <a:path w="2861519" h="1324645">
                <a:moveTo>
                  <a:pt x="0" y="0"/>
                </a:moveTo>
                <a:lnTo>
                  <a:pt x="2861519" y="0"/>
                </a:lnTo>
                <a:lnTo>
                  <a:pt x="2861519" y="1324645"/>
                </a:lnTo>
                <a:lnTo>
                  <a:pt x="0" y="13246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AC23449E-B3B6-B145-52B4-B29168E6C19C}"/>
              </a:ext>
            </a:extLst>
          </p:cNvPr>
          <p:cNvSpPr/>
          <p:nvPr/>
        </p:nvSpPr>
        <p:spPr>
          <a:xfrm>
            <a:off x="921904" y="1516246"/>
            <a:ext cx="16569670" cy="7980280"/>
          </a:xfrm>
          <a:custGeom>
            <a:avLst/>
            <a:gdLst/>
            <a:ahLst/>
            <a:cxnLst/>
            <a:rect l="l" t="t" r="r" b="b"/>
            <a:pathLst>
              <a:path w="4137329" h="2167467">
                <a:moveTo>
                  <a:pt x="0" y="0"/>
                </a:moveTo>
                <a:lnTo>
                  <a:pt x="4137329" y="0"/>
                </a:lnTo>
                <a:lnTo>
                  <a:pt x="4137329" y="2167467"/>
                </a:lnTo>
                <a:lnTo>
                  <a:pt x="0" y="216746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4E9C78-CFF8-59A7-88BD-E9A93A54FFC0}"/>
              </a:ext>
            </a:extLst>
          </p:cNvPr>
          <p:cNvSpPr txBox="1"/>
          <p:nvPr/>
        </p:nvSpPr>
        <p:spPr>
          <a:xfrm>
            <a:off x="1244490" y="3181575"/>
            <a:ext cx="10200825" cy="620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 ra nguyên tắc “Ba không” hoặc “Năm không” để phòng tránh từ xa</a:t>
            </a: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như:</a:t>
            </a: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800" b="1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 ở trong phòng kín một mình với người lạ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marR="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 để người khác chạm vào vùng mặc đồ bơi của mình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marR="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 chơi ở chỗ vắng vẻ hoặc nơi tối tăm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8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Callout 1 (Border and Accent Bar) 3">
            <a:extLst>
              <a:ext uri="{FF2B5EF4-FFF2-40B4-BE49-F238E27FC236}">
                <a16:creationId xmlns:a16="http://schemas.microsoft.com/office/drawing/2014/main" id="{0EF8856B-C1E9-7786-EF2C-026E8A67AB2F}"/>
              </a:ext>
            </a:extLst>
          </p:cNvPr>
          <p:cNvSpPr/>
          <p:nvPr/>
        </p:nvSpPr>
        <p:spPr>
          <a:xfrm>
            <a:off x="426416" y="790473"/>
            <a:ext cx="14249400" cy="2255437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thực hiện: </a:t>
            </a:r>
            <a:r>
              <a:rPr lang="vi-VN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sử dụng các con số để tạo bí kíp như</a:t>
            </a: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không; Bốn quan sát; Năm ngón tay</a:t>
            </a:r>
            <a:endParaRPr lang="en-US" sz="4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8320AA4-55CB-A975-A3EE-77C7D2A0B409}"/>
              </a:ext>
            </a:extLst>
          </p:cNvPr>
          <p:cNvSpPr/>
          <p:nvPr/>
        </p:nvSpPr>
        <p:spPr>
          <a:xfrm>
            <a:off x="21771" y="9132029"/>
            <a:ext cx="900133" cy="1178570"/>
          </a:xfrm>
          <a:custGeom>
            <a:avLst/>
            <a:gdLst/>
            <a:ahLst/>
            <a:cxnLst/>
            <a:rect l="l" t="t" r="r" b="b"/>
            <a:pathLst>
              <a:path w="900133" h="1178570">
                <a:moveTo>
                  <a:pt x="0" y="0"/>
                </a:moveTo>
                <a:lnTo>
                  <a:pt x="900132" y="0"/>
                </a:lnTo>
                <a:lnTo>
                  <a:pt x="900132" y="1178569"/>
                </a:lnTo>
                <a:lnTo>
                  <a:pt x="0" y="1178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6563377" y="9029700"/>
            <a:ext cx="1248143" cy="1094205"/>
          </a:xfrm>
          <a:custGeom>
            <a:avLst/>
            <a:gdLst/>
            <a:ahLst/>
            <a:cxnLst/>
            <a:rect l="l" t="t" r="r" b="b"/>
            <a:pathLst>
              <a:path w="1248143" h="1094205">
                <a:moveTo>
                  <a:pt x="1248142" y="0"/>
                </a:moveTo>
                <a:lnTo>
                  <a:pt x="0" y="0"/>
                </a:lnTo>
                <a:lnTo>
                  <a:pt x="0" y="1094205"/>
                </a:lnTo>
                <a:lnTo>
                  <a:pt x="1248142" y="1094205"/>
                </a:lnTo>
                <a:lnTo>
                  <a:pt x="1248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A hand with a hand drawn on it&#10;&#10;Description automatically generated with medium confidence">
            <a:extLst>
              <a:ext uri="{FF2B5EF4-FFF2-40B4-BE49-F238E27FC236}">
                <a16:creationId xmlns:a16="http://schemas.microsoft.com/office/drawing/2014/main" id="{5B97E358-63F3-AE7D-A11D-370C6E4195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650" y="4571450"/>
            <a:ext cx="4811589" cy="3421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2260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8587236">
            <a:off x="16805664" y="305474"/>
            <a:ext cx="1734292" cy="717106"/>
          </a:xfrm>
          <a:custGeom>
            <a:avLst/>
            <a:gdLst/>
            <a:ahLst/>
            <a:cxnLst/>
            <a:rect l="l" t="t" r="r" b="b"/>
            <a:pathLst>
              <a:path w="2861519" h="1324645">
                <a:moveTo>
                  <a:pt x="0" y="0"/>
                </a:moveTo>
                <a:lnTo>
                  <a:pt x="2861519" y="0"/>
                </a:lnTo>
                <a:lnTo>
                  <a:pt x="2861519" y="1324645"/>
                </a:lnTo>
                <a:lnTo>
                  <a:pt x="0" y="13246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Callout 1 (Border and Accent Bar) 3">
            <a:extLst>
              <a:ext uri="{FF2B5EF4-FFF2-40B4-BE49-F238E27FC236}">
                <a16:creationId xmlns:a16="http://schemas.microsoft.com/office/drawing/2014/main" id="{0EF8856B-C1E9-7786-EF2C-026E8A67AB2F}"/>
              </a:ext>
            </a:extLst>
          </p:cNvPr>
          <p:cNvSpPr/>
          <p:nvPr/>
        </p:nvSpPr>
        <p:spPr>
          <a:xfrm>
            <a:off x="426416" y="790473"/>
            <a:ext cx="14249400" cy="2255437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thực hiện: </a:t>
            </a:r>
            <a:r>
              <a:rPr lang="vi-VN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sử dụng các con số để tạo bí kíp như</a:t>
            </a: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không; Bốn quan sát; Năm ngón tay</a:t>
            </a:r>
            <a:endParaRPr lang="en-US" sz="4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8320AA4-55CB-A975-A3EE-77C7D2A0B409}"/>
              </a:ext>
            </a:extLst>
          </p:cNvPr>
          <p:cNvSpPr/>
          <p:nvPr/>
        </p:nvSpPr>
        <p:spPr>
          <a:xfrm>
            <a:off x="21771" y="9132029"/>
            <a:ext cx="900133" cy="1178570"/>
          </a:xfrm>
          <a:custGeom>
            <a:avLst/>
            <a:gdLst/>
            <a:ahLst/>
            <a:cxnLst/>
            <a:rect l="l" t="t" r="r" b="b"/>
            <a:pathLst>
              <a:path w="900133" h="1178570">
                <a:moveTo>
                  <a:pt x="0" y="0"/>
                </a:moveTo>
                <a:lnTo>
                  <a:pt x="900132" y="0"/>
                </a:lnTo>
                <a:lnTo>
                  <a:pt x="900132" y="1178569"/>
                </a:lnTo>
                <a:lnTo>
                  <a:pt x="0" y="1178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6563377" y="9029700"/>
            <a:ext cx="1248143" cy="1094205"/>
          </a:xfrm>
          <a:custGeom>
            <a:avLst/>
            <a:gdLst/>
            <a:ahLst/>
            <a:cxnLst/>
            <a:rect l="l" t="t" r="r" b="b"/>
            <a:pathLst>
              <a:path w="1248143" h="1094205">
                <a:moveTo>
                  <a:pt x="1248142" y="0"/>
                </a:moveTo>
                <a:lnTo>
                  <a:pt x="0" y="0"/>
                </a:lnTo>
                <a:lnTo>
                  <a:pt x="0" y="1094205"/>
                </a:lnTo>
                <a:lnTo>
                  <a:pt x="1248142" y="1094205"/>
                </a:lnTo>
                <a:lnTo>
                  <a:pt x="1248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11D522-6BE7-C7CC-EE19-B7495E8F0926}"/>
              </a:ext>
            </a:extLst>
          </p:cNvPr>
          <p:cNvGrpSpPr/>
          <p:nvPr/>
        </p:nvGrpSpPr>
        <p:grpSpPr>
          <a:xfrm>
            <a:off x="2155077" y="3646183"/>
            <a:ext cx="8053186" cy="6254411"/>
            <a:chOff x="1855812" y="3494117"/>
            <a:chExt cx="8053186" cy="6254411"/>
          </a:xfrm>
        </p:grpSpPr>
        <p:grpSp>
          <p:nvGrpSpPr>
            <p:cNvPr id="2" name="Group 7">
              <a:extLst>
                <a:ext uri="{FF2B5EF4-FFF2-40B4-BE49-F238E27FC236}">
                  <a16:creationId xmlns:a16="http://schemas.microsoft.com/office/drawing/2014/main" id="{AEDDCBD0-2888-ECD3-9270-AEF125D30069}"/>
                </a:ext>
              </a:extLst>
            </p:cNvPr>
            <p:cNvGrpSpPr/>
            <p:nvPr/>
          </p:nvGrpSpPr>
          <p:grpSpPr>
            <a:xfrm>
              <a:off x="1855812" y="4173311"/>
              <a:ext cx="7903323" cy="5090068"/>
              <a:chOff x="386605" y="-6509"/>
              <a:chExt cx="9425112" cy="8347878"/>
            </a:xfrm>
          </p:grpSpPr>
          <p:sp>
            <p:nvSpPr>
              <p:cNvPr id="3" name="Freeform 8">
                <a:extLst>
                  <a:ext uri="{FF2B5EF4-FFF2-40B4-BE49-F238E27FC236}">
                    <a16:creationId xmlns:a16="http://schemas.microsoft.com/office/drawing/2014/main" id="{807A12B6-BCFF-C225-BE7F-E8D89CDD7D94}"/>
                  </a:ext>
                </a:extLst>
              </p:cNvPr>
              <p:cNvSpPr/>
              <p:nvPr/>
            </p:nvSpPr>
            <p:spPr>
              <a:xfrm>
                <a:off x="386605" y="-6509"/>
                <a:ext cx="9425112" cy="8347878"/>
              </a:xfrm>
              <a:custGeom>
                <a:avLst/>
                <a:gdLst/>
                <a:ahLst/>
                <a:cxnLst/>
                <a:rect l="l" t="t" r="r" b="b"/>
                <a:pathLst>
                  <a:path w="10038335" h="9654781">
                    <a:moveTo>
                      <a:pt x="63030" y="9061228"/>
                    </a:moveTo>
                    <a:cubicBezTo>
                      <a:pt x="63030" y="9061228"/>
                      <a:pt x="0" y="8814664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9145262" y="6965"/>
                    </a:cubicBezTo>
                    <a:lnTo>
                      <a:pt x="9145264" y="6965"/>
                    </a:lnTo>
                    <a:cubicBezTo>
                      <a:pt x="9362011" y="16819"/>
                      <a:pt x="9566325" y="36481"/>
                      <a:pt x="9700513" y="101690"/>
                    </a:cubicBezTo>
                    <a:cubicBezTo>
                      <a:pt x="9956560" y="226120"/>
                      <a:pt x="10038335" y="459160"/>
                      <a:pt x="10032847" y="704684"/>
                    </a:cubicBezTo>
                    <a:cubicBezTo>
                      <a:pt x="10032847" y="704684"/>
                      <a:pt x="9989559" y="1013073"/>
                      <a:pt x="9996993" y="1248607"/>
                    </a:cubicBezTo>
                    <a:cubicBezTo>
                      <a:pt x="10004116" y="8803029"/>
                      <a:pt x="10011273" y="8998632"/>
                      <a:pt x="10011273" y="8998632"/>
                    </a:cubicBezTo>
                    <a:cubicBezTo>
                      <a:pt x="9994591" y="9214365"/>
                      <a:pt x="9879947" y="9424976"/>
                      <a:pt x="9683078" y="9536600"/>
                    </a:cubicBezTo>
                    <a:cubicBezTo>
                      <a:pt x="9532727" y="9621849"/>
                      <a:pt x="9334695" y="9636947"/>
                      <a:pt x="7422101" y="9626205"/>
                    </a:cubicBezTo>
                    <a:lnTo>
                      <a:pt x="7421994" y="9626205"/>
                    </a:lnTo>
                    <a:cubicBezTo>
                      <a:pt x="645952" y="9620928"/>
                      <a:pt x="384604" y="9654781"/>
                      <a:pt x="254278" y="9545624"/>
                    </a:cubicBezTo>
                    <a:cubicBezTo>
                      <a:pt x="145767" y="9454738"/>
                      <a:pt x="81795" y="9261427"/>
                      <a:pt x="63030" y="9061228"/>
                    </a:cubicBezTo>
                    <a:close/>
                  </a:path>
                </a:pathLst>
              </a:custGeom>
              <a:solidFill>
                <a:srgbClr val="FFF9E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" name="Picture 4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F9E80F43-5C09-4FAA-283A-DB84855CA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649" y="7282179"/>
              <a:ext cx="2466349" cy="246634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DAD3E5-4217-3BE5-61F3-F7C9A718CA52}"/>
                </a:ext>
              </a:extLst>
            </p:cNvPr>
            <p:cNvSpPr/>
            <p:nvPr/>
          </p:nvSpPr>
          <p:spPr>
            <a:xfrm>
              <a:off x="2864415" y="5344218"/>
              <a:ext cx="5886115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Dùng các ngón tay để đưa ra nguyên tắc tự bảo vệ</a:t>
              </a:r>
              <a:endPara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B5A453A-0AE2-C11A-4356-C11B051CD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290663" y="3494117"/>
              <a:ext cx="1033617" cy="1062596"/>
            </a:xfrm>
            <a:prstGeom prst="rect">
              <a:avLst/>
            </a:prstGeom>
          </p:spPr>
        </p:pic>
      </p:grp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60CA4C3-2797-2396-1833-7C5132D7F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973" y="3848100"/>
            <a:ext cx="3856230" cy="5823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397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-69117" y="1821047"/>
            <a:ext cx="2267666" cy="1049740"/>
          </a:xfrm>
          <a:custGeom>
            <a:avLst/>
            <a:gdLst/>
            <a:ahLst/>
            <a:cxnLst/>
            <a:rect l="l" t="t" r="r" b="b"/>
            <a:pathLst>
              <a:path w="2267666" h="1049740">
                <a:moveTo>
                  <a:pt x="0" y="0"/>
                </a:moveTo>
                <a:lnTo>
                  <a:pt x="2267666" y="0"/>
                </a:lnTo>
                <a:lnTo>
                  <a:pt x="2267666" y="1049740"/>
                </a:lnTo>
                <a:lnTo>
                  <a:pt x="0" y="1049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426707">
            <a:off x="1137131" y="8216408"/>
            <a:ext cx="430945" cy="1267484"/>
          </a:xfrm>
          <a:custGeom>
            <a:avLst/>
            <a:gdLst/>
            <a:ahLst/>
            <a:cxnLst/>
            <a:rect l="l" t="t" r="r" b="b"/>
            <a:pathLst>
              <a:path w="430945" h="1267484">
                <a:moveTo>
                  <a:pt x="0" y="0"/>
                </a:moveTo>
                <a:lnTo>
                  <a:pt x="430944" y="0"/>
                </a:lnTo>
                <a:lnTo>
                  <a:pt x="430944" y="1267484"/>
                </a:lnTo>
                <a:lnTo>
                  <a:pt x="0" y="1267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690E8F7E-7234-AEDB-E084-CC1B4C497B53}"/>
              </a:ext>
            </a:extLst>
          </p:cNvPr>
          <p:cNvSpPr/>
          <p:nvPr/>
        </p:nvSpPr>
        <p:spPr>
          <a:xfrm>
            <a:off x="17830800" y="8866479"/>
            <a:ext cx="301729" cy="1438278"/>
          </a:xfrm>
          <a:custGeom>
            <a:avLst/>
            <a:gdLst/>
            <a:ahLst/>
            <a:cxnLst/>
            <a:rect l="l" t="t" r="r" b="b"/>
            <a:pathLst>
              <a:path w="301729" h="1438278">
                <a:moveTo>
                  <a:pt x="0" y="0"/>
                </a:moveTo>
                <a:lnTo>
                  <a:pt x="301729" y="0"/>
                </a:lnTo>
                <a:lnTo>
                  <a:pt x="301729" y="1438278"/>
                </a:lnTo>
                <a:lnTo>
                  <a:pt x="0" y="1438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69804" b="-620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71F0CAC-5118-6723-336B-E4A62D49DDA1}"/>
              </a:ext>
            </a:extLst>
          </p:cNvPr>
          <p:cNvSpPr/>
          <p:nvPr/>
        </p:nvSpPr>
        <p:spPr>
          <a:xfrm>
            <a:off x="745087" y="2247900"/>
            <a:ext cx="16797826" cy="7224328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solidFill>
            <a:srgbClr val="FFF5D5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2917AC-415F-4494-0944-D66E7676BD92}"/>
              </a:ext>
            </a:extLst>
          </p:cNvPr>
          <p:cNvSpPr txBox="1"/>
          <p:nvPr/>
        </p:nvSpPr>
        <p:spPr>
          <a:xfrm>
            <a:off x="1352603" y="2640099"/>
            <a:ext cx="10568479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tham gia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lang="vi-VN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Hát, đọc thơ về niềm vui tuổi thơ hạnh phúc, êm ấm.</a:t>
            </a:r>
          </a:p>
          <a:p>
            <a:pPr marL="571500" indent="-5715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 dẫn thực hiện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tổ hoặc cá nhân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đọc một bài thơ hoặc hát một bài hát liên quan đến tuổi thơ, đến gia đình, những niềm vui, những trò chơi,...</a:t>
            </a:r>
          </a:p>
        </p:txBody>
      </p:sp>
      <p:pic>
        <p:nvPicPr>
          <p:cNvPr id="23" name="Picture 22" descr="A group of cartoon girls&#10;&#10;Description automatically generated">
            <a:extLst>
              <a:ext uri="{FF2B5EF4-FFF2-40B4-BE49-F238E27FC236}">
                <a16:creationId xmlns:a16="http://schemas.microsoft.com/office/drawing/2014/main" id="{00167716-B595-5029-A704-011291104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240" y="3443802"/>
            <a:ext cx="4762500" cy="47625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23F64F5-690E-8D18-8DD0-8132131FF338}"/>
              </a:ext>
            </a:extLst>
          </p:cNvPr>
          <p:cNvGrpSpPr/>
          <p:nvPr/>
        </p:nvGrpSpPr>
        <p:grpSpPr>
          <a:xfrm>
            <a:off x="5981700" y="-28898"/>
            <a:ext cx="6324600" cy="1580477"/>
            <a:chOff x="5715000" y="-1"/>
            <a:chExt cx="6324600" cy="1563773"/>
          </a:xfrm>
        </p:grpSpPr>
        <p:sp>
          <p:nvSpPr>
            <p:cNvPr id="25" name="Round Same Side Corner Rectangle 11">
              <a:extLst>
                <a:ext uri="{FF2B5EF4-FFF2-40B4-BE49-F238E27FC236}">
                  <a16:creationId xmlns:a16="http://schemas.microsoft.com/office/drawing/2014/main" id="{9326C2C9-08F0-D7A6-EE3D-959C7506CA46}"/>
                </a:ext>
              </a:extLst>
            </p:cNvPr>
            <p:cNvSpPr/>
            <p:nvPr/>
          </p:nvSpPr>
          <p:spPr>
            <a:xfrm flipV="1">
              <a:off x="5715000" y="-1"/>
              <a:ext cx="6324600" cy="156377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042892-444B-5B19-A323-A9E533920125}"/>
                </a:ext>
              </a:extLst>
            </p:cNvPr>
            <p:cNvSpPr txBox="1"/>
            <p:nvPr/>
          </p:nvSpPr>
          <p:spPr>
            <a:xfrm>
              <a:off x="6515100" y="285157"/>
              <a:ext cx="4724400" cy="1004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-27214" y="9146753"/>
            <a:ext cx="1028295" cy="1140247"/>
          </a:xfrm>
          <a:custGeom>
            <a:avLst/>
            <a:gdLst/>
            <a:ahLst/>
            <a:cxnLst/>
            <a:rect l="l" t="t" r="r" b="b"/>
            <a:pathLst>
              <a:path w="1028295" h="1140247">
                <a:moveTo>
                  <a:pt x="0" y="0"/>
                </a:moveTo>
                <a:lnTo>
                  <a:pt x="1028295" y="0"/>
                </a:lnTo>
                <a:lnTo>
                  <a:pt x="1028295" y="1140247"/>
                </a:lnTo>
                <a:lnTo>
                  <a:pt x="0" y="1140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rot="1718021" flipV="1">
            <a:off x="16793288" y="10891"/>
            <a:ext cx="1532531" cy="1149398"/>
          </a:xfrm>
          <a:custGeom>
            <a:avLst/>
            <a:gdLst/>
            <a:ahLst/>
            <a:cxnLst/>
            <a:rect l="l" t="t" r="r" b="b"/>
            <a:pathLst>
              <a:path w="1532531" h="1149398">
                <a:moveTo>
                  <a:pt x="0" y="1149398"/>
                </a:moveTo>
                <a:lnTo>
                  <a:pt x="1532531" y="1149398"/>
                </a:lnTo>
                <a:lnTo>
                  <a:pt x="1532531" y="0"/>
                </a:lnTo>
                <a:lnTo>
                  <a:pt x="0" y="0"/>
                </a:lnTo>
                <a:lnTo>
                  <a:pt x="0" y="114939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978942" y="8748446"/>
            <a:ext cx="1153148" cy="1169224"/>
          </a:xfrm>
          <a:custGeom>
            <a:avLst/>
            <a:gdLst/>
            <a:ahLst/>
            <a:cxnLst/>
            <a:rect l="l" t="t" r="r" b="b"/>
            <a:pathLst>
              <a:path w="1153148" h="1169224">
                <a:moveTo>
                  <a:pt x="0" y="0"/>
                </a:moveTo>
                <a:lnTo>
                  <a:pt x="1153148" y="0"/>
                </a:lnTo>
                <a:lnTo>
                  <a:pt x="1153148" y="1169224"/>
                </a:lnTo>
                <a:lnTo>
                  <a:pt x="0" y="11692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94B7CBC-9ECC-057D-02A5-27BF08719B63}"/>
              </a:ext>
            </a:extLst>
          </p:cNvPr>
          <p:cNvSpPr/>
          <p:nvPr/>
        </p:nvSpPr>
        <p:spPr>
          <a:xfrm>
            <a:off x="1371598" y="3321306"/>
            <a:ext cx="7467599" cy="2439490"/>
          </a:xfrm>
          <a:prstGeom prst="roundRect">
            <a:avLst/>
          </a:prstGeom>
          <a:solidFill>
            <a:srgbClr val="FFF9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hát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bảo vệ mình nhé 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(Sáng tác: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Văn Chung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8DE125-51F2-64E2-69ED-E40514E21633}"/>
              </a:ext>
            </a:extLst>
          </p:cNvPr>
          <p:cNvSpPr/>
          <p:nvPr/>
        </p:nvSpPr>
        <p:spPr>
          <a:xfrm>
            <a:off x="9448799" y="3321306"/>
            <a:ext cx="7467599" cy="2445614"/>
          </a:xfrm>
          <a:prstGeom prst="roundRect">
            <a:avLst/>
          </a:prstGeom>
          <a:solidFill>
            <a:srgbClr val="FFF9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hát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ngón tay xinh</a:t>
            </a:r>
          </a:p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VTV7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2917F1-DC0B-95D2-61FA-2FB68A4880BA}"/>
              </a:ext>
            </a:extLst>
          </p:cNvPr>
          <p:cNvGrpSpPr/>
          <p:nvPr/>
        </p:nvGrpSpPr>
        <p:grpSpPr>
          <a:xfrm>
            <a:off x="2084026" y="-21771"/>
            <a:ext cx="14119945" cy="2439490"/>
            <a:chOff x="3593621" y="-323972"/>
            <a:chExt cx="14119945" cy="243949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5E28420-E346-CD4F-96A8-0D20C2197B11}"/>
                </a:ext>
              </a:extLst>
            </p:cNvPr>
            <p:cNvSpPr/>
            <p:nvPr/>
          </p:nvSpPr>
          <p:spPr>
            <a:xfrm>
              <a:off x="3593621" y="-323972"/>
              <a:ext cx="14119945" cy="2439490"/>
            </a:xfrm>
            <a:custGeom>
              <a:avLst/>
              <a:gdLst/>
              <a:ahLst/>
              <a:cxnLst/>
              <a:rect l="l" t="t" r="r" b="b"/>
              <a:pathLst>
                <a:path w="7315200" h="1991047">
                  <a:moveTo>
                    <a:pt x="0" y="0"/>
                  </a:moveTo>
                  <a:lnTo>
                    <a:pt x="7315200" y="0"/>
                  </a:lnTo>
                  <a:lnTo>
                    <a:pt x="7315200" y="1991046"/>
                  </a:lnTo>
                  <a:lnTo>
                    <a:pt x="0" y="1991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34305" b="-328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D87E067-70A1-D606-C6F8-AC2CA55936A2}"/>
                </a:ext>
              </a:extLst>
            </p:cNvPr>
            <p:cNvSpPr/>
            <p:nvPr/>
          </p:nvSpPr>
          <p:spPr>
            <a:xfrm>
              <a:off x="3986093" y="-16689"/>
              <a:ext cx="1333500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</a:t>
              </a:r>
              <a:r>
                <a:rPr lang="en-US" sz="4000" b="1" err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lắng nghe và tham khảo các bài hát sau về chủ đề phòng tránh bị xâm hại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BÀI HÁT 5 NGÓN TAY XINH | Dạy bé tự bảo vệ mình khỏi xâm hại tình dục |  VTV7 - YouTube">
            <a:extLst>
              <a:ext uri="{FF2B5EF4-FFF2-40B4-BE49-F238E27FC236}">
                <a16:creationId xmlns:a16="http://schemas.microsoft.com/office/drawing/2014/main" id="{75A5965A-A835-D5E4-2F0B-91E9888DF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222" y="6294883"/>
            <a:ext cx="6182751" cy="3477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10 cách dạy trẻ tự bảo vệ bản thân - Trung tâm bồi dưỡng văn hóa và luyện  thi Hà Nội">
            <a:extLst>
              <a:ext uri="{FF2B5EF4-FFF2-40B4-BE49-F238E27FC236}">
                <a16:creationId xmlns:a16="http://schemas.microsoft.com/office/drawing/2014/main" id="{F66EFC2E-03A5-1E58-2D02-E0F864E5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951" y="6294883"/>
            <a:ext cx="4554891" cy="3411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Ự BẢO VỆ MÌNH NHÉ!">
            <a:hlinkClick r:id="" action="ppaction://media"/>
            <a:extLst>
              <a:ext uri="{FF2B5EF4-FFF2-40B4-BE49-F238E27FC236}">
                <a16:creationId xmlns:a16="http://schemas.microsoft.com/office/drawing/2014/main" id="{18A7BA2E-42B8-46CB-7BED-912C7DC7F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9209" y="2787219"/>
            <a:ext cx="1354583" cy="1354583"/>
          </a:xfrm>
          <a:prstGeom prst="rect">
            <a:avLst/>
          </a:prstGeom>
        </p:spPr>
      </p:pic>
      <p:pic>
        <p:nvPicPr>
          <p:cNvPr id="7" name="BÀI HÁT 5 NGÓN TAY XINH - Dạy bé tự bảo vệ mình khỏi xâm hại tình dục - VTV7">
            <a:hlinkClick r:id="" action="ppaction://media"/>
            <a:extLst>
              <a:ext uri="{FF2B5EF4-FFF2-40B4-BE49-F238E27FC236}">
                <a16:creationId xmlns:a16="http://schemas.microsoft.com/office/drawing/2014/main" id="{58661920-179F-5193-EAB1-3AB1C238C4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6051942" y="2787219"/>
            <a:ext cx="1503574" cy="151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2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9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0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323585" y="190500"/>
            <a:ext cx="1028295" cy="1140247"/>
          </a:xfrm>
          <a:custGeom>
            <a:avLst/>
            <a:gdLst/>
            <a:ahLst/>
            <a:cxnLst/>
            <a:rect l="l" t="t" r="r" b="b"/>
            <a:pathLst>
              <a:path w="1028295" h="1140247">
                <a:moveTo>
                  <a:pt x="0" y="0"/>
                </a:moveTo>
                <a:lnTo>
                  <a:pt x="1028295" y="0"/>
                </a:lnTo>
                <a:lnTo>
                  <a:pt x="1028295" y="1140247"/>
                </a:lnTo>
                <a:lnTo>
                  <a:pt x="0" y="1140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rot="1718021" flipV="1">
            <a:off x="16869487" y="145399"/>
            <a:ext cx="1532531" cy="1149398"/>
          </a:xfrm>
          <a:custGeom>
            <a:avLst/>
            <a:gdLst/>
            <a:ahLst/>
            <a:cxnLst/>
            <a:rect l="l" t="t" r="r" b="b"/>
            <a:pathLst>
              <a:path w="1532531" h="1149398">
                <a:moveTo>
                  <a:pt x="0" y="1149398"/>
                </a:moveTo>
                <a:lnTo>
                  <a:pt x="1532531" y="1149398"/>
                </a:lnTo>
                <a:lnTo>
                  <a:pt x="1532531" y="0"/>
                </a:lnTo>
                <a:lnTo>
                  <a:pt x="0" y="0"/>
                </a:lnTo>
                <a:lnTo>
                  <a:pt x="0" y="114939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90EDF3-A54D-04D7-3884-0AD1D9747505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29" name="Round Same Side Corner Rectangle 11">
              <a:extLst>
                <a:ext uri="{FF2B5EF4-FFF2-40B4-BE49-F238E27FC236}">
                  <a16:creationId xmlns:a16="http://schemas.microsoft.com/office/drawing/2014/main" id="{B850ADFC-F59E-39FA-90ED-CAB4C0A5C3A0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62C1E92-7C60-3C7A-2A88-A3170E21CFBB}"/>
                </a:ext>
              </a:extLst>
            </p:cNvPr>
            <p:cNvSpPr txBox="1"/>
            <p:nvPr/>
          </p:nvSpPr>
          <p:spPr>
            <a:xfrm>
              <a:off x="5313042" y="337067"/>
              <a:ext cx="6403317" cy="737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0110A67-318C-189A-6803-212ED1ED8244}"/>
              </a:ext>
            </a:extLst>
          </p:cNvPr>
          <p:cNvGrpSpPr/>
          <p:nvPr/>
        </p:nvGrpSpPr>
        <p:grpSpPr>
          <a:xfrm>
            <a:off x="2988255" y="5027674"/>
            <a:ext cx="12500164" cy="1208168"/>
            <a:chOff x="3029863" y="1823688"/>
            <a:chExt cx="12362538" cy="1262412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48005C2-A081-1417-7FDB-DAB16311C8A1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1823688"/>
              <a:ext cx="0" cy="12624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5A5F53B-2C74-742A-152C-1B74A6DC9FC3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E5A7B16-695C-99CA-5352-4FE1404C58E9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708D0E7-73C4-242D-3F4C-D4AC29625942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445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BA8BB8C-DE23-5FE5-7C6F-8E1FE1187305}"/>
              </a:ext>
            </a:extLst>
          </p:cNvPr>
          <p:cNvGrpSpPr/>
          <p:nvPr/>
        </p:nvGrpSpPr>
        <p:grpSpPr>
          <a:xfrm>
            <a:off x="561996" y="1717427"/>
            <a:ext cx="16978911" cy="3388188"/>
            <a:chOff x="-430976" y="483217"/>
            <a:chExt cx="16978911" cy="3388188"/>
          </a:xfrm>
        </p:grpSpPr>
        <p:sp>
          <p:nvSpPr>
            <p:cNvPr id="49" name="Speech Bubble: Rectangle with Corners Rounded 48">
              <a:extLst>
                <a:ext uri="{FF2B5EF4-FFF2-40B4-BE49-F238E27FC236}">
                  <a16:creationId xmlns:a16="http://schemas.microsoft.com/office/drawing/2014/main" id="{0160BDB4-1062-9B2B-9631-D937F19580E0}"/>
                </a:ext>
              </a:extLst>
            </p:cNvPr>
            <p:cNvSpPr/>
            <p:nvPr/>
          </p:nvSpPr>
          <p:spPr>
            <a:xfrm>
              <a:off x="135015" y="754008"/>
              <a:ext cx="16412920" cy="3117397"/>
            </a:xfrm>
            <a:prstGeom prst="wedgeRoundRectCallout">
              <a:avLst>
                <a:gd name="adj1" fmla="val -26405"/>
                <a:gd name="adj2" fmla="val 46900"/>
                <a:gd name="adj3" fmla="val 16667"/>
              </a:avLst>
            </a:prstGeom>
            <a:solidFill>
              <a:srgbClr val="FFF9E5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Mỗi nhóm thảo luận ý tưởng thiết kế một sản phẩm thể hiện biện pháp phòng tránh – nguy cơ bị xâm hại tình dục theo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gợi ý sau:</a:t>
              </a:r>
            </a:p>
          </p:txBody>
        </p:sp>
        <p:pic>
          <p:nvPicPr>
            <p:cNvPr id="50" name="Picture 4">
              <a:extLst>
                <a:ext uri="{FF2B5EF4-FFF2-40B4-BE49-F238E27FC236}">
                  <a16:creationId xmlns:a16="http://schemas.microsoft.com/office/drawing/2014/main" id="{8BAEDC09-D7DE-945A-1F7D-FE0A74982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555803">
              <a:off x="-430976" y="483217"/>
              <a:ext cx="1454937" cy="822702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D858A0AD-95D8-8BF6-B8F5-9AC8A10F4EAB}"/>
              </a:ext>
            </a:extLst>
          </p:cNvPr>
          <p:cNvSpPr/>
          <p:nvPr/>
        </p:nvSpPr>
        <p:spPr>
          <a:xfrm>
            <a:off x="616692" y="6169152"/>
            <a:ext cx="5343659" cy="36482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 chọn hình thức thể hiện (</a:t>
            </a:r>
            <a:r>
              <a:rPr lang="vi-VN" sz="3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 dán; vẽ; sáng tác thơ, vè, lời đọc rap, điệu nhảy</a:t>
            </a:r>
            <a:r>
              <a:rPr lang="en-US" sz="3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3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...)</a:t>
            </a:r>
            <a:endParaRPr kumimoji="0" lang="vi-VN" sz="3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1ED4B06-A5FC-0CD2-88A7-9BC73053A2A9}"/>
              </a:ext>
            </a:extLst>
          </p:cNvPr>
          <p:cNvSpPr/>
          <p:nvPr/>
        </p:nvSpPr>
        <p:spPr>
          <a:xfrm>
            <a:off x="6379621" y="6172850"/>
            <a:ext cx="5343662" cy="363253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 nhất nội dung – quy tắc tự bảo vệ mình</a:t>
            </a:r>
            <a:endParaRPr kumimoji="0" lang="vi-VN" sz="3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B49E360-A1EE-F503-A5C0-E466BF6A7C9C}"/>
              </a:ext>
            </a:extLst>
          </p:cNvPr>
          <p:cNvSpPr/>
          <p:nvPr/>
        </p:nvSpPr>
        <p:spPr>
          <a:xfrm>
            <a:off x="12142553" y="6192082"/>
            <a:ext cx="5528755" cy="35940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công công việc cho từng cá nhân làm phác hoạ, viết nháp, chuẩn bị vật liệu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kumimoji="0" lang="vi-VN" sz="3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00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-2279848">
            <a:off x="13792702" y="1160753"/>
            <a:ext cx="537771" cy="1581679"/>
          </a:xfrm>
          <a:custGeom>
            <a:avLst/>
            <a:gdLst/>
            <a:ahLst/>
            <a:cxnLst/>
            <a:rect l="l" t="t" r="r" b="b"/>
            <a:pathLst>
              <a:path w="537771" h="1581679">
                <a:moveTo>
                  <a:pt x="0" y="0"/>
                </a:moveTo>
                <a:lnTo>
                  <a:pt x="537771" y="0"/>
                </a:lnTo>
                <a:lnTo>
                  <a:pt x="537771" y="1581679"/>
                </a:lnTo>
                <a:lnTo>
                  <a:pt x="0" y="1581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22E40A1-0F2C-B96E-6A77-FEC90C3B301A}"/>
              </a:ext>
            </a:extLst>
          </p:cNvPr>
          <p:cNvSpPr/>
          <p:nvPr/>
        </p:nvSpPr>
        <p:spPr>
          <a:xfrm>
            <a:off x="1291938" y="1795165"/>
            <a:ext cx="12900551" cy="7071241"/>
          </a:xfrm>
          <a:custGeom>
            <a:avLst/>
            <a:gdLst/>
            <a:ahLst/>
            <a:cxnLst/>
            <a:rect l="l" t="t" r="r" b="b"/>
            <a:pathLst>
              <a:path w="3233469" h="2130752">
                <a:moveTo>
                  <a:pt x="32161" y="0"/>
                </a:moveTo>
                <a:lnTo>
                  <a:pt x="3201308" y="0"/>
                </a:lnTo>
                <a:cubicBezTo>
                  <a:pt x="3209838" y="0"/>
                  <a:pt x="3218018" y="3388"/>
                  <a:pt x="3224049" y="9420"/>
                </a:cubicBezTo>
                <a:cubicBezTo>
                  <a:pt x="3230081" y="15451"/>
                  <a:pt x="3233469" y="23631"/>
                  <a:pt x="3233469" y="32161"/>
                </a:cubicBezTo>
                <a:lnTo>
                  <a:pt x="3233469" y="2098591"/>
                </a:lnTo>
                <a:cubicBezTo>
                  <a:pt x="3233469" y="2107120"/>
                  <a:pt x="3230081" y="2115301"/>
                  <a:pt x="3224049" y="2121332"/>
                </a:cubicBezTo>
                <a:cubicBezTo>
                  <a:pt x="3218018" y="2127363"/>
                  <a:pt x="3209838" y="2130752"/>
                  <a:pt x="3201308" y="2130752"/>
                </a:cubicBezTo>
                <a:lnTo>
                  <a:pt x="32161" y="2130752"/>
                </a:lnTo>
                <a:cubicBezTo>
                  <a:pt x="23631" y="2130752"/>
                  <a:pt x="15451" y="2127363"/>
                  <a:pt x="9420" y="2121332"/>
                </a:cubicBezTo>
                <a:cubicBezTo>
                  <a:pt x="3388" y="2115301"/>
                  <a:pt x="0" y="2107120"/>
                  <a:pt x="0" y="2098591"/>
                </a:cubicBezTo>
                <a:lnTo>
                  <a:pt x="0" y="32161"/>
                </a:lnTo>
                <a:cubicBezTo>
                  <a:pt x="0" y="23631"/>
                  <a:pt x="3388" y="15451"/>
                  <a:pt x="9420" y="9420"/>
                </a:cubicBezTo>
                <a:cubicBezTo>
                  <a:pt x="15451" y="3388"/>
                  <a:pt x="23631" y="0"/>
                  <a:pt x="3216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AE1537-CD42-4671-8378-8A6F15DC3859}"/>
              </a:ext>
            </a:extLst>
          </p:cNvPr>
          <p:cNvGrpSpPr/>
          <p:nvPr/>
        </p:nvGrpSpPr>
        <p:grpSpPr>
          <a:xfrm>
            <a:off x="2819400" y="1073675"/>
            <a:ext cx="9742645" cy="1442979"/>
            <a:chOff x="3614942" y="659644"/>
            <a:chExt cx="9742645" cy="1442979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41830AB5-91D8-A8F9-9809-63951917E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154633" y="659644"/>
              <a:ext cx="8663264" cy="144297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975294-6123-2F12-CC0D-44E0E0B8C05B}"/>
                </a:ext>
              </a:extLst>
            </p:cNvPr>
            <p:cNvSpPr txBox="1"/>
            <p:nvPr/>
          </p:nvSpPr>
          <p:spPr>
            <a:xfrm>
              <a:off x="3614942" y="868477"/>
              <a:ext cx="974264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D02090-31AE-B472-56AF-F76CC889FD6F}"/>
              </a:ext>
            </a:extLst>
          </p:cNvPr>
          <p:cNvSpPr txBox="1"/>
          <p:nvPr/>
        </p:nvSpPr>
        <p:spPr>
          <a:xfrm>
            <a:off x="2392681" y="3137075"/>
            <a:ext cx="10690608" cy="4387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48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Việc thiết kế sản phẩm hoặc sáng tạo tác phẩm để truyền tải các nguyên tắc tự bảo vệ sẽ giúp chúng ta dễ nhớ, dễ thực hiện khi cần.</a:t>
            </a:r>
            <a:endParaRPr kumimoji="0" lang="vi-VN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A30CA9-90A6-9491-9008-1B0E312C79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9459" y="7538594"/>
            <a:ext cx="5449881" cy="2861187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434592" y="8207346"/>
            <a:ext cx="1600200" cy="1318119"/>
          </a:xfrm>
          <a:custGeom>
            <a:avLst/>
            <a:gdLst/>
            <a:ahLst/>
            <a:cxnLst/>
            <a:rect l="l" t="t" r="r" b="b"/>
            <a:pathLst>
              <a:path w="1248143" h="1240342">
                <a:moveTo>
                  <a:pt x="0" y="0"/>
                </a:moveTo>
                <a:lnTo>
                  <a:pt x="1248142" y="0"/>
                </a:lnTo>
                <a:lnTo>
                  <a:pt x="1248142" y="1240341"/>
                </a:lnTo>
                <a:lnTo>
                  <a:pt x="0" y="12403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3">
            <a:extLst>
              <a:ext uri="{FF2B5EF4-FFF2-40B4-BE49-F238E27FC236}">
                <a16:creationId xmlns:a16="http://schemas.microsoft.com/office/drawing/2014/main" id="{8AD104D7-9B85-9493-88DD-98631F716C15}"/>
              </a:ext>
            </a:extLst>
          </p:cNvPr>
          <p:cNvSpPr/>
          <p:nvPr/>
        </p:nvSpPr>
        <p:spPr>
          <a:xfrm rot="1041092">
            <a:off x="936241" y="1035897"/>
            <a:ext cx="1070030" cy="1453880"/>
          </a:xfrm>
          <a:custGeom>
            <a:avLst/>
            <a:gdLst/>
            <a:ahLst/>
            <a:cxnLst/>
            <a:rect l="l" t="t" r="r" b="b"/>
            <a:pathLst>
              <a:path w="2038006" h="2816339">
                <a:moveTo>
                  <a:pt x="0" y="0"/>
                </a:moveTo>
                <a:lnTo>
                  <a:pt x="2038006" y="0"/>
                </a:lnTo>
                <a:lnTo>
                  <a:pt x="2038006" y="2816340"/>
                </a:lnTo>
                <a:lnTo>
                  <a:pt x="0" y="28163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93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660156F1-BDA6-29F8-61A1-CC752CE84B08}"/>
              </a:ext>
            </a:extLst>
          </p:cNvPr>
          <p:cNvSpPr/>
          <p:nvPr/>
        </p:nvSpPr>
        <p:spPr>
          <a:xfrm rot="-2700000">
            <a:off x="25304" y="947366"/>
            <a:ext cx="2267666" cy="1049740"/>
          </a:xfrm>
          <a:custGeom>
            <a:avLst/>
            <a:gdLst/>
            <a:ahLst/>
            <a:cxnLst/>
            <a:rect l="l" t="t" r="r" b="b"/>
            <a:pathLst>
              <a:path w="2267666" h="1049740">
                <a:moveTo>
                  <a:pt x="0" y="0"/>
                </a:moveTo>
                <a:lnTo>
                  <a:pt x="2267666" y="0"/>
                </a:lnTo>
                <a:lnTo>
                  <a:pt x="2267666" y="1049740"/>
                </a:lnTo>
                <a:lnTo>
                  <a:pt x="0" y="1049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690E8F7E-7234-AEDB-E084-CC1B4C497B53}"/>
              </a:ext>
            </a:extLst>
          </p:cNvPr>
          <p:cNvSpPr/>
          <p:nvPr/>
        </p:nvSpPr>
        <p:spPr>
          <a:xfrm>
            <a:off x="17602200" y="266700"/>
            <a:ext cx="301729" cy="1438278"/>
          </a:xfrm>
          <a:custGeom>
            <a:avLst/>
            <a:gdLst/>
            <a:ahLst/>
            <a:cxnLst/>
            <a:rect l="l" t="t" r="r" b="b"/>
            <a:pathLst>
              <a:path w="301729" h="1438278">
                <a:moveTo>
                  <a:pt x="0" y="0"/>
                </a:moveTo>
                <a:lnTo>
                  <a:pt x="301729" y="0"/>
                </a:lnTo>
                <a:lnTo>
                  <a:pt x="301729" y="1438278"/>
                </a:lnTo>
                <a:lnTo>
                  <a:pt x="0" y="1438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69804" b="-620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8">
            <a:extLst>
              <a:ext uri="{FF2B5EF4-FFF2-40B4-BE49-F238E27FC236}">
                <a16:creationId xmlns:a16="http://schemas.microsoft.com/office/drawing/2014/main" id="{4DAB91E5-C914-213C-BDCF-978F2689EAC1}"/>
              </a:ext>
            </a:extLst>
          </p:cNvPr>
          <p:cNvSpPr/>
          <p:nvPr/>
        </p:nvSpPr>
        <p:spPr>
          <a:xfrm rot="443786">
            <a:off x="-47582" y="9194879"/>
            <a:ext cx="1813084" cy="1084602"/>
          </a:xfrm>
          <a:custGeom>
            <a:avLst/>
            <a:gdLst/>
            <a:ahLst/>
            <a:cxnLst/>
            <a:rect l="l" t="t" r="r" b="b"/>
            <a:pathLst>
              <a:path w="3035904" h="1495873">
                <a:moveTo>
                  <a:pt x="0" y="0"/>
                </a:moveTo>
                <a:lnTo>
                  <a:pt x="3035904" y="0"/>
                </a:lnTo>
                <a:lnTo>
                  <a:pt x="3035904" y="1495872"/>
                </a:lnTo>
                <a:lnTo>
                  <a:pt x="0" y="1495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6">
            <a:extLst>
              <a:ext uri="{FF2B5EF4-FFF2-40B4-BE49-F238E27FC236}">
                <a16:creationId xmlns:a16="http://schemas.microsoft.com/office/drawing/2014/main" id="{94BE3FC4-D467-7D9B-7F5F-C97B75FE0AE1}"/>
              </a:ext>
            </a:extLst>
          </p:cNvPr>
          <p:cNvGrpSpPr/>
          <p:nvPr/>
        </p:nvGrpSpPr>
        <p:grpSpPr>
          <a:xfrm>
            <a:off x="11148842" y="1857001"/>
            <a:ext cx="6014194" cy="6014194"/>
            <a:chOff x="0" y="0"/>
            <a:chExt cx="812800" cy="812800"/>
          </a:xfrm>
        </p:grpSpPr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32CF7B39-D310-83F5-CEC0-39EC22950D2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D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8">
              <a:extLst>
                <a:ext uri="{FF2B5EF4-FFF2-40B4-BE49-F238E27FC236}">
                  <a16:creationId xmlns:a16="http://schemas.microsoft.com/office/drawing/2014/main" id="{30D66BA8-31D8-97B9-A171-08CAF22A83F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8" name="Picture 10">
            <a:extLst>
              <a:ext uri="{FF2B5EF4-FFF2-40B4-BE49-F238E27FC236}">
                <a16:creationId xmlns:a16="http://schemas.microsoft.com/office/drawing/2014/main" id="{78B9867E-E8B4-1E24-F234-4A98751A10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95080">
            <a:off x="12118098" y="1525345"/>
            <a:ext cx="3564645" cy="92032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84DD771-0C60-6785-EA38-66371A7C47AE}"/>
              </a:ext>
            </a:extLst>
          </p:cNvPr>
          <p:cNvSpPr txBox="1"/>
          <p:nvPr/>
        </p:nvSpPr>
        <p:spPr>
          <a:xfrm>
            <a:off x="11495574" y="3518473"/>
            <a:ext cx="5320722" cy="269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E2E106-FDAD-82C0-E6AA-304C54383D9D}"/>
              </a:ext>
            </a:extLst>
          </p:cNvPr>
          <p:cNvGrpSpPr/>
          <p:nvPr/>
        </p:nvGrpSpPr>
        <p:grpSpPr>
          <a:xfrm>
            <a:off x="1077906" y="763814"/>
            <a:ext cx="9549579" cy="3395242"/>
            <a:chOff x="1077906" y="763814"/>
            <a:chExt cx="9549579" cy="339524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F371B9F-84C4-AA82-F882-E8C83B542F67}"/>
                </a:ext>
              </a:extLst>
            </p:cNvPr>
            <p:cNvGrpSpPr/>
            <p:nvPr/>
          </p:nvGrpSpPr>
          <p:grpSpPr>
            <a:xfrm>
              <a:off x="1077906" y="1204311"/>
              <a:ext cx="9549579" cy="2954745"/>
              <a:chOff x="1051751" y="1519237"/>
              <a:chExt cx="9549579" cy="2954745"/>
            </a:xfrm>
          </p:grpSpPr>
          <p:grpSp>
            <p:nvGrpSpPr>
              <p:cNvPr id="43" name="Group 3">
                <a:extLst>
                  <a:ext uri="{FF2B5EF4-FFF2-40B4-BE49-F238E27FC236}">
                    <a16:creationId xmlns:a16="http://schemas.microsoft.com/office/drawing/2014/main" id="{5C8C657D-1995-779C-1AA0-96255D451167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954745"/>
                <a:chOff x="0" y="-47625"/>
                <a:chExt cx="2355171" cy="2333477"/>
              </a:xfrm>
            </p:grpSpPr>
            <p:sp>
              <p:nvSpPr>
                <p:cNvPr id="45" name="Freeform 4">
                  <a:extLst>
                    <a:ext uri="{FF2B5EF4-FFF2-40B4-BE49-F238E27FC236}">
                      <a16:creationId xmlns:a16="http://schemas.microsoft.com/office/drawing/2014/main" id="{00A896B7-0917-51B8-9D56-8D6551D3CE4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2285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E8EFF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TextBox 5">
                  <a:extLst>
                    <a:ext uri="{FF2B5EF4-FFF2-40B4-BE49-F238E27FC236}">
                      <a16:creationId xmlns:a16="http://schemas.microsoft.com/office/drawing/2014/main" id="{7547FCE0-1434-83C1-618A-67D0D7E645C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A55E49D-7C52-7CF4-691A-35705EB0F3A3}"/>
                  </a:ext>
                </a:extLst>
              </p:cNvPr>
              <p:cNvSpPr txBox="1"/>
              <p:nvPr/>
            </p:nvSpPr>
            <p:spPr>
              <a:xfrm>
                <a:off x="1598518" y="2171927"/>
                <a:ext cx="8456044" cy="1911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Ôn lại các kiến thức đã học ngày hôm nay</a:t>
                </a:r>
                <a:endParaRPr lang="en-US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Picture 9">
              <a:extLst>
                <a:ext uri="{FF2B5EF4-FFF2-40B4-BE49-F238E27FC236}">
                  <a16:creationId xmlns:a16="http://schemas.microsoft.com/office/drawing/2014/main" id="{9F5C98F4-C782-A17E-54FB-F748DCAB5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742787" y="763814"/>
              <a:ext cx="3600289" cy="877161"/>
            </a:xfrm>
            <a:prstGeom prst="rect">
              <a:avLst/>
            </a:prstGeom>
          </p:spPr>
        </p:pic>
      </p:grpSp>
      <p:pic>
        <p:nvPicPr>
          <p:cNvPr id="47" name="Picture 11">
            <a:extLst>
              <a:ext uri="{FF2B5EF4-FFF2-40B4-BE49-F238E27FC236}">
                <a16:creationId xmlns:a16="http://schemas.microsoft.com/office/drawing/2014/main" id="{3FBB2243-2D91-2802-E31A-3D57CCA53D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0819"/>
          <a:stretch>
            <a:fillRect/>
          </a:stretch>
        </p:blipFill>
        <p:spPr>
          <a:xfrm>
            <a:off x="9890234" y="7471221"/>
            <a:ext cx="8531402" cy="288167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EDCC1AC-0E08-6E94-1CF8-2C90BB839EB0}"/>
              </a:ext>
            </a:extLst>
          </p:cNvPr>
          <p:cNvGrpSpPr/>
          <p:nvPr/>
        </p:nvGrpSpPr>
        <p:grpSpPr>
          <a:xfrm>
            <a:off x="1022347" y="4944793"/>
            <a:ext cx="9549579" cy="3932975"/>
            <a:chOff x="1077906" y="763814"/>
            <a:chExt cx="9549579" cy="393297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355DBD5-A6FD-0F60-758D-36ED63013B20}"/>
                </a:ext>
              </a:extLst>
            </p:cNvPr>
            <p:cNvGrpSpPr/>
            <p:nvPr/>
          </p:nvGrpSpPr>
          <p:grpSpPr>
            <a:xfrm>
              <a:off x="1077906" y="1204311"/>
              <a:ext cx="9549579" cy="3492478"/>
              <a:chOff x="1051751" y="1519237"/>
              <a:chExt cx="9549579" cy="3492478"/>
            </a:xfrm>
          </p:grpSpPr>
          <p:grpSp>
            <p:nvGrpSpPr>
              <p:cNvPr id="51" name="Group 3">
                <a:extLst>
                  <a:ext uri="{FF2B5EF4-FFF2-40B4-BE49-F238E27FC236}">
                    <a16:creationId xmlns:a16="http://schemas.microsoft.com/office/drawing/2014/main" id="{1C496271-362C-2157-E002-78B64D003BA8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3492478"/>
                <a:chOff x="0" y="-47625"/>
                <a:chExt cx="2355171" cy="2758146"/>
              </a:xfrm>
            </p:grpSpPr>
            <p:sp>
              <p:nvSpPr>
                <p:cNvPr id="53" name="Freeform 4">
                  <a:extLst>
                    <a:ext uri="{FF2B5EF4-FFF2-40B4-BE49-F238E27FC236}">
                      <a16:creationId xmlns:a16="http://schemas.microsoft.com/office/drawing/2014/main" id="{595DADCB-BFA9-2476-0FAD-8FE05FE56DFA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2355171" cy="2710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E8EFF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TextBox 5">
                  <a:extLst>
                    <a:ext uri="{FF2B5EF4-FFF2-40B4-BE49-F238E27FC236}">
                      <a16:creationId xmlns:a16="http://schemas.microsoft.com/office/drawing/2014/main" id="{9234F319-4371-9A4F-C392-D3C4CBEBEA7E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7E79749-9682-B5D9-7B33-7A481DF34EE1}"/>
                  </a:ext>
                </a:extLst>
              </p:cNvPr>
              <p:cNvSpPr txBox="1"/>
              <p:nvPr/>
            </p:nvSpPr>
            <p:spPr>
              <a:xfrm>
                <a:off x="1333512" y="2318631"/>
                <a:ext cx="9066249" cy="1911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 thiện sản phẩm thể hiện cách phòng tránh bị xâm hại tình dục</a:t>
                </a:r>
                <a:endParaRPr lang="en-US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0" name="Picture 9">
              <a:extLst>
                <a:ext uri="{FF2B5EF4-FFF2-40B4-BE49-F238E27FC236}">
                  <a16:creationId xmlns:a16="http://schemas.microsoft.com/office/drawing/2014/main" id="{0EDF90D8-EBFE-A4CE-49A1-9793D8378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742787" y="763814"/>
              <a:ext cx="3600289" cy="877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851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99373" y="9252636"/>
            <a:ext cx="1024469" cy="873593"/>
          </a:xfrm>
          <a:custGeom>
            <a:avLst/>
            <a:gdLst/>
            <a:ahLst/>
            <a:cxnLst/>
            <a:rect l="l" t="t" r="r" b="b"/>
            <a:pathLst>
              <a:path w="1024469" h="873593">
                <a:moveTo>
                  <a:pt x="0" y="0"/>
                </a:moveTo>
                <a:lnTo>
                  <a:pt x="1024468" y="0"/>
                </a:lnTo>
                <a:lnTo>
                  <a:pt x="1024468" y="873593"/>
                </a:lnTo>
                <a:lnTo>
                  <a:pt x="0" y="873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4B2438-6B35-71C0-F0BC-3648ACBB9050}"/>
              </a:ext>
            </a:extLst>
          </p:cNvPr>
          <p:cNvGrpSpPr/>
          <p:nvPr/>
        </p:nvGrpSpPr>
        <p:grpSpPr>
          <a:xfrm>
            <a:off x="952500" y="745795"/>
            <a:ext cx="16383000" cy="8887417"/>
            <a:chOff x="952500" y="745795"/>
            <a:chExt cx="16383000" cy="888741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7FC5337-2E3C-C284-C7E4-FD384F073160}"/>
                </a:ext>
              </a:extLst>
            </p:cNvPr>
            <p:cNvGrpSpPr/>
            <p:nvPr/>
          </p:nvGrpSpPr>
          <p:grpSpPr>
            <a:xfrm>
              <a:off x="952500" y="745795"/>
              <a:ext cx="16383000" cy="8795409"/>
              <a:chOff x="1735164" y="697531"/>
              <a:chExt cx="14798168" cy="8795409"/>
            </a:xfrm>
          </p:grpSpPr>
          <p:sp>
            <p:nvSpPr>
              <p:cNvPr id="2" name="Freeform 2"/>
              <p:cNvSpPr/>
              <p:nvPr/>
            </p:nvSpPr>
            <p:spPr>
              <a:xfrm>
                <a:off x="1925053" y="1028700"/>
                <a:ext cx="14437895" cy="8229600"/>
              </a:xfrm>
              <a:custGeom>
                <a:avLst/>
                <a:gdLst/>
                <a:ahLst/>
                <a:cxnLst/>
                <a:rect l="l" t="t" r="r" b="b"/>
                <a:pathLst>
                  <a:path w="14437895" h="8229600">
                    <a:moveTo>
                      <a:pt x="0" y="0"/>
                    </a:moveTo>
                    <a:lnTo>
                      <a:pt x="14437894" y="0"/>
                    </a:lnTo>
                    <a:lnTo>
                      <a:pt x="14437894" y="8229600"/>
                    </a:lnTo>
                    <a:lnTo>
                      <a:pt x="0" y="822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" name="Freeform 3"/>
              <p:cNvSpPr/>
              <p:nvPr/>
            </p:nvSpPr>
            <p:spPr>
              <a:xfrm>
                <a:off x="2260229" y="1219751"/>
                <a:ext cx="13767541" cy="7847499"/>
              </a:xfrm>
              <a:custGeom>
                <a:avLst/>
                <a:gdLst/>
                <a:ahLst/>
                <a:cxnLst/>
                <a:rect l="l" t="t" r="r" b="b"/>
                <a:pathLst>
                  <a:path w="13767541" h="7847499">
                    <a:moveTo>
                      <a:pt x="0" y="0"/>
                    </a:moveTo>
                    <a:lnTo>
                      <a:pt x="13767542" y="0"/>
                    </a:lnTo>
                    <a:lnTo>
                      <a:pt x="13767542" y="7847498"/>
                    </a:lnTo>
                    <a:lnTo>
                      <a:pt x="0" y="78474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1735164" y="697531"/>
                <a:ext cx="1870620" cy="1858929"/>
              </a:xfrm>
              <a:custGeom>
                <a:avLst/>
                <a:gdLst/>
                <a:ahLst/>
                <a:cxnLst/>
                <a:rect l="l" t="t" r="r" b="b"/>
                <a:pathLst>
                  <a:path w="1870620" h="1858929">
                    <a:moveTo>
                      <a:pt x="0" y="0"/>
                    </a:moveTo>
                    <a:lnTo>
                      <a:pt x="1870620" y="0"/>
                    </a:lnTo>
                    <a:lnTo>
                      <a:pt x="1870620" y="1858928"/>
                    </a:lnTo>
                    <a:lnTo>
                      <a:pt x="0" y="18589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>
              <a:xfrm flipH="1">
                <a:off x="14969480" y="7647288"/>
                <a:ext cx="1393468" cy="1845652"/>
              </a:xfrm>
              <a:custGeom>
                <a:avLst/>
                <a:gdLst/>
                <a:ahLst/>
                <a:cxnLst/>
                <a:rect l="l" t="t" r="r" b="b"/>
                <a:pathLst>
                  <a:path w="1393468" h="1845652">
                    <a:moveTo>
                      <a:pt x="1393467" y="0"/>
                    </a:moveTo>
                    <a:lnTo>
                      <a:pt x="0" y="0"/>
                    </a:lnTo>
                    <a:lnTo>
                      <a:pt x="0" y="1845653"/>
                    </a:lnTo>
                    <a:lnTo>
                      <a:pt x="1393467" y="1845653"/>
                    </a:lnTo>
                    <a:lnTo>
                      <a:pt x="1393467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 rot="1273820">
                <a:off x="14853192" y="729688"/>
                <a:ext cx="1680140" cy="1663339"/>
              </a:xfrm>
              <a:custGeom>
                <a:avLst/>
                <a:gdLst/>
                <a:ahLst/>
                <a:cxnLst/>
                <a:rect l="l" t="t" r="r" b="b"/>
                <a:pathLst>
                  <a:path w="1680140" h="1663339">
                    <a:moveTo>
                      <a:pt x="0" y="0"/>
                    </a:moveTo>
                    <a:lnTo>
                      <a:pt x="1680140" y="0"/>
                    </a:lnTo>
                    <a:lnTo>
                      <a:pt x="1680140" y="1663339"/>
                    </a:lnTo>
                    <a:lnTo>
                      <a:pt x="0" y="16633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-1590096">
              <a:off x="1489114" y="8040386"/>
              <a:ext cx="1715021" cy="1592826"/>
            </a:xfrm>
            <a:custGeom>
              <a:avLst/>
              <a:gdLst/>
              <a:ahLst/>
              <a:cxnLst/>
              <a:rect l="l" t="t" r="r" b="b"/>
              <a:pathLst>
                <a:path w="1715021" h="1592826">
                  <a:moveTo>
                    <a:pt x="0" y="0"/>
                  </a:moveTo>
                  <a:lnTo>
                    <a:pt x="1715021" y="0"/>
                  </a:lnTo>
                  <a:lnTo>
                    <a:pt x="1715021" y="1592826"/>
                  </a:lnTo>
                  <a:lnTo>
                    <a:pt x="0" y="159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2">
            <a:extLst>
              <a:ext uri="{FF2B5EF4-FFF2-40B4-BE49-F238E27FC236}">
                <a16:creationId xmlns:a16="http://schemas.microsoft.com/office/drawing/2014/main" id="{9C05E148-39CC-A407-BD9C-AA1E846DF7EC}"/>
              </a:ext>
            </a:extLst>
          </p:cNvPr>
          <p:cNvSpPr txBox="1"/>
          <p:nvPr/>
        </p:nvSpPr>
        <p:spPr>
          <a:xfrm>
            <a:off x="2748479" y="3410910"/>
            <a:ext cx="12791041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ƠN CÁC EM ĐÃ LẮNG NGHE BÀI HỌC!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21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660156F1-BDA6-29F8-61A1-CC752CE84B08}"/>
              </a:ext>
            </a:extLst>
          </p:cNvPr>
          <p:cNvSpPr/>
          <p:nvPr/>
        </p:nvSpPr>
        <p:spPr>
          <a:xfrm rot="-2700000">
            <a:off x="-69117" y="1821047"/>
            <a:ext cx="2267666" cy="1049740"/>
          </a:xfrm>
          <a:custGeom>
            <a:avLst/>
            <a:gdLst/>
            <a:ahLst/>
            <a:cxnLst/>
            <a:rect l="l" t="t" r="r" b="b"/>
            <a:pathLst>
              <a:path w="2267666" h="1049740">
                <a:moveTo>
                  <a:pt x="0" y="0"/>
                </a:moveTo>
                <a:lnTo>
                  <a:pt x="2267666" y="0"/>
                </a:lnTo>
                <a:lnTo>
                  <a:pt x="2267666" y="1049740"/>
                </a:lnTo>
                <a:lnTo>
                  <a:pt x="0" y="1049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426707">
            <a:off x="1137131" y="8216408"/>
            <a:ext cx="430945" cy="1267484"/>
          </a:xfrm>
          <a:custGeom>
            <a:avLst/>
            <a:gdLst/>
            <a:ahLst/>
            <a:cxnLst/>
            <a:rect l="l" t="t" r="r" b="b"/>
            <a:pathLst>
              <a:path w="430945" h="1267484">
                <a:moveTo>
                  <a:pt x="0" y="0"/>
                </a:moveTo>
                <a:lnTo>
                  <a:pt x="430944" y="0"/>
                </a:lnTo>
                <a:lnTo>
                  <a:pt x="430944" y="1267484"/>
                </a:lnTo>
                <a:lnTo>
                  <a:pt x="0" y="1267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690E8F7E-7234-AEDB-E084-CC1B4C497B53}"/>
              </a:ext>
            </a:extLst>
          </p:cNvPr>
          <p:cNvSpPr/>
          <p:nvPr/>
        </p:nvSpPr>
        <p:spPr>
          <a:xfrm>
            <a:off x="17830800" y="8866479"/>
            <a:ext cx="301729" cy="1438278"/>
          </a:xfrm>
          <a:custGeom>
            <a:avLst/>
            <a:gdLst/>
            <a:ahLst/>
            <a:cxnLst/>
            <a:rect l="l" t="t" r="r" b="b"/>
            <a:pathLst>
              <a:path w="301729" h="1438278">
                <a:moveTo>
                  <a:pt x="0" y="0"/>
                </a:moveTo>
                <a:lnTo>
                  <a:pt x="301729" y="0"/>
                </a:lnTo>
                <a:lnTo>
                  <a:pt x="301729" y="1438278"/>
                </a:lnTo>
                <a:lnTo>
                  <a:pt x="0" y="1438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69804" b="-620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FCDA7F-62C2-4253-141C-73C10E5DE09B}"/>
              </a:ext>
            </a:extLst>
          </p:cNvPr>
          <p:cNvGrpSpPr/>
          <p:nvPr/>
        </p:nvGrpSpPr>
        <p:grpSpPr>
          <a:xfrm>
            <a:off x="5981700" y="-28898"/>
            <a:ext cx="6324600" cy="1580477"/>
            <a:chOff x="5715000" y="-1"/>
            <a:chExt cx="6324600" cy="1563773"/>
          </a:xfrm>
        </p:grpSpPr>
        <p:sp>
          <p:nvSpPr>
            <p:cNvPr id="16" name="Round Same Side Corner Rectangle 11">
              <a:extLst>
                <a:ext uri="{FF2B5EF4-FFF2-40B4-BE49-F238E27FC236}">
                  <a16:creationId xmlns:a16="http://schemas.microsoft.com/office/drawing/2014/main" id="{E4938EF3-268C-7CE5-1343-A2E9551E6198}"/>
                </a:ext>
              </a:extLst>
            </p:cNvPr>
            <p:cNvSpPr/>
            <p:nvPr/>
          </p:nvSpPr>
          <p:spPr>
            <a:xfrm flipV="1">
              <a:off x="5715000" y="-1"/>
              <a:ext cx="6324600" cy="156377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A06435-99E7-E2A4-BAAB-4350462D2797}"/>
                </a:ext>
              </a:extLst>
            </p:cNvPr>
            <p:cNvSpPr txBox="1"/>
            <p:nvPr/>
          </p:nvSpPr>
          <p:spPr>
            <a:xfrm>
              <a:off x="6515100" y="285157"/>
              <a:ext cx="4724400" cy="1004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8" name="Freeform 5">
            <a:extLst>
              <a:ext uri="{FF2B5EF4-FFF2-40B4-BE49-F238E27FC236}">
                <a16:creationId xmlns:a16="http://schemas.microsoft.com/office/drawing/2014/main" id="{171F0CAC-5118-6723-336B-E4A62D49DDA1}"/>
              </a:ext>
            </a:extLst>
          </p:cNvPr>
          <p:cNvSpPr/>
          <p:nvPr/>
        </p:nvSpPr>
        <p:spPr>
          <a:xfrm>
            <a:off x="745087" y="2247900"/>
            <a:ext cx="16797826" cy="7224328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solidFill>
            <a:srgbClr val="FFF5D5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2917AC-415F-4494-0944-D66E7676BD92}"/>
              </a:ext>
            </a:extLst>
          </p:cNvPr>
          <p:cNvSpPr txBox="1"/>
          <p:nvPr/>
        </p:nvSpPr>
        <p:spPr>
          <a:xfrm>
            <a:off x="1352603" y="2640099"/>
            <a:ext cx="10568479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tham gia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lang="vi-VN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Hát, đọc thơ về niềm vui tuổi thơ hạnh phúc, êm ấm.</a:t>
            </a:r>
          </a:p>
          <a:p>
            <a:pPr marL="571500" indent="-5715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 dẫn thực hiện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khi hát hoặc đọc bài thơ,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 hoặc cá nhân sẽ nói thông điệp về tuổi thơ qua tác phẩm vừa trình bày, bắt đầu bằng cụm từ </a:t>
            </a:r>
            <a:r>
              <a:rPr lang="vi-VN" sz="40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“Tuổi thơ – đó là...</a:t>
            </a:r>
            <a:r>
              <a:rPr lang="en-US" sz="40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vi-VN" sz="4000" b="1" i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5CAA1-8BC2-C3A7-B784-6D2D433B6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240" y="3443802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2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-27214" y="9146753"/>
            <a:ext cx="1028295" cy="1140247"/>
          </a:xfrm>
          <a:custGeom>
            <a:avLst/>
            <a:gdLst/>
            <a:ahLst/>
            <a:cxnLst/>
            <a:rect l="l" t="t" r="r" b="b"/>
            <a:pathLst>
              <a:path w="1028295" h="1140247">
                <a:moveTo>
                  <a:pt x="0" y="0"/>
                </a:moveTo>
                <a:lnTo>
                  <a:pt x="1028295" y="0"/>
                </a:lnTo>
                <a:lnTo>
                  <a:pt x="1028295" y="1140247"/>
                </a:lnTo>
                <a:lnTo>
                  <a:pt x="0" y="1140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rot="1718021" flipV="1">
            <a:off x="16793288" y="10891"/>
            <a:ext cx="1532531" cy="1149398"/>
          </a:xfrm>
          <a:custGeom>
            <a:avLst/>
            <a:gdLst/>
            <a:ahLst/>
            <a:cxnLst/>
            <a:rect l="l" t="t" r="r" b="b"/>
            <a:pathLst>
              <a:path w="1532531" h="1149398">
                <a:moveTo>
                  <a:pt x="0" y="1149398"/>
                </a:moveTo>
                <a:lnTo>
                  <a:pt x="1532531" y="1149398"/>
                </a:lnTo>
                <a:lnTo>
                  <a:pt x="1532531" y="0"/>
                </a:lnTo>
                <a:lnTo>
                  <a:pt x="0" y="0"/>
                </a:lnTo>
                <a:lnTo>
                  <a:pt x="0" y="114939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7041534" y="8979580"/>
            <a:ext cx="1153148" cy="1169224"/>
          </a:xfrm>
          <a:custGeom>
            <a:avLst/>
            <a:gdLst/>
            <a:ahLst/>
            <a:cxnLst/>
            <a:rect l="l" t="t" r="r" b="b"/>
            <a:pathLst>
              <a:path w="1153148" h="1169224">
                <a:moveTo>
                  <a:pt x="0" y="0"/>
                </a:moveTo>
                <a:lnTo>
                  <a:pt x="1153148" y="0"/>
                </a:lnTo>
                <a:lnTo>
                  <a:pt x="1153148" y="1169224"/>
                </a:lnTo>
                <a:lnTo>
                  <a:pt x="0" y="11692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A93D87-943A-CA70-D0B0-2669BC5EADEB}"/>
              </a:ext>
            </a:extLst>
          </p:cNvPr>
          <p:cNvGrpSpPr/>
          <p:nvPr/>
        </p:nvGrpSpPr>
        <p:grpSpPr>
          <a:xfrm>
            <a:off x="381000" y="227920"/>
            <a:ext cx="14230350" cy="2715482"/>
            <a:chOff x="236221" y="-432841"/>
            <a:chExt cx="14230350" cy="2715482"/>
          </a:xfrm>
        </p:grpSpPr>
        <p:sp>
          <p:nvSpPr>
            <p:cNvPr id="33" name="Line Callout 1 (Border and Accent Bar) 3">
              <a:extLst>
                <a:ext uri="{FF2B5EF4-FFF2-40B4-BE49-F238E27FC236}">
                  <a16:creationId xmlns:a16="http://schemas.microsoft.com/office/drawing/2014/main" id="{DDA9FA35-E3BA-3C79-41BA-D79905C63518}"/>
                </a:ext>
              </a:extLst>
            </p:cNvPr>
            <p:cNvSpPr/>
            <p:nvPr/>
          </p:nvSpPr>
          <p:spPr>
            <a:xfrm>
              <a:off x="236221" y="77778"/>
              <a:ext cx="13344525" cy="2204863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tham khảo: </a:t>
              </a:r>
              <a:r>
                <a:rPr lang="vi-VN" sz="40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</a:t>
              </a:r>
              <a:r>
                <a:rPr lang="en-US" sz="40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hát về </a:t>
              </a:r>
              <a:r>
                <a:rPr lang="vi-VN" sz="40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tuổi thơ,</a:t>
              </a:r>
              <a:r>
                <a:rPr lang="en-US" sz="40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 đình, </a:t>
              </a:r>
              <a:r>
                <a:rPr lang="en-US" sz="40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 </a:t>
              </a:r>
              <a:r>
                <a:rPr lang="vi-VN" sz="40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niềm vui, những trò chơi,...</a:t>
              </a:r>
              <a:r>
                <a:rPr lang="en-US" sz="40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như:</a:t>
              </a:r>
              <a:endParaRPr lang="en-US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4C141D0E-160C-5F99-B574-A620BB9ED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6421" y="-432841"/>
              <a:ext cx="1200150" cy="1200150"/>
            </a:xfrm>
            <a:prstGeom prst="rect">
              <a:avLst/>
            </a:prstGeom>
          </p:spPr>
        </p:pic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94B7CBC-9ECC-057D-02A5-27BF08719B63}"/>
              </a:ext>
            </a:extLst>
          </p:cNvPr>
          <p:cNvSpPr/>
          <p:nvPr/>
        </p:nvSpPr>
        <p:spPr>
          <a:xfrm>
            <a:off x="1371600" y="3467100"/>
            <a:ext cx="7467599" cy="2439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hát </a:t>
            </a:r>
            <a:r>
              <a:rPr lang="vi-V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là bông hồng nhỏ 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(Sáng tác: Trịnh Công Sơn)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8DE125-51F2-64E2-69ED-E40514E21633}"/>
              </a:ext>
            </a:extLst>
          </p:cNvPr>
          <p:cNvSpPr/>
          <p:nvPr/>
        </p:nvSpPr>
        <p:spPr>
          <a:xfrm>
            <a:off x="9448801" y="3467100"/>
            <a:ext cx="7467599" cy="24456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hát </a:t>
            </a:r>
            <a:r>
              <a:rPr lang="vi-V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con 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(Sáng tác: Phạm Trọng Cầu)</a:t>
            </a:r>
          </a:p>
        </p:txBody>
      </p:sp>
      <p:pic>
        <p:nvPicPr>
          <p:cNvPr id="1026" name="Picture 2" descr="Dạy hát: Cho Con">
            <a:extLst>
              <a:ext uri="{FF2B5EF4-FFF2-40B4-BE49-F238E27FC236}">
                <a16:creationId xmlns:a16="http://schemas.microsoft.com/office/drawing/2014/main" id="{E8C5B9B9-0855-3EF9-4F98-AA4DB3469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48050" r="16406" b="7032"/>
          <a:stretch/>
        </p:blipFill>
        <p:spPr bwMode="auto">
          <a:xfrm>
            <a:off x="10646847" y="6416914"/>
            <a:ext cx="5071505" cy="3390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Karaoke song ngữ/EM LÀ BÔNG HỒNG NHỎ English Version/Học Tiếng Anh qua bài  hát - LITTLE ROSE - YouTube">
            <a:extLst>
              <a:ext uri="{FF2B5EF4-FFF2-40B4-BE49-F238E27FC236}">
                <a16:creationId xmlns:a16="http://schemas.microsoft.com/office/drawing/2014/main" id="{12D83B1A-6E0F-1379-B7FF-63BCD2884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1" t="25130" r="8018"/>
          <a:stretch/>
        </p:blipFill>
        <p:spPr bwMode="auto">
          <a:xfrm>
            <a:off x="2057400" y="6416913"/>
            <a:ext cx="6100739" cy="3390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Em Là Bông Hồng Nhỏ nhạc thiếu nhi Trịnh Công Sơn I Will Be a Little Rose Vietnamese Kid Music Piano">
            <a:hlinkClick r:id="" action="ppaction://media"/>
            <a:extLst>
              <a:ext uri="{FF2B5EF4-FFF2-40B4-BE49-F238E27FC236}">
                <a16:creationId xmlns:a16="http://schemas.microsoft.com/office/drawing/2014/main" id="{54A693CD-C88F-F752-11EE-4CD70D65A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0741" y="4944691"/>
            <a:ext cx="1140248" cy="1140248"/>
          </a:xfrm>
          <a:prstGeom prst="rect">
            <a:avLst/>
          </a:prstGeom>
        </p:spPr>
      </p:pic>
      <p:pic>
        <p:nvPicPr>
          <p:cNvPr id="40" name="Cho con - Phạm Trọng Cầu (50 Bài hát thiếu nhi hay nhất thế kỷ 20)">
            <a:hlinkClick r:id="" action="ppaction://media"/>
            <a:extLst>
              <a:ext uri="{FF2B5EF4-FFF2-40B4-BE49-F238E27FC236}">
                <a16:creationId xmlns:a16="http://schemas.microsoft.com/office/drawing/2014/main" id="{7464A4BA-4C3B-84D9-657F-FE989A77C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16219714" y="4899386"/>
            <a:ext cx="1147545" cy="1169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499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 rot="2700000">
            <a:off x="16682255" y="389713"/>
            <a:ext cx="1578563" cy="730743"/>
          </a:xfrm>
          <a:custGeom>
            <a:avLst/>
            <a:gdLst/>
            <a:ahLst/>
            <a:cxnLst/>
            <a:rect l="l" t="t" r="r" b="b"/>
            <a:pathLst>
              <a:path w="1578563" h="730743">
                <a:moveTo>
                  <a:pt x="0" y="0"/>
                </a:moveTo>
                <a:lnTo>
                  <a:pt x="1578564" y="0"/>
                </a:lnTo>
                <a:lnTo>
                  <a:pt x="1578564" y="730743"/>
                </a:lnTo>
                <a:lnTo>
                  <a:pt x="0" y="730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16296852" y="8765980"/>
            <a:ext cx="1375917" cy="1206220"/>
          </a:xfrm>
          <a:custGeom>
            <a:avLst/>
            <a:gdLst/>
            <a:ahLst/>
            <a:cxnLst/>
            <a:rect l="l" t="t" r="r" b="b"/>
            <a:pathLst>
              <a:path w="1375917" h="1206220">
                <a:moveTo>
                  <a:pt x="1375916" y="0"/>
                </a:moveTo>
                <a:lnTo>
                  <a:pt x="0" y="0"/>
                </a:lnTo>
                <a:lnTo>
                  <a:pt x="0" y="1206221"/>
                </a:lnTo>
                <a:lnTo>
                  <a:pt x="1375916" y="1206221"/>
                </a:lnTo>
                <a:lnTo>
                  <a:pt x="13759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93724" y="8876829"/>
            <a:ext cx="1256156" cy="1205909"/>
          </a:xfrm>
          <a:custGeom>
            <a:avLst/>
            <a:gdLst/>
            <a:ahLst/>
            <a:cxnLst/>
            <a:rect l="l" t="t" r="r" b="b"/>
            <a:pathLst>
              <a:path w="1256156" h="1205909">
                <a:moveTo>
                  <a:pt x="0" y="0"/>
                </a:moveTo>
                <a:lnTo>
                  <a:pt x="1256156" y="0"/>
                </a:lnTo>
                <a:lnTo>
                  <a:pt x="1256156" y="1205910"/>
                </a:lnTo>
                <a:lnTo>
                  <a:pt x="0" y="1205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1588833">
            <a:off x="-233814" y="-186627"/>
            <a:ext cx="2511232" cy="1883424"/>
          </a:xfrm>
          <a:custGeom>
            <a:avLst/>
            <a:gdLst/>
            <a:ahLst/>
            <a:cxnLst/>
            <a:rect l="l" t="t" r="r" b="b"/>
            <a:pathLst>
              <a:path w="2511232" h="1883424">
                <a:moveTo>
                  <a:pt x="0" y="0"/>
                </a:moveTo>
                <a:lnTo>
                  <a:pt x="2511232" y="0"/>
                </a:lnTo>
                <a:lnTo>
                  <a:pt x="2511232" y="1883424"/>
                </a:lnTo>
                <a:lnTo>
                  <a:pt x="0" y="1883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AEC3F2-680C-AAA4-B0C7-0217811017C9}"/>
              </a:ext>
            </a:extLst>
          </p:cNvPr>
          <p:cNvSpPr txBox="1"/>
          <p:nvPr/>
        </p:nvSpPr>
        <p:spPr>
          <a:xfrm>
            <a:off x="405492" y="935851"/>
            <a:ext cx="17391488" cy="347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78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ĐỀ</a:t>
            </a:r>
            <a:r>
              <a:rPr lang="en-US" sz="78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7800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8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 TRÁNH BỊ XÂM HẠI</a:t>
            </a:r>
            <a:endParaRPr lang="en-US" sz="7800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AF993F-66BF-0FC3-4F68-2E234C3CA1DD}"/>
              </a:ext>
            </a:extLst>
          </p:cNvPr>
          <p:cNvCxnSpPr>
            <a:cxnSpLocks/>
          </p:cNvCxnSpPr>
          <p:nvPr/>
        </p:nvCxnSpPr>
        <p:spPr>
          <a:xfrm>
            <a:off x="1456617" y="4914900"/>
            <a:ext cx="15374765" cy="0"/>
          </a:xfrm>
          <a:prstGeom prst="line">
            <a:avLst/>
          </a:prstGeom>
          <a:ln w="3810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FE3A581-BFCE-4CF1-F770-C48C3BB58D13}"/>
              </a:ext>
            </a:extLst>
          </p:cNvPr>
          <p:cNvSpPr txBox="1"/>
          <p:nvPr/>
        </p:nvSpPr>
        <p:spPr>
          <a:xfrm>
            <a:off x="405492" y="5365511"/>
            <a:ext cx="17477014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 24 – TIẾT</a:t>
            </a:r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8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 VI XÂM HẠI TÌNH DỤC</a:t>
            </a:r>
            <a:endParaRPr lang="en-US" sz="8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963882" y="0"/>
            <a:ext cx="1362218" cy="1362218"/>
          </a:xfrm>
          <a:custGeom>
            <a:avLst/>
            <a:gdLst/>
            <a:ahLst/>
            <a:cxnLst/>
            <a:rect l="l" t="t" r="r" b="b"/>
            <a:pathLst>
              <a:path w="1362218" h="1362218">
                <a:moveTo>
                  <a:pt x="0" y="0"/>
                </a:moveTo>
                <a:lnTo>
                  <a:pt x="1362218" y="0"/>
                </a:lnTo>
                <a:lnTo>
                  <a:pt x="1362218" y="1362218"/>
                </a:lnTo>
                <a:lnTo>
                  <a:pt x="0" y="1362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2400" y="155998"/>
            <a:ext cx="1375917" cy="1206220"/>
          </a:xfrm>
          <a:custGeom>
            <a:avLst/>
            <a:gdLst/>
            <a:ahLst/>
            <a:cxnLst/>
            <a:rect l="l" t="t" r="r" b="b"/>
            <a:pathLst>
              <a:path w="1375917" h="1206220">
                <a:moveTo>
                  <a:pt x="0" y="0"/>
                </a:moveTo>
                <a:lnTo>
                  <a:pt x="1375916" y="0"/>
                </a:lnTo>
                <a:lnTo>
                  <a:pt x="1375916" y="1206220"/>
                </a:lnTo>
                <a:lnTo>
                  <a:pt x="0" y="12062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764000" y="8724900"/>
            <a:ext cx="1256156" cy="1205909"/>
          </a:xfrm>
          <a:custGeom>
            <a:avLst/>
            <a:gdLst/>
            <a:ahLst/>
            <a:cxnLst/>
            <a:rect l="l" t="t" r="r" b="b"/>
            <a:pathLst>
              <a:path w="1256156" h="1205909">
                <a:moveTo>
                  <a:pt x="0" y="0"/>
                </a:moveTo>
                <a:lnTo>
                  <a:pt x="1256156" y="0"/>
                </a:lnTo>
                <a:lnTo>
                  <a:pt x="1256156" y="1205909"/>
                </a:lnTo>
                <a:lnTo>
                  <a:pt x="0" y="1205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DD79E1-540A-DC17-CA22-9CBD9893BF62}"/>
              </a:ext>
            </a:extLst>
          </p:cNvPr>
          <p:cNvGrpSpPr/>
          <p:nvPr/>
        </p:nvGrpSpPr>
        <p:grpSpPr>
          <a:xfrm>
            <a:off x="5186788" y="0"/>
            <a:ext cx="8371462" cy="1497784"/>
            <a:chOff x="4734746" y="-10887"/>
            <a:chExt cx="8229642" cy="1497784"/>
          </a:xfrm>
        </p:grpSpPr>
        <p:sp>
          <p:nvSpPr>
            <p:cNvPr id="23" name="Round Same Side Corner Rectangle 11">
              <a:extLst>
                <a:ext uri="{FF2B5EF4-FFF2-40B4-BE49-F238E27FC236}">
                  <a16:creationId xmlns:a16="http://schemas.microsoft.com/office/drawing/2014/main" id="{5C502E10-9A3D-56B6-1D67-13A37EAE36B6}"/>
                </a:ext>
              </a:extLst>
            </p:cNvPr>
            <p:cNvSpPr/>
            <p:nvPr/>
          </p:nvSpPr>
          <p:spPr>
            <a:xfrm flipV="1">
              <a:off x="4734746" y="-10887"/>
              <a:ext cx="8229642" cy="1497784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23C32D-1D06-845F-18DE-6826B6D9590B}"/>
                </a:ext>
              </a:extLst>
            </p:cNvPr>
            <p:cNvSpPr txBox="1"/>
            <p:nvPr/>
          </p:nvSpPr>
          <p:spPr>
            <a:xfrm>
              <a:off x="4890330" y="188967"/>
              <a:ext cx="792929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A5FDA09-F2B9-5396-2164-18BAB78788E4}"/>
              </a:ext>
            </a:extLst>
          </p:cNvPr>
          <p:cNvGrpSpPr/>
          <p:nvPr/>
        </p:nvGrpSpPr>
        <p:grpSpPr>
          <a:xfrm>
            <a:off x="1408731" y="2041376"/>
            <a:ext cx="15513943" cy="3440815"/>
            <a:chOff x="1387028" y="2335926"/>
            <a:chExt cx="15513943" cy="344081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11D89D-0FB9-FFED-43D7-563DF4DFF47E}"/>
                </a:ext>
              </a:extLst>
            </p:cNvPr>
            <p:cNvGrpSpPr/>
            <p:nvPr/>
          </p:nvGrpSpPr>
          <p:grpSpPr>
            <a:xfrm>
              <a:off x="1387028" y="2335926"/>
              <a:ext cx="15513943" cy="3440815"/>
              <a:chOff x="1393001" y="2108572"/>
              <a:chExt cx="15513943" cy="3440815"/>
            </a:xfrm>
          </p:grpSpPr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D2434689-C574-F207-732A-18BFEFD4E84F}"/>
                  </a:ext>
                </a:extLst>
              </p:cNvPr>
              <p:cNvSpPr/>
              <p:nvPr/>
            </p:nvSpPr>
            <p:spPr>
              <a:xfrm>
                <a:off x="9144000" y="2421415"/>
                <a:ext cx="7762944" cy="874976"/>
              </a:xfrm>
              <a:custGeom>
                <a:avLst/>
                <a:gdLst/>
                <a:ahLst/>
                <a:cxnLst/>
                <a:rect l="l" t="t" r="r" b="b"/>
                <a:pathLst>
                  <a:path w="2044561" h="230446">
                    <a:moveTo>
                      <a:pt x="0" y="0"/>
                    </a:moveTo>
                    <a:lnTo>
                      <a:pt x="2044561" y="0"/>
                    </a:lnTo>
                    <a:lnTo>
                      <a:pt x="2044561" y="230446"/>
                    </a:lnTo>
                    <a:lnTo>
                      <a:pt x="0" y="230446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9" name="Group 11">
                <a:extLst>
                  <a:ext uri="{FF2B5EF4-FFF2-40B4-BE49-F238E27FC236}">
                    <a16:creationId xmlns:a16="http://schemas.microsoft.com/office/drawing/2014/main" id="{3D57830D-961D-B476-E3C6-2D05F022CC7E}"/>
                  </a:ext>
                </a:extLst>
              </p:cNvPr>
              <p:cNvGrpSpPr/>
              <p:nvPr/>
            </p:nvGrpSpPr>
            <p:grpSpPr>
              <a:xfrm>
                <a:off x="1744371" y="2605937"/>
                <a:ext cx="14962424" cy="2943450"/>
                <a:chOff x="0" y="0"/>
                <a:chExt cx="3940721" cy="775230"/>
              </a:xfrm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2ECF7BFE-3A62-CE94-60E4-4ECCD05B59E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940721" cy="775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0721" h="775230">
                      <a:moveTo>
                        <a:pt x="0" y="0"/>
                      </a:moveTo>
                      <a:lnTo>
                        <a:pt x="3940721" y="0"/>
                      </a:lnTo>
                      <a:lnTo>
                        <a:pt x="3940721" y="775230"/>
                      </a:lnTo>
                      <a:lnTo>
                        <a:pt x="0" y="7752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TextBox 13">
                  <a:extLst>
                    <a:ext uri="{FF2B5EF4-FFF2-40B4-BE49-F238E27FC236}">
                      <a16:creationId xmlns:a16="http://schemas.microsoft.com/office/drawing/2014/main" id="{5268CEE5-F742-1C28-69AB-AD1DA741A39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30" name="Group 24">
                <a:extLst>
                  <a:ext uri="{FF2B5EF4-FFF2-40B4-BE49-F238E27FC236}">
                    <a16:creationId xmlns:a16="http://schemas.microsoft.com/office/drawing/2014/main" id="{CC247370-9D0C-5833-7E3B-2E04DC404306}"/>
                  </a:ext>
                </a:extLst>
              </p:cNvPr>
              <p:cNvGrpSpPr/>
              <p:nvPr/>
            </p:nvGrpSpPr>
            <p:grpSpPr>
              <a:xfrm>
                <a:off x="1393001" y="2108572"/>
                <a:ext cx="930778" cy="930778"/>
                <a:chOff x="0" y="0"/>
                <a:chExt cx="812800" cy="812800"/>
              </a:xfrm>
            </p:grpSpPr>
            <p:sp>
              <p:nvSpPr>
                <p:cNvPr id="31" name="Freeform 25">
                  <a:extLst>
                    <a:ext uri="{FF2B5EF4-FFF2-40B4-BE49-F238E27FC236}">
                      <a16:creationId xmlns:a16="http://schemas.microsoft.com/office/drawing/2014/main" id="{4206E378-A436-77C1-A39D-061FC4E4706F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TextBox 26">
                  <a:extLst>
                    <a:ext uri="{FF2B5EF4-FFF2-40B4-BE49-F238E27FC236}">
                      <a16:creationId xmlns:a16="http://schemas.microsoft.com/office/drawing/2014/main" id="{A3824EE7-9A66-F258-85BC-0B3E73BBE7AB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03C78B-5689-9BA2-6E12-7EE2C4CF8C27}"/>
                </a:ext>
              </a:extLst>
            </p:cNvPr>
            <p:cNvSpPr txBox="1"/>
            <p:nvPr/>
          </p:nvSpPr>
          <p:spPr>
            <a:xfrm>
              <a:off x="3420999" y="3266704"/>
              <a:ext cx="11546946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</a:t>
              </a:r>
              <a:r>
                <a:rPr lang="en-US" sz="44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vi-VN" sz="44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hiểu những trường hợp trẻ em bị xâm hại tinh thần trong thực tế</a:t>
              </a:r>
              <a:endPara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58C71AF-99BF-D109-31DA-04934E6B9BC6}"/>
              </a:ext>
            </a:extLst>
          </p:cNvPr>
          <p:cNvGrpSpPr/>
          <p:nvPr/>
        </p:nvGrpSpPr>
        <p:grpSpPr>
          <a:xfrm>
            <a:off x="1383593" y="5968246"/>
            <a:ext cx="15313794" cy="3239261"/>
            <a:chOff x="1383593" y="5968246"/>
            <a:chExt cx="15313794" cy="3239261"/>
          </a:xfrm>
        </p:grpSpPr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E2A8D3A0-B486-7E6B-522C-AB0A332DA14E}"/>
                </a:ext>
              </a:extLst>
            </p:cNvPr>
            <p:cNvSpPr/>
            <p:nvPr/>
          </p:nvSpPr>
          <p:spPr>
            <a:xfrm>
              <a:off x="1611632" y="8332531"/>
              <a:ext cx="7762944" cy="874976"/>
            </a:xfrm>
            <a:custGeom>
              <a:avLst/>
              <a:gdLst/>
              <a:ahLst/>
              <a:cxnLst/>
              <a:rect l="l" t="t" r="r" b="b"/>
              <a:pathLst>
                <a:path w="2044561" h="230446">
                  <a:moveTo>
                    <a:pt x="0" y="0"/>
                  </a:moveTo>
                  <a:lnTo>
                    <a:pt x="2044561" y="0"/>
                  </a:lnTo>
                  <a:lnTo>
                    <a:pt x="2044561" y="230446"/>
                  </a:lnTo>
                  <a:lnTo>
                    <a:pt x="0" y="23044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" name="Group 20">
              <a:extLst>
                <a:ext uri="{FF2B5EF4-FFF2-40B4-BE49-F238E27FC236}">
                  <a16:creationId xmlns:a16="http://schemas.microsoft.com/office/drawing/2014/main" id="{BFFBBD57-3DA0-6044-E3D5-A074F4A3213F}"/>
                </a:ext>
              </a:extLst>
            </p:cNvPr>
            <p:cNvGrpSpPr/>
            <p:nvPr/>
          </p:nvGrpSpPr>
          <p:grpSpPr>
            <a:xfrm>
              <a:off x="1734963" y="6132523"/>
              <a:ext cx="14962424" cy="2943450"/>
              <a:chOff x="0" y="0"/>
              <a:chExt cx="3940721" cy="775230"/>
            </a:xfrm>
          </p:grpSpPr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15AA9308-7FA1-A53F-1807-EC76EDDBE834}"/>
                  </a:ext>
                </a:extLst>
              </p:cNvPr>
              <p:cNvSpPr/>
              <p:nvPr/>
            </p:nvSpPr>
            <p:spPr>
              <a:xfrm>
                <a:off x="0" y="0"/>
                <a:ext cx="3940721" cy="775230"/>
              </a:xfrm>
              <a:custGeom>
                <a:avLst/>
                <a:gdLst/>
                <a:ahLst/>
                <a:cxnLst/>
                <a:rect l="l" t="t" r="r" b="b"/>
                <a:pathLst>
                  <a:path w="3940721" h="775230">
                    <a:moveTo>
                      <a:pt x="0" y="0"/>
                    </a:moveTo>
                    <a:lnTo>
                      <a:pt x="3940721" y="0"/>
                    </a:lnTo>
                    <a:lnTo>
                      <a:pt x="3940721" y="775230"/>
                    </a:lnTo>
                    <a:lnTo>
                      <a:pt x="0" y="7752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22">
                <a:extLst>
                  <a:ext uri="{FF2B5EF4-FFF2-40B4-BE49-F238E27FC236}">
                    <a16:creationId xmlns:a16="http://schemas.microsoft.com/office/drawing/2014/main" id="{5C0A2870-C3ED-DCF6-8CDB-9B96D6201E6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8" name="Group 29">
              <a:extLst>
                <a:ext uri="{FF2B5EF4-FFF2-40B4-BE49-F238E27FC236}">
                  <a16:creationId xmlns:a16="http://schemas.microsoft.com/office/drawing/2014/main" id="{688C170F-A9C3-C1C1-264A-3011CCF03827}"/>
                </a:ext>
              </a:extLst>
            </p:cNvPr>
            <p:cNvGrpSpPr/>
            <p:nvPr/>
          </p:nvGrpSpPr>
          <p:grpSpPr>
            <a:xfrm>
              <a:off x="1383593" y="5968246"/>
              <a:ext cx="930778" cy="930779"/>
              <a:chOff x="0" y="0"/>
              <a:chExt cx="812800" cy="812800"/>
            </a:xfrm>
          </p:grpSpPr>
          <p:sp>
            <p:nvSpPr>
              <p:cNvPr id="40" name="Freeform 30">
                <a:extLst>
                  <a:ext uri="{FF2B5EF4-FFF2-40B4-BE49-F238E27FC236}">
                    <a16:creationId xmlns:a16="http://schemas.microsoft.com/office/drawing/2014/main" id="{224B7C18-8083-0F2F-FA50-6F0295757C13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31">
                <a:extLst>
                  <a:ext uri="{FF2B5EF4-FFF2-40B4-BE49-F238E27FC236}">
                    <a16:creationId xmlns:a16="http://schemas.microsoft.com/office/drawing/2014/main" id="{CFDCB941-69FA-9C36-8766-C67E8BBAF3F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94BD6D-88C5-62E5-9315-E6C472180907}"/>
                </a:ext>
              </a:extLst>
            </p:cNvPr>
            <p:cNvSpPr txBox="1"/>
            <p:nvPr/>
          </p:nvSpPr>
          <p:spPr>
            <a:xfrm>
              <a:off x="2576404" y="6433635"/>
              <a:ext cx="13730396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2: </a:t>
              </a:r>
            </a:p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Phòng tránh bị xâm hại tình dục</a:t>
              </a:r>
              <a:endPara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8304443">
            <a:off x="14925627" y="8405563"/>
            <a:ext cx="1796066" cy="1104833"/>
          </a:xfrm>
          <a:custGeom>
            <a:avLst/>
            <a:gdLst/>
            <a:ahLst/>
            <a:cxnLst/>
            <a:rect l="l" t="t" r="r" b="b"/>
            <a:pathLst>
              <a:path w="1291308" h="597768">
                <a:moveTo>
                  <a:pt x="0" y="0"/>
                </a:moveTo>
                <a:lnTo>
                  <a:pt x="1291307" y="0"/>
                </a:lnTo>
                <a:lnTo>
                  <a:pt x="1291307" y="597767"/>
                </a:lnTo>
                <a:lnTo>
                  <a:pt x="0" y="597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925053" y="1028700"/>
            <a:ext cx="14437895" cy="8229600"/>
          </a:xfrm>
          <a:custGeom>
            <a:avLst/>
            <a:gdLst/>
            <a:ahLst/>
            <a:cxnLst/>
            <a:rect l="l" t="t" r="r" b="b"/>
            <a:pathLst>
              <a:path w="14437895" h="8229600">
                <a:moveTo>
                  <a:pt x="0" y="0"/>
                </a:moveTo>
                <a:lnTo>
                  <a:pt x="14437894" y="0"/>
                </a:lnTo>
                <a:lnTo>
                  <a:pt x="144378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60229" y="1219751"/>
            <a:ext cx="13767541" cy="7847499"/>
          </a:xfrm>
          <a:custGeom>
            <a:avLst/>
            <a:gdLst/>
            <a:ahLst/>
            <a:cxnLst/>
            <a:rect l="l" t="t" r="r" b="b"/>
            <a:pathLst>
              <a:path w="13767541" h="7847499">
                <a:moveTo>
                  <a:pt x="0" y="0"/>
                </a:moveTo>
                <a:lnTo>
                  <a:pt x="13767542" y="0"/>
                </a:lnTo>
                <a:lnTo>
                  <a:pt x="13767542" y="7847498"/>
                </a:lnTo>
                <a:lnTo>
                  <a:pt x="0" y="78474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00200" y="8196891"/>
            <a:ext cx="1900458" cy="1522178"/>
          </a:xfrm>
          <a:custGeom>
            <a:avLst/>
            <a:gdLst/>
            <a:ahLst/>
            <a:cxnLst/>
            <a:rect l="l" t="t" r="r" b="b"/>
            <a:pathLst>
              <a:path w="988260" h="988260">
                <a:moveTo>
                  <a:pt x="0" y="0"/>
                </a:moveTo>
                <a:lnTo>
                  <a:pt x="988260" y="0"/>
                </a:lnTo>
                <a:lnTo>
                  <a:pt x="988260" y="988260"/>
                </a:lnTo>
                <a:lnTo>
                  <a:pt x="0" y="9882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198" y="588226"/>
            <a:ext cx="1748926" cy="1752083"/>
          </a:xfrm>
          <a:custGeom>
            <a:avLst/>
            <a:gdLst/>
            <a:ahLst/>
            <a:cxnLst/>
            <a:rect l="l" t="t" r="r" b="b"/>
            <a:pathLst>
              <a:path w="1072016" h="1065315">
                <a:moveTo>
                  <a:pt x="0" y="0"/>
                </a:moveTo>
                <a:lnTo>
                  <a:pt x="1072016" y="0"/>
                </a:lnTo>
                <a:lnTo>
                  <a:pt x="1072016" y="1065315"/>
                </a:lnTo>
                <a:lnTo>
                  <a:pt x="0" y="10653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060900" y="887742"/>
            <a:ext cx="1748925" cy="1600390"/>
          </a:xfrm>
          <a:custGeom>
            <a:avLst/>
            <a:gdLst/>
            <a:ahLst/>
            <a:cxnLst/>
            <a:rect l="l" t="t" r="r" b="b"/>
            <a:pathLst>
              <a:path w="1248143" h="1094205">
                <a:moveTo>
                  <a:pt x="1248143" y="0"/>
                </a:moveTo>
                <a:lnTo>
                  <a:pt x="0" y="0"/>
                </a:lnTo>
                <a:lnTo>
                  <a:pt x="0" y="1094205"/>
                </a:lnTo>
                <a:lnTo>
                  <a:pt x="1248143" y="1094205"/>
                </a:lnTo>
                <a:lnTo>
                  <a:pt x="124814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FEC1E-05C1-F83E-B725-3780FF7A7099}"/>
              </a:ext>
            </a:extLst>
          </p:cNvPr>
          <p:cNvSpPr txBox="1"/>
          <p:nvPr/>
        </p:nvSpPr>
        <p:spPr>
          <a:xfrm>
            <a:off x="3608547" y="2162600"/>
            <a:ext cx="11620500" cy="5905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600" b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Hoạt động 1:</a:t>
            </a:r>
            <a:endParaRPr lang="en-US" sz="6600" b="1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6600" b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Tìm hiểu những trường hợp trẻ em bị xâm hại tinh thần trong thực tế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flipH="1">
            <a:off x="16980674" y="0"/>
            <a:ext cx="1248143" cy="1094205"/>
          </a:xfrm>
          <a:custGeom>
            <a:avLst/>
            <a:gdLst/>
            <a:ahLst/>
            <a:cxnLst/>
            <a:rect l="l" t="t" r="r" b="b"/>
            <a:pathLst>
              <a:path w="1248143" h="1094205">
                <a:moveTo>
                  <a:pt x="1248142" y="0"/>
                </a:moveTo>
                <a:lnTo>
                  <a:pt x="0" y="0"/>
                </a:lnTo>
                <a:lnTo>
                  <a:pt x="0" y="1094205"/>
                </a:lnTo>
                <a:lnTo>
                  <a:pt x="1248142" y="1094205"/>
                </a:lnTo>
                <a:lnTo>
                  <a:pt x="12481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2227949">
            <a:off x="-317390" y="351643"/>
            <a:ext cx="2861519" cy="1324645"/>
          </a:xfrm>
          <a:custGeom>
            <a:avLst/>
            <a:gdLst/>
            <a:ahLst/>
            <a:cxnLst/>
            <a:rect l="l" t="t" r="r" b="b"/>
            <a:pathLst>
              <a:path w="2861519" h="1324645">
                <a:moveTo>
                  <a:pt x="0" y="0"/>
                </a:moveTo>
                <a:lnTo>
                  <a:pt x="2861519" y="0"/>
                </a:lnTo>
                <a:lnTo>
                  <a:pt x="2861519" y="1324645"/>
                </a:lnTo>
                <a:lnTo>
                  <a:pt x="0" y="1324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9CB23D-B8DA-E656-3FE5-6B6802B25D13}"/>
              </a:ext>
            </a:extLst>
          </p:cNvPr>
          <p:cNvGrpSpPr/>
          <p:nvPr/>
        </p:nvGrpSpPr>
        <p:grpSpPr>
          <a:xfrm>
            <a:off x="6001428" y="4883071"/>
            <a:ext cx="6800172" cy="1070827"/>
            <a:chOff x="3029863" y="1823688"/>
            <a:chExt cx="12362538" cy="12624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BD2497-8D98-A9F6-858B-DEC3EAF02AF0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1" y="1823688"/>
              <a:ext cx="0" cy="5766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BFD14E2-2295-E12D-5C95-FAC3DAC0B3B2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5B376A-0D3D-AD11-2ACD-FCDD61FD5281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69270A0-8BD6-BEBA-F886-21B35A978711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857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CEA6C88-CF86-6566-F6C8-3FBC3A406C4B}"/>
              </a:ext>
            </a:extLst>
          </p:cNvPr>
          <p:cNvSpPr/>
          <p:nvPr/>
        </p:nvSpPr>
        <p:spPr>
          <a:xfrm>
            <a:off x="1981198" y="5953900"/>
            <a:ext cx="6629398" cy="3609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 những hành vi được thể hiện trên tranh ảnh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9CA12E-034C-C746-BE7E-F269E6D47F01}"/>
              </a:ext>
            </a:extLst>
          </p:cNvPr>
          <p:cNvSpPr/>
          <p:nvPr/>
        </p:nvSpPr>
        <p:spPr>
          <a:xfrm>
            <a:off x="9677401" y="5953899"/>
            <a:ext cx="6629397" cy="36092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dấu hiệu có nguy cơ xâm hại tình dục</a:t>
            </a:r>
            <a:endParaRPr lang="en-US" sz="4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53BF97-733A-4FC2-78C8-BB7C3B1D475F}"/>
              </a:ext>
            </a:extLst>
          </p:cNvPr>
          <p:cNvGrpSpPr/>
          <p:nvPr/>
        </p:nvGrpSpPr>
        <p:grpSpPr>
          <a:xfrm>
            <a:off x="553697" y="1842451"/>
            <a:ext cx="16888221" cy="3040620"/>
            <a:chOff x="-445083" y="2294838"/>
            <a:chExt cx="16888221" cy="304062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76A292-3D85-A16E-B8FB-504BCA87220C}"/>
                </a:ext>
              </a:extLst>
            </p:cNvPr>
            <p:cNvSpPr txBox="1"/>
            <p:nvPr/>
          </p:nvSpPr>
          <p:spPr>
            <a:xfrm>
              <a:off x="1035827" y="2294838"/>
              <a:ext cx="15407311" cy="3040620"/>
            </a:xfrm>
            <a:prstGeom prst="roundRect">
              <a:avLst/>
            </a:prstGeom>
            <a:solidFill>
              <a:srgbClr val="FFF5D5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 CẦU: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Các nhóm quan sát tranh, ảnh </a:t>
              </a:r>
              <a:r>
                <a:rPr lang="en-US" sz="4000" i="1">
                  <a:latin typeface="Arial" panose="020B0604020202020204" pitchFamily="34" charset="0"/>
                  <a:cs typeface="Arial" panose="020B0604020202020204" pitchFamily="34" charset="0"/>
                </a:rPr>
                <a:t>(SGK – trang 60)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và thảo luận với nhau theo những gợi ý dưới đây để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liệt kê những dấu hiệu có nguy cơ xâm hại tình dục trẻ em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 ở các bức tranh</a:t>
              </a:r>
              <a:endParaRPr lang="vi-VN" sz="4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9">
              <a:extLst>
                <a:ext uri="{FF2B5EF4-FFF2-40B4-BE49-F238E27FC236}">
                  <a16:creationId xmlns:a16="http://schemas.microsoft.com/office/drawing/2014/main" id="{CF012DD0-F41C-BA44-5E49-CEC9E7BED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445083" y="3109540"/>
              <a:ext cx="1255982" cy="141121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1A0D71-28DB-E114-9CBB-4B42B580D2AF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25" name="Round Same Side Corner Rectangle 11">
              <a:extLst>
                <a:ext uri="{FF2B5EF4-FFF2-40B4-BE49-F238E27FC236}">
                  <a16:creationId xmlns:a16="http://schemas.microsoft.com/office/drawing/2014/main" id="{B16184E2-A7A8-DE75-6B16-A6E31A573C80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DB56907-078D-34BF-8FE5-1D54AA1DFB1C}"/>
                </a:ext>
              </a:extLst>
            </p:cNvPr>
            <p:cNvSpPr txBox="1"/>
            <p:nvPr/>
          </p:nvSpPr>
          <p:spPr>
            <a:xfrm>
              <a:off x="5313042" y="337067"/>
              <a:ext cx="6403317" cy="737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Freeform 11">
            <a:extLst>
              <a:ext uri="{FF2B5EF4-FFF2-40B4-BE49-F238E27FC236}">
                <a16:creationId xmlns:a16="http://schemas.microsoft.com/office/drawing/2014/main" id="{D2DA229A-90D5-AD04-4F1F-E9906200F02A}"/>
              </a:ext>
            </a:extLst>
          </p:cNvPr>
          <p:cNvSpPr/>
          <p:nvPr/>
        </p:nvSpPr>
        <p:spPr>
          <a:xfrm>
            <a:off x="6835070" y="8724901"/>
            <a:ext cx="4617860" cy="1635243"/>
          </a:xfrm>
          <a:custGeom>
            <a:avLst/>
            <a:gdLst/>
            <a:ahLst/>
            <a:cxnLst/>
            <a:rect l="l" t="t" r="r" b="b"/>
            <a:pathLst>
              <a:path w="7056456" h="2676226">
                <a:moveTo>
                  <a:pt x="0" y="0"/>
                </a:moveTo>
                <a:lnTo>
                  <a:pt x="7056456" y="0"/>
                </a:lnTo>
                <a:lnTo>
                  <a:pt x="7056456" y="2676226"/>
                </a:lnTo>
                <a:lnTo>
                  <a:pt x="0" y="267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artoon of a person's face&#10;&#10;Description automatically generated">
            <a:extLst>
              <a:ext uri="{FF2B5EF4-FFF2-40B4-BE49-F238E27FC236}">
                <a16:creationId xmlns:a16="http://schemas.microsoft.com/office/drawing/2014/main" id="{52D0E267-6495-AFEC-A9A8-F8B71188D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3020" r="7186" b="1678"/>
          <a:stretch/>
        </p:blipFill>
        <p:spPr>
          <a:xfrm>
            <a:off x="381000" y="1104900"/>
            <a:ext cx="4572000" cy="4386648"/>
          </a:xfrm>
          <a:prstGeom prst="ellipse">
            <a:avLst/>
          </a:prstGeom>
        </p:spPr>
      </p:pic>
      <p:pic>
        <p:nvPicPr>
          <p:cNvPr id="40" name="Picture 39" descr="A cartoon of hands holding a gift&#10;&#10;Description automatically generated">
            <a:extLst>
              <a:ext uri="{FF2B5EF4-FFF2-40B4-BE49-F238E27FC236}">
                <a16:creationId xmlns:a16="http://schemas.microsoft.com/office/drawing/2014/main" id="{2F333D2A-668C-0891-D6E6-5BCBD92EA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85" y="4606574"/>
            <a:ext cx="4876800" cy="4570083"/>
          </a:xfrm>
          <a:prstGeom prst="ellipse">
            <a:avLst/>
          </a:prstGeom>
        </p:spPr>
      </p:pic>
      <p:pic>
        <p:nvPicPr>
          <p:cNvPr id="42" name="Picture 41" descr="A hand pointing at a child&#10;&#10;Description automatically generated">
            <a:extLst>
              <a:ext uri="{FF2B5EF4-FFF2-40B4-BE49-F238E27FC236}">
                <a16:creationId xmlns:a16="http://schemas.microsoft.com/office/drawing/2014/main" id="{E2E6C857-F00A-11B8-6C88-EBD14D2E5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104900"/>
            <a:ext cx="4556673" cy="4386648"/>
          </a:xfrm>
          <a:prstGeom prst="ellipse">
            <a:avLst/>
          </a:prstGeom>
        </p:spPr>
      </p:pic>
      <p:pic>
        <p:nvPicPr>
          <p:cNvPr id="44" name="Picture 43" descr="A cartoon of a child hugging a person&#10;&#10;Description automatically generated">
            <a:extLst>
              <a:ext uri="{FF2B5EF4-FFF2-40B4-BE49-F238E27FC236}">
                <a16:creationId xmlns:a16="http://schemas.microsoft.com/office/drawing/2014/main" id="{28276760-B5E9-A542-6CB7-8D9D60E81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166" y="4606574"/>
            <a:ext cx="4675277" cy="4570083"/>
          </a:xfrm>
          <a:prstGeom prst="ellipse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17681F5-7491-938B-4479-8DDAE0B734D4}"/>
              </a:ext>
            </a:extLst>
          </p:cNvPr>
          <p:cNvSpPr txBox="1"/>
          <p:nvPr/>
        </p:nvSpPr>
        <p:spPr>
          <a:xfrm>
            <a:off x="1173902" y="5829300"/>
            <a:ext cx="2986196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 nhìn trộm khi tắm hoặc thay quần áo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14F71F-A2C2-A21A-E104-E8B2FC5DB71E}"/>
              </a:ext>
            </a:extLst>
          </p:cNvPr>
          <p:cNvSpPr txBox="1"/>
          <p:nvPr/>
        </p:nvSpPr>
        <p:spPr>
          <a:xfrm>
            <a:off x="5571230" y="1481611"/>
            <a:ext cx="2986196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 cớ được tặng quà, cho tiền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403986-5FB4-3776-3314-28DB9D8022AF}"/>
              </a:ext>
            </a:extLst>
          </p:cNvPr>
          <p:cNvSpPr txBox="1"/>
          <p:nvPr/>
        </p:nvSpPr>
        <p:spPr>
          <a:xfrm>
            <a:off x="9929238" y="5829300"/>
            <a:ext cx="2986196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 gọi ra chỗ vắng một mình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52D3C4-B862-DBC6-EF6B-43181CEC514F}"/>
              </a:ext>
            </a:extLst>
          </p:cNvPr>
          <p:cNvSpPr txBox="1"/>
          <p:nvPr/>
        </p:nvSpPr>
        <p:spPr>
          <a:xfrm>
            <a:off x="14081706" y="635635"/>
            <a:ext cx="2986196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 ôm, đụng chạm vào vùng mặc đồ bơi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1059</Words>
  <Application>Microsoft Office PowerPoint</Application>
  <PresentationFormat>Custom</PresentationFormat>
  <Paragraphs>77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Courier New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Colorful Cute Playful Portfolio Design Presentation</dc:title>
  <dc:creator>FPT SHOP</dc:creator>
  <cp:lastModifiedBy>FPT SHOP</cp:lastModifiedBy>
  <cp:revision>2</cp:revision>
  <dcterms:created xsi:type="dcterms:W3CDTF">2006-08-16T00:00:00Z</dcterms:created>
  <dcterms:modified xsi:type="dcterms:W3CDTF">2026-02-23T07:25:05Z</dcterms:modified>
  <dc:identifier>DAFx3ntYxtU</dc:identifier>
</cp:coreProperties>
</file>