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F99778-4016-4219-8289-DEA6535638AE}" type="datetimeFigureOut">
              <a:rPr lang="en-US" smtClean="0"/>
              <a:t>25/2/2026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93087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99778-4016-4219-8289-DEA6535638AE}" type="datetimeFigureOut">
              <a:rPr lang="en-US" smtClean="0"/>
              <a:t>25/2/2026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3713811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99778-4016-4219-8289-DEA6535638AE}" type="datetimeFigureOut">
              <a:rPr lang="en-US" smtClean="0"/>
              <a:t>25/2/2026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91368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F99778-4016-4219-8289-DEA6535638AE}" type="datetimeFigureOut">
              <a:rPr lang="en-US" smtClean="0"/>
              <a:t>25/2/2026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387711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F99778-4016-4219-8289-DEA6535638AE}" type="datetimeFigureOut">
              <a:rPr lang="en-US" smtClean="0"/>
              <a:t>25/2/2026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3823866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F99778-4016-4219-8289-DEA6535638AE}" type="datetimeFigureOut">
              <a:rPr lang="en-US" smtClean="0"/>
              <a:t>25/2/2026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441900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F99778-4016-4219-8289-DEA6535638AE}" type="datetimeFigureOut">
              <a:rPr lang="en-US" smtClean="0"/>
              <a:t>25/2/2026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536786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F99778-4016-4219-8289-DEA6535638AE}" type="datetimeFigureOut">
              <a:rPr lang="en-US" smtClean="0"/>
              <a:t>25/2/2026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2972191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F99778-4016-4219-8289-DEA6535638AE}" type="datetimeFigureOut">
              <a:rPr lang="en-US" smtClean="0"/>
              <a:t>25/2/2026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586780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F99778-4016-4219-8289-DEA6535638AE}" type="datetimeFigureOut">
              <a:rPr lang="en-US" smtClean="0"/>
              <a:t>25/2/2026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3379458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7F99778-4016-4219-8289-DEA6535638AE}" type="datetimeFigureOut">
              <a:rPr lang="en-US" smtClean="0"/>
              <a:t>25/2/2026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82CE8-B8B8-434E-928E-AEAFEB848489}" type="slidenum">
              <a:rPr lang="en-US" smtClean="0"/>
              <a:t>‹#›</a:t>
            </a:fld>
            <a:endParaRPr lang="en-US"/>
          </a:p>
        </p:txBody>
      </p:sp>
    </p:spTree>
    <p:extLst>
      <p:ext uri="{BB962C8B-B14F-4D97-AF65-F5344CB8AC3E}">
        <p14:creationId xmlns:p14="http://schemas.microsoft.com/office/powerpoint/2010/main" val="1572970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99778-4016-4219-8289-DEA6535638AE}" type="datetimeFigureOut">
              <a:rPr lang="en-US" smtClean="0"/>
              <a:t>25/2/2026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82CE8-B8B8-434E-928E-AEAFEB848489}" type="slidenum">
              <a:rPr lang="en-US" smtClean="0"/>
              <a:t>‹#›</a:t>
            </a:fld>
            <a:endParaRPr lang="en-US"/>
          </a:p>
        </p:txBody>
      </p:sp>
    </p:spTree>
    <p:extLst>
      <p:ext uri="{BB962C8B-B14F-4D97-AF65-F5344CB8AC3E}">
        <p14:creationId xmlns:p14="http://schemas.microsoft.com/office/powerpoint/2010/main" val="2072875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6.wdp"/><Relationship Id="rId3" Type="http://schemas.openxmlformats.org/officeDocument/2006/relationships/image" Target="../media/image26.png"/><Relationship Id="rId7" Type="http://schemas.openxmlformats.org/officeDocument/2006/relationships/image" Target="../media/image6.png"/><Relationship Id="rId12"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7.sv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jp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sv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7.wdp"/><Relationship Id="rId3" Type="http://schemas.openxmlformats.org/officeDocument/2006/relationships/image" Target="../media/image26.png"/><Relationship Id="rId7" Type="http://schemas.openxmlformats.org/officeDocument/2006/relationships/image" Target="../media/image6.png"/><Relationship Id="rId12"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7.svg"/><Relationship Id="rId5" Type="http://schemas.openxmlformats.org/officeDocument/2006/relationships/image" Target="../media/image4.png"/><Relationship Id="rId15" Type="http://schemas.microsoft.com/office/2007/relationships/hdphoto" Target="../media/hdphoto8.wdp"/><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27.jpg"/><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4.wdp"/><Relationship Id="rId18" Type="http://schemas.openxmlformats.org/officeDocument/2006/relationships/image" Target="../media/image16.emf"/><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image" Target="../media/image10.png"/><Relationship Id="rId15" Type="http://schemas.microsoft.com/office/2007/relationships/hdphoto" Target="../media/hdphoto5.wdp"/><Relationship Id="rId10" Type="http://schemas.openxmlformats.org/officeDocument/2006/relationships/image" Target="../media/image5.png"/><Relationship Id="rId19" Type="http://schemas.openxmlformats.org/officeDocument/2006/relationships/image" Target="../media/image17.emf"/><Relationship Id="rId4" Type="http://schemas.openxmlformats.org/officeDocument/2006/relationships/image" Target="../media/image9.png"/><Relationship Id="rId9" Type="http://schemas.microsoft.com/office/2007/relationships/hdphoto" Target="../media/hdphoto3.wdp"/><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4.wdp"/><Relationship Id="rId18" Type="http://schemas.openxmlformats.org/officeDocument/2006/relationships/image" Target="../media/image16.emf"/><Relationship Id="rId3" Type="http://schemas.microsoft.com/office/2007/relationships/hdphoto" Target="../media/hdphoto1.wdp"/><Relationship Id="rId21" Type="http://schemas.openxmlformats.org/officeDocument/2006/relationships/image" Target="../media/image19.png"/><Relationship Id="rId7" Type="http://schemas.microsoft.com/office/2007/relationships/hdphoto" Target="../media/hdphoto2.wdp"/><Relationship Id="rId12" Type="http://schemas.openxmlformats.org/officeDocument/2006/relationships/image" Target="../media/image13.png"/><Relationship Id="rId17" Type="http://schemas.openxmlformats.org/officeDocument/2006/relationships/image" Target="../media/image15.png"/><Relationship Id="rId2" Type="http://schemas.openxmlformats.org/officeDocument/2006/relationships/image" Target="../media/image1.png"/><Relationship Id="rId16" Type="http://schemas.openxmlformats.org/officeDocument/2006/relationships/image" Target="../media/image7.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png"/><Relationship Id="rId5" Type="http://schemas.openxmlformats.org/officeDocument/2006/relationships/image" Target="../media/image10.png"/><Relationship Id="rId15" Type="http://schemas.microsoft.com/office/2007/relationships/hdphoto" Target="../media/hdphoto5.wdp"/><Relationship Id="rId10" Type="http://schemas.openxmlformats.org/officeDocument/2006/relationships/image" Target="../media/image5.png"/><Relationship Id="rId19" Type="http://schemas.openxmlformats.org/officeDocument/2006/relationships/image" Target="../media/image17.emf"/><Relationship Id="rId4" Type="http://schemas.openxmlformats.org/officeDocument/2006/relationships/image" Target="../media/image9.png"/><Relationship Id="rId9" Type="http://schemas.microsoft.com/office/2007/relationships/hdphoto" Target="../media/hdphoto3.wdp"/><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sv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7.svg"/><Relationship Id="rId3" Type="http://schemas.microsoft.com/office/2007/relationships/hdphoto" Target="../media/hdphoto1.wdp"/><Relationship Id="rId7" Type="http://schemas.openxmlformats.org/officeDocument/2006/relationships/image" Target="../media/image4.png"/><Relationship Id="rId12"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27.jpg"/><Relationship Id="rId5" Type="http://schemas.openxmlformats.org/officeDocument/2006/relationships/image" Target="../media/image26.png"/><Relationship Id="rId10" Type="http://schemas.openxmlformats.org/officeDocument/2006/relationships/image" Target="../media/image7.png"/><Relationship Id="rId4" Type="http://schemas.openxmlformats.org/officeDocument/2006/relationships/image" Target="../media/image25.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 name="Graphic 19">
            <a:extLst>
              <a:ext uri="{FF2B5EF4-FFF2-40B4-BE49-F238E27FC236}">
                <a16:creationId xmlns:a16="http://schemas.microsoft.com/office/drawing/2014/main" id="{E1A9FAC2-CF77-3349-6059-CBC01FFF81B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grpSp>
        <p:nvGrpSpPr>
          <p:cNvPr id="5"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6" name="图片 10">
              <a:extLst>
                <a:ext uri="{FF2B5EF4-FFF2-40B4-BE49-F238E27FC236}">
                  <a16:creationId xmlns:a16="http://schemas.microsoft.com/office/drawing/2014/main"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11">
              <a:extLst>
                <a:ext uri="{FF2B5EF4-FFF2-40B4-BE49-F238E27FC236}">
                  <a16:creationId xmlns:a16="http://schemas.microsoft.com/office/drawing/2014/main"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12">
              <a:extLst>
                <a:ext uri="{FF2B5EF4-FFF2-40B4-BE49-F238E27FC236}">
                  <a16:creationId xmlns:a16="http://schemas.microsoft.com/office/drawing/2014/main"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13">
              <a:extLst>
                <a:ext uri="{FF2B5EF4-FFF2-40B4-BE49-F238E27FC236}">
                  <a16:creationId xmlns:a16="http://schemas.microsoft.com/office/drawing/2014/main"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14">
              <a:extLst>
                <a:ext uri="{FF2B5EF4-FFF2-40B4-BE49-F238E27FC236}">
                  <a16:creationId xmlns:a16="http://schemas.microsoft.com/office/drawing/2014/main"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15">
              <a:extLst>
                <a:ext uri="{FF2B5EF4-FFF2-40B4-BE49-F238E27FC236}">
                  <a16:creationId xmlns:a16="http://schemas.microsoft.com/office/drawing/2014/main"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16">
              <a:extLst>
                <a:ext uri="{FF2B5EF4-FFF2-40B4-BE49-F238E27FC236}">
                  <a16:creationId xmlns:a16="http://schemas.microsoft.com/office/drawing/2014/main"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3" name="Picture 12" descr="A red and green text on a black background&#10;&#10;Description automatically generated">
            <a:extLst>
              <a:ext uri="{FF2B5EF4-FFF2-40B4-BE49-F238E27FC236}">
                <a16:creationId xmlns:a16="http://schemas.microsoft.com/office/drawing/2014/main" id="{6A650518-45E5-E6F0-4D04-6657699C9F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17840" y="0"/>
            <a:ext cx="7200000" cy="5547841"/>
          </a:xfrm>
          <a:prstGeom prst="rect">
            <a:avLst/>
          </a:prstGeom>
        </p:spPr>
      </p:pic>
    </p:spTree>
    <p:extLst>
      <p:ext uri="{BB962C8B-B14F-4D97-AF65-F5344CB8AC3E}">
        <p14:creationId xmlns:p14="http://schemas.microsoft.com/office/powerpoint/2010/main" val="11150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Graphic 19">
            <a:extLst>
              <a:ext uri="{FF2B5EF4-FFF2-40B4-BE49-F238E27FC236}">
                <a16:creationId xmlns:a16="http://schemas.microsoft.com/office/drawing/2014/main" id="{E1A9FAC2-CF77-3349-6059-CBC01FFF81B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grpSp>
        <p:nvGrpSpPr>
          <p:cNvPr id="4"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5" name="图片 10">
              <a:extLst>
                <a:ext uri="{FF2B5EF4-FFF2-40B4-BE49-F238E27FC236}">
                  <a16:creationId xmlns:a16="http://schemas.microsoft.com/office/drawing/2014/main"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11">
              <a:extLst>
                <a:ext uri="{FF2B5EF4-FFF2-40B4-BE49-F238E27FC236}">
                  <a16:creationId xmlns:a16="http://schemas.microsoft.com/office/drawing/2014/main"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12">
              <a:extLst>
                <a:ext uri="{FF2B5EF4-FFF2-40B4-BE49-F238E27FC236}">
                  <a16:creationId xmlns:a16="http://schemas.microsoft.com/office/drawing/2014/main"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13">
              <a:extLst>
                <a:ext uri="{FF2B5EF4-FFF2-40B4-BE49-F238E27FC236}">
                  <a16:creationId xmlns:a16="http://schemas.microsoft.com/office/drawing/2014/main"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4">
              <a:extLst>
                <a:ext uri="{FF2B5EF4-FFF2-40B4-BE49-F238E27FC236}">
                  <a16:creationId xmlns:a16="http://schemas.microsoft.com/office/drawing/2014/main"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5">
              <a:extLst>
                <a:ext uri="{FF2B5EF4-FFF2-40B4-BE49-F238E27FC236}">
                  <a16:creationId xmlns:a16="http://schemas.microsoft.com/office/drawing/2014/main"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6">
              <a:extLst>
                <a:ext uri="{FF2B5EF4-FFF2-40B4-BE49-F238E27FC236}">
                  <a16:creationId xmlns:a16="http://schemas.microsoft.com/office/drawing/2014/main"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346405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xEl>
                                              <p:pRg st="0" end="0"/>
                                            </p:txEl>
                                          </p:spTgt>
                                        </p:tgtEl>
                                        <p:attrNameLst>
                                          <p:attrName>ppt_x</p:attrName>
                                          <p:attrName>ppt_y</p:attrName>
                                        </p:attrNameLst>
                                      </p:cBhvr>
                                    </p:animMotion>
                                    <p:animRot by="1500000">
                                      <p:cBhvr>
                                        <p:cTn id="7" dur="125" fill="hold">
                                          <p:stCondLst>
                                            <p:cond delay="0"/>
                                          </p:stCondLst>
                                        </p:cTn>
                                        <p:tgtEl>
                                          <p:spTgt spid="12">
                                            <p:txEl>
                                              <p:pRg st="0" end="0"/>
                                            </p:txEl>
                                          </p:spTgt>
                                        </p:tgtEl>
                                        <p:attrNameLst>
                                          <p:attrName>r</p:attrName>
                                        </p:attrNameLst>
                                      </p:cBhvr>
                                    </p:animRot>
                                    <p:animRot by="-1500000">
                                      <p:cBhvr>
                                        <p:cTn id="8" dur="125" fill="hold">
                                          <p:stCondLst>
                                            <p:cond delay="125"/>
                                          </p:stCondLst>
                                        </p:cTn>
                                        <p:tgtEl>
                                          <p:spTgt spid="12">
                                            <p:txEl>
                                              <p:pRg st="0" end="0"/>
                                            </p:txEl>
                                          </p:spTgt>
                                        </p:tgtEl>
                                        <p:attrNameLst>
                                          <p:attrName>r</p:attrName>
                                        </p:attrNameLst>
                                      </p:cBhvr>
                                    </p:animRot>
                                    <p:animRot by="-1500000">
                                      <p:cBhvr>
                                        <p:cTn id="9" dur="125" fill="hold">
                                          <p:stCondLst>
                                            <p:cond delay="250"/>
                                          </p:stCondLst>
                                        </p:cTn>
                                        <p:tgtEl>
                                          <p:spTgt spid="12">
                                            <p:txEl>
                                              <p:pRg st="0" end="0"/>
                                            </p:txEl>
                                          </p:spTgt>
                                        </p:tgtEl>
                                        <p:attrNameLst>
                                          <p:attrName>r</p:attrName>
                                        </p:attrNameLst>
                                      </p:cBhvr>
                                    </p:animRot>
                                    <p:animRot by="1500000">
                                      <p:cBhvr>
                                        <p:cTn id="10" dur="125" fill="hold">
                                          <p:stCondLst>
                                            <p:cond delay="375"/>
                                          </p:stCondLst>
                                        </p:cTn>
                                        <p:tgtEl>
                                          <p:spTgt spid="1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2">
                                            <p:txEl>
                                              <p:pRg st="1" end="1"/>
                                            </p:txEl>
                                          </p:spTgt>
                                        </p:tgtEl>
                                        <p:attrNameLst>
                                          <p:attrName>ppt_x</p:attrName>
                                          <p:attrName>ppt_y</p:attrName>
                                        </p:attrNameLst>
                                      </p:cBhvr>
                                    </p:animMotion>
                                    <p:animRot by="1500000">
                                      <p:cBhvr>
                                        <p:cTn id="13" dur="125" fill="hold">
                                          <p:stCondLst>
                                            <p:cond delay="0"/>
                                          </p:stCondLst>
                                        </p:cTn>
                                        <p:tgtEl>
                                          <p:spTgt spid="12">
                                            <p:txEl>
                                              <p:pRg st="1" end="1"/>
                                            </p:txEl>
                                          </p:spTgt>
                                        </p:tgtEl>
                                        <p:attrNameLst>
                                          <p:attrName>r</p:attrName>
                                        </p:attrNameLst>
                                      </p:cBhvr>
                                    </p:animRot>
                                    <p:animRot by="-1500000">
                                      <p:cBhvr>
                                        <p:cTn id="14" dur="125" fill="hold">
                                          <p:stCondLst>
                                            <p:cond delay="125"/>
                                          </p:stCondLst>
                                        </p:cTn>
                                        <p:tgtEl>
                                          <p:spTgt spid="12">
                                            <p:txEl>
                                              <p:pRg st="1" end="1"/>
                                            </p:txEl>
                                          </p:spTgt>
                                        </p:tgtEl>
                                        <p:attrNameLst>
                                          <p:attrName>r</p:attrName>
                                        </p:attrNameLst>
                                      </p:cBhvr>
                                    </p:animRot>
                                    <p:animRot by="-1500000">
                                      <p:cBhvr>
                                        <p:cTn id="15" dur="125" fill="hold">
                                          <p:stCondLst>
                                            <p:cond delay="250"/>
                                          </p:stCondLst>
                                        </p:cTn>
                                        <p:tgtEl>
                                          <p:spTgt spid="12">
                                            <p:txEl>
                                              <p:pRg st="1" end="1"/>
                                            </p:txEl>
                                          </p:spTgt>
                                        </p:tgtEl>
                                        <p:attrNameLst>
                                          <p:attrName>r</p:attrName>
                                        </p:attrNameLst>
                                      </p:cBhvr>
                                    </p:animRot>
                                    <p:animRot by="1500000">
                                      <p:cBhvr>
                                        <p:cTn id="16" dur="125" fill="hold">
                                          <p:stCondLst>
                                            <p:cond delay="375"/>
                                          </p:stCondLst>
                                        </p:cTn>
                                        <p:tgtEl>
                                          <p:spTgt spid="1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4"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Hộp Văn bản 3">
            <a:extLst>
              <a:ext uri="{FF2B5EF4-FFF2-40B4-BE49-F238E27FC236}">
                <a16:creationId xmlns:a16="http://schemas.microsoft.com/office/drawing/2014/main" id="{5851F86D-DE75-F9B3-6129-CB25E83D6367}"/>
              </a:ext>
            </a:extLst>
          </p:cNvPr>
          <p:cNvSpPr txBox="1"/>
          <p:nvPr/>
        </p:nvSpPr>
        <p:spPr>
          <a:xfrm>
            <a:off x="548882" y="159248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6" name="Rectangle 5">
            <a:extLst>
              <a:ext uri="{FF2B5EF4-FFF2-40B4-BE49-F238E27FC236}">
                <a16:creationId xmlns:a16="http://schemas.microsoft.com/office/drawing/2014/main" id="{65F73863-8E18-B607-5E98-E58339FB3FE2}"/>
              </a:ext>
            </a:extLst>
          </p:cNvPr>
          <p:cNvSpPr/>
          <p:nvPr/>
        </p:nvSpPr>
        <p:spPr>
          <a:xfrm>
            <a:off x="436880" y="1381760"/>
            <a:ext cx="11358880" cy="33528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Đầu tiên</a:t>
            </a:r>
            <a:r>
              <a:rPr lang="vi-VN" sz="3200" b="0" i="0" dirty="0">
                <a:solidFill>
                  <a:srgbClr val="000000"/>
                </a:solidFill>
                <a:effectLst/>
                <a:latin typeface="Cambria" panose="02040503050406030204" pitchFamily="18" charset="0"/>
                <a:ea typeface="Cambria" panose="02040503050406030204" pitchFamily="18" charset="0"/>
              </a:rPr>
              <a:t>, 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lang="vi-VN" sz="3200" b="1" i="0" dirty="0">
                <a:solidFill>
                  <a:srgbClr val="000000"/>
                </a:solidFill>
                <a:effectLst/>
                <a:latin typeface="Cambria" panose="02040503050406030204" pitchFamily="18" charset="0"/>
                <a:ea typeface="Cambria" panose="02040503050406030204" pitchFamily="18" charset="0"/>
              </a:rPr>
              <a:t>Tiếp theo</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Sau đó</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lang="vi-VN" sz="3200" b="1" i="0" dirty="0">
                <a:solidFill>
                  <a:srgbClr val="000000"/>
                </a:solidFill>
                <a:effectLst/>
                <a:latin typeface="Cambria" panose="02040503050406030204" pitchFamily="18" charset="0"/>
                <a:ea typeface="Cambria" panose="02040503050406030204" pitchFamily="18" charset="0"/>
              </a:rPr>
              <a:t>Cuối cùng</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Tree>
    <p:extLst>
      <p:ext uri="{BB962C8B-B14F-4D97-AF65-F5344CB8AC3E}">
        <p14:creationId xmlns:p14="http://schemas.microsoft.com/office/powerpoint/2010/main" val="232402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98518CD7-E910-8D8C-D038-C01051290904}"/>
              </a:ext>
            </a:extLst>
          </p:cNvPr>
          <p:cNvPicPr>
            <a:picLocks noChangeAspect="1"/>
          </p:cNvPicPr>
          <p:nvPr/>
        </p:nvPicPr>
        <p:blipFill>
          <a:blip r:embed="rId3"/>
          <a:stretch>
            <a:fillRect/>
          </a:stretch>
        </p:blipFill>
        <p:spPr>
          <a:xfrm>
            <a:off x="447040" y="1730207"/>
            <a:ext cx="11308080" cy="2737833"/>
          </a:xfrm>
          <a:prstGeom prst="rect">
            <a:avLst/>
          </a:prstGeom>
        </p:spPr>
      </p:pic>
    </p:spTree>
    <p:extLst>
      <p:ext uri="{BB962C8B-B14F-4D97-AF65-F5344CB8AC3E}">
        <p14:creationId xmlns:p14="http://schemas.microsoft.com/office/powerpoint/2010/main" val="321786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3"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4"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5"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13"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14"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6F47C77A-2C84-EFDF-5400-2B085794DFA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5016DBEF-3D8B-9F0D-6CBA-8DD983C243D9}"/>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A862F16E-704B-D58D-7EC7-6402850AD164}"/>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B3B2AA96-7AF7-5D1F-596A-8AF32BA6B6A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26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14">
                                            <p:txEl>
                                              <p:pRg st="0" end="0"/>
                                            </p:txEl>
                                          </p:spTgt>
                                        </p:tgtEl>
                                        <p:attrNameLst>
                                          <p:attrName>ppt_x</p:attrName>
                                          <p:attrName>ppt_y</p:attrName>
                                        </p:attrNameLst>
                                      </p:cBhvr>
                                      <p:rCtr x="0" y="-3611"/>
                                    </p:animMotion>
                                    <p:animRot by="1500000">
                                      <p:cBhvr>
                                        <p:cTn id="7" dur="125" fill="hold">
                                          <p:stCondLst>
                                            <p:cond delay="0"/>
                                          </p:stCondLst>
                                        </p:cTn>
                                        <p:tgtEl>
                                          <p:spTgt spid="14">
                                            <p:txEl>
                                              <p:pRg st="0" end="0"/>
                                            </p:txEl>
                                          </p:spTgt>
                                        </p:tgtEl>
                                        <p:attrNameLst>
                                          <p:attrName>r</p:attrName>
                                        </p:attrNameLst>
                                      </p:cBhvr>
                                    </p:animRot>
                                    <p:animRot by="-1500000">
                                      <p:cBhvr>
                                        <p:cTn id="8" dur="125" fill="hold">
                                          <p:stCondLst>
                                            <p:cond delay="125"/>
                                          </p:stCondLst>
                                        </p:cTn>
                                        <p:tgtEl>
                                          <p:spTgt spid="14">
                                            <p:txEl>
                                              <p:pRg st="0" end="0"/>
                                            </p:txEl>
                                          </p:spTgt>
                                        </p:tgtEl>
                                        <p:attrNameLst>
                                          <p:attrName>r</p:attrName>
                                        </p:attrNameLst>
                                      </p:cBhvr>
                                    </p:animRot>
                                    <p:animRot by="-1500000">
                                      <p:cBhvr>
                                        <p:cTn id="9" dur="125" fill="hold">
                                          <p:stCondLst>
                                            <p:cond delay="250"/>
                                          </p:stCondLst>
                                        </p:cTn>
                                        <p:tgtEl>
                                          <p:spTgt spid="14">
                                            <p:txEl>
                                              <p:pRg st="0" end="0"/>
                                            </p:txEl>
                                          </p:spTgt>
                                        </p:tgtEl>
                                        <p:attrNameLst>
                                          <p:attrName>r</p:attrName>
                                        </p:attrNameLst>
                                      </p:cBhvr>
                                    </p:animRot>
                                    <p:animRot by="1500000">
                                      <p:cBhvr>
                                        <p:cTn id="10" dur="125" fill="hold">
                                          <p:stCondLst>
                                            <p:cond delay="375"/>
                                          </p:stCondLst>
                                        </p:cTn>
                                        <p:tgtEl>
                                          <p:spTgt spid="1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3"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 name="TextBox 6">
            <a:extLst>
              <a:ext uri="{FF2B5EF4-FFF2-40B4-BE49-F238E27FC236}">
                <a16:creationId xmlns:a16="http://schemas.microsoft.com/office/drawing/2014/main" id="{D467DBC4-E4A8-1062-3158-3A15D8DC1D66}"/>
              </a:ext>
            </a:extLst>
          </p:cNvPr>
          <p:cNvSpPr txBox="1"/>
          <p:nvPr/>
        </p:nvSpPr>
        <p:spPr>
          <a:xfrm>
            <a:off x="682827" y="263046"/>
            <a:ext cx="10728956" cy="1077218"/>
          </a:xfrm>
          <a:prstGeom prst="rect">
            <a:avLst/>
          </a:prstGeom>
          <a:noFill/>
        </p:spPr>
        <p:txBody>
          <a:bodyPr wrap="square">
            <a:spAutoFit/>
          </a:bodyPr>
          <a:lstStyle/>
          <a:p>
            <a:pPr algn="just"/>
            <a:r>
              <a:rPr lang="en-US" sz="3200" b="1" dirty="0">
                <a:solidFill>
                  <a:srgbClr val="002060"/>
                </a:solidFill>
                <a:latin typeface="Arial-Rounded-Bold"/>
              </a:rPr>
              <a:t>3. </a:t>
            </a:r>
            <a:r>
              <a:rPr lang="en-US" sz="3200" b="1" dirty="0" err="1">
                <a:solidFill>
                  <a:srgbClr val="002060"/>
                </a:solidFill>
                <a:latin typeface="Arial-Rounded-Bold"/>
              </a:rPr>
              <a:t>Tìm</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từ</a:t>
            </a:r>
            <a:r>
              <a:rPr lang="en-US" sz="3200" b="1" dirty="0">
                <a:solidFill>
                  <a:srgbClr val="002060"/>
                </a:solidFill>
                <a:latin typeface="Arial-Rounded-Bold"/>
              </a:rPr>
              <a:t> </a:t>
            </a:r>
            <a:r>
              <a:rPr lang="en-US" sz="3200" b="1" dirty="0" err="1">
                <a:solidFill>
                  <a:srgbClr val="002060"/>
                </a:solidFill>
                <a:latin typeface="Arial-Rounded-Bold"/>
              </a:rPr>
              <a:t>ngữ</a:t>
            </a:r>
            <a:r>
              <a:rPr lang="en-US" sz="3200" b="1" dirty="0">
                <a:solidFill>
                  <a:srgbClr val="002060"/>
                </a:solidFill>
                <a:latin typeface="Arial-Rounded-Bold"/>
              </a:rPr>
              <a:t> </a:t>
            </a:r>
            <a:r>
              <a:rPr lang="en-US" sz="3200" b="1" dirty="0" err="1">
                <a:solidFill>
                  <a:srgbClr val="002060"/>
                </a:solidFill>
                <a:latin typeface="Arial-Rounded-Bold"/>
              </a:rPr>
              <a:t>nối</a:t>
            </a:r>
            <a:r>
              <a:rPr lang="en-US" sz="3200" b="1" dirty="0">
                <a:solidFill>
                  <a:srgbClr val="002060"/>
                </a:solidFill>
                <a:latin typeface="Arial-Rounded-Bold"/>
              </a:rPr>
              <a:t> </a:t>
            </a:r>
            <a:r>
              <a:rPr lang="en-US" sz="3200" b="1" dirty="0" err="1">
                <a:solidFill>
                  <a:srgbClr val="002060"/>
                </a:solidFill>
                <a:latin typeface="Arial-Rounded-Bold"/>
              </a:rPr>
              <a:t>thay</a:t>
            </a:r>
            <a:r>
              <a:rPr lang="en-US" sz="3200" b="1" dirty="0">
                <a:solidFill>
                  <a:srgbClr val="002060"/>
                </a:solidFill>
                <a:latin typeface="Arial-Rounded-Bold"/>
              </a:rPr>
              <a:t> </a:t>
            </a:r>
            <a:r>
              <a:rPr lang="en-US" sz="3200" b="1" dirty="0" err="1">
                <a:solidFill>
                  <a:srgbClr val="002060"/>
                </a:solidFill>
                <a:latin typeface="Arial-Rounded-Bold"/>
              </a:rPr>
              <a:t>cho</a:t>
            </a:r>
            <a:r>
              <a:rPr lang="en-US" sz="3200" b="1" dirty="0">
                <a:solidFill>
                  <a:srgbClr val="002060"/>
                </a:solidFill>
                <a:latin typeface="Arial-Rounded-Bold"/>
              </a:rPr>
              <a:t> </a:t>
            </a:r>
            <a:r>
              <a:rPr lang="en-US" sz="3200" b="1" dirty="0" err="1">
                <a:solidFill>
                  <a:srgbClr val="002060"/>
                </a:solidFill>
                <a:latin typeface="Arial-Rounded-Bold"/>
              </a:rPr>
              <a:t>bông</a:t>
            </a:r>
            <a:r>
              <a:rPr lang="en-US" sz="3200" b="1" dirty="0">
                <a:solidFill>
                  <a:srgbClr val="002060"/>
                </a:solidFill>
                <a:latin typeface="Arial-Rounded-Bold"/>
              </a:rPr>
              <a:t> </a:t>
            </a:r>
            <a:r>
              <a:rPr lang="en-US" sz="3200" b="1" dirty="0" err="1">
                <a:solidFill>
                  <a:srgbClr val="002060"/>
                </a:solidFill>
                <a:latin typeface="Arial-Rounded-Bold"/>
              </a:rPr>
              <a:t>hoa</a:t>
            </a:r>
            <a:r>
              <a:rPr lang="en-US" sz="3200" b="1" dirty="0">
                <a:solidFill>
                  <a:srgbClr val="002060"/>
                </a:solidFill>
                <a:latin typeface="Arial-Rounded-Bold"/>
              </a:rPr>
              <a:t> </a:t>
            </a:r>
            <a:r>
              <a:rPr lang="en-US" sz="3200" b="1" dirty="0" err="1">
                <a:solidFill>
                  <a:srgbClr val="002060"/>
                </a:solidFill>
                <a:latin typeface="Arial-Rounded-Bold"/>
              </a:rPr>
              <a:t>để</a:t>
            </a:r>
            <a:r>
              <a:rPr lang="en-US" sz="3200" b="1" dirty="0">
                <a:solidFill>
                  <a:srgbClr val="002060"/>
                </a:solidFill>
                <a:latin typeface="Arial-Rounded-Bold"/>
              </a:rPr>
              <a:t> </a:t>
            </a:r>
            <a:r>
              <a:rPr lang="en-US" sz="3200" b="1" dirty="0" err="1">
                <a:solidFill>
                  <a:srgbClr val="002060"/>
                </a:solidFill>
                <a:latin typeface="Arial-Rounded-Bold"/>
              </a:rPr>
              <a:t>tạo</a:t>
            </a:r>
            <a:r>
              <a:rPr lang="en-US" sz="3200" b="1" dirty="0">
                <a:solidFill>
                  <a:srgbClr val="002060"/>
                </a:solidFill>
                <a:latin typeface="Arial-Rounded-Bold"/>
              </a:rPr>
              <a:t> </a:t>
            </a:r>
            <a:r>
              <a:rPr lang="en-US" sz="3200" b="1" dirty="0" err="1">
                <a:solidFill>
                  <a:srgbClr val="002060"/>
                </a:solidFill>
                <a:latin typeface="Arial-Rounded-Bold"/>
              </a:rPr>
              <a:t>sự</a:t>
            </a:r>
            <a:r>
              <a:rPr lang="en-US" sz="3200" b="1" dirty="0">
                <a:solidFill>
                  <a:srgbClr val="002060"/>
                </a:solidFill>
                <a:latin typeface="Arial-Rounded-Bold"/>
              </a:rPr>
              <a:t> </a:t>
            </a:r>
            <a:r>
              <a:rPr lang="en-US" sz="3200" b="1" dirty="0" err="1">
                <a:solidFill>
                  <a:srgbClr val="002060"/>
                </a:solidFill>
                <a:latin typeface="Arial-Rounded-Bold"/>
              </a:rPr>
              <a:t>liên</a:t>
            </a:r>
            <a:r>
              <a:rPr lang="en-US" sz="3200" b="1" dirty="0">
                <a:solidFill>
                  <a:srgbClr val="002060"/>
                </a:solidFill>
                <a:latin typeface="Arial-Rounded-Bold"/>
              </a:rPr>
              <a:t> </a:t>
            </a:r>
            <a:r>
              <a:rPr lang="en-US" sz="3200" b="1" dirty="0" err="1">
                <a:solidFill>
                  <a:srgbClr val="002060"/>
                </a:solidFill>
                <a:latin typeface="Arial-Rounded-Bold"/>
              </a:rPr>
              <a:t>kết</a:t>
            </a:r>
            <a:r>
              <a:rPr lang="en-US" sz="3200" b="1" dirty="0">
                <a:solidFill>
                  <a:srgbClr val="002060"/>
                </a:solidFill>
                <a:latin typeface="Arial-Rounded-Bold"/>
              </a:rPr>
              <a:t> </a:t>
            </a:r>
            <a:r>
              <a:rPr lang="en-US" sz="3200" b="1" dirty="0" err="1">
                <a:solidFill>
                  <a:srgbClr val="002060"/>
                </a:solidFill>
                <a:latin typeface="Arial-Rounded-Bold"/>
              </a:rPr>
              <a:t>giữa</a:t>
            </a:r>
            <a:r>
              <a:rPr lang="en-US" sz="3200" b="1" dirty="0">
                <a:solidFill>
                  <a:srgbClr val="002060"/>
                </a:solidFill>
                <a:latin typeface="Arial-Rounded-Bold"/>
              </a:rPr>
              <a:t> </a:t>
            </a:r>
            <a:r>
              <a:rPr lang="en-US" sz="3200" b="1" dirty="0" err="1">
                <a:solidFill>
                  <a:srgbClr val="002060"/>
                </a:solidFill>
                <a:latin typeface="Arial-Rounded-Bold"/>
              </a:rPr>
              <a:t>các</a:t>
            </a:r>
            <a:r>
              <a:rPr lang="en-US" sz="3200" b="1" dirty="0">
                <a:solidFill>
                  <a:srgbClr val="002060"/>
                </a:solidFill>
                <a:latin typeface="Arial-Rounded-Bold"/>
              </a:rPr>
              <a:t> </a:t>
            </a:r>
            <a:r>
              <a:rPr lang="en-US" sz="3200" b="1" dirty="0" err="1">
                <a:solidFill>
                  <a:srgbClr val="002060"/>
                </a:solidFill>
                <a:latin typeface="Arial-Rounded-Bold"/>
              </a:rPr>
              <a:t>câu</a:t>
            </a:r>
            <a:r>
              <a:rPr lang="en-US" sz="3200" b="1" dirty="0">
                <a:solidFill>
                  <a:srgbClr val="002060"/>
                </a:solidFill>
                <a:latin typeface="Arial-Rounded-Bold"/>
              </a:rPr>
              <a:t>.</a:t>
            </a:r>
            <a:endParaRPr kumimoji="0" lang="en-US" altLang="en-US" sz="3600" b="1"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6EBA77E-8027-B59B-F9B8-2DD85756C822}"/>
              </a:ext>
            </a:extLst>
          </p:cNvPr>
          <p:cNvSpPr txBox="1"/>
          <p:nvPr/>
        </p:nvSpPr>
        <p:spPr>
          <a:xfrm>
            <a:off x="650240" y="1595021"/>
            <a:ext cx="10861040" cy="440120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ở miền Nam, khi Tết về, hoa mai khoe sắc.</a:t>
            </a:r>
          </a:p>
          <a:p>
            <a:pPr algn="just"/>
            <a:r>
              <a:rPr lang="vi-VN" sz="2800" b="0" i="0" dirty="0">
                <a:solidFill>
                  <a:srgbClr val="000000"/>
                </a:solidFill>
                <a:effectLst/>
                <a:latin typeface="Cambria" panose="02040503050406030204" pitchFamily="18" charset="0"/>
                <a:ea typeface="Cambria" panose="02040503050406030204" pitchFamily="18" charset="0"/>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mọi người còn mong muốn được thưởng thức ẩm thực Huế.</a:t>
            </a:r>
          </a:p>
          <a:p>
            <a:pPr algn="just"/>
            <a:r>
              <a:rPr lang="vi-VN" sz="2800" b="0" i="0" dirty="0">
                <a:solidFill>
                  <a:srgbClr val="000000"/>
                </a:solidFill>
                <a:effectLst/>
                <a:latin typeface="Cambria" panose="02040503050406030204" pitchFamily="18" charset="0"/>
                <a:ea typeface="Cambria" panose="02040503050406030204" pitchFamily="18" charset="0"/>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cốm còn là hình ảnh gợi liên tưởng đến mùa thu Hà Nội.</a:t>
            </a:r>
          </a:p>
          <a:p>
            <a:pPr algn="just"/>
            <a:r>
              <a:rPr lang="vi-VN" sz="2800" b="0" i="0" dirty="0">
                <a:solidFill>
                  <a:srgbClr val="000000"/>
                </a:solidFill>
                <a:effectLst/>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lang="vi-VN" sz="2800" b="0" i="0" dirty="0">
                <a:solidFill>
                  <a:srgbClr val="000000"/>
                </a:solidFill>
                <a:effectLst/>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236101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3"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4"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5"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8"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9"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0"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1"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81031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1">
                                            <p:txEl>
                                              <p:pRg st="0" end="0"/>
                                            </p:txEl>
                                          </p:spTgt>
                                        </p:tgtEl>
                                        <p:attrNameLst>
                                          <p:attrName>ppt_x</p:attrName>
                                          <p:attrName>ppt_y</p:attrName>
                                        </p:attrNameLst>
                                      </p:cBhvr>
                                    </p:animMotion>
                                    <p:animRot by="1500000">
                                      <p:cBhvr>
                                        <p:cTn id="7" dur="125" fill="hold">
                                          <p:stCondLst>
                                            <p:cond delay="0"/>
                                          </p:stCondLst>
                                        </p:cTn>
                                        <p:tgtEl>
                                          <p:spTgt spid="11">
                                            <p:txEl>
                                              <p:pRg st="0" end="0"/>
                                            </p:txEl>
                                          </p:spTgt>
                                        </p:tgtEl>
                                        <p:attrNameLst>
                                          <p:attrName>r</p:attrName>
                                        </p:attrNameLst>
                                      </p:cBhvr>
                                    </p:animRot>
                                    <p:animRot by="-1500000">
                                      <p:cBhvr>
                                        <p:cTn id="8" dur="125" fill="hold">
                                          <p:stCondLst>
                                            <p:cond delay="125"/>
                                          </p:stCondLst>
                                        </p:cTn>
                                        <p:tgtEl>
                                          <p:spTgt spid="11">
                                            <p:txEl>
                                              <p:pRg st="0" end="0"/>
                                            </p:txEl>
                                          </p:spTgt>
                                        </p:tgtEl>
                                        <p:attrNameLst>
                                          <p:attrName>r</p:attrName>
                                        </p:attrNameLst>
                                      </p:cBhvr>
                                    </p:animRot>
                                    <p:animRot by="-1500000">
                                      <p:cBhvr>
                                        <p:cTn id="9" dur="125" fill="hold">
                                          <p:stCondLst>
                                            <p:cond delay="250"/>
                                          </p:stCondLst>
                                        </p:cTn>
                                        <p:tgtEl>
                                          <p:spTgt spid="11">
                                            <p:txEl>
                                              <p:pRg st="0" end="0"/>
                                            </p:txEl>
                                          </p:spTgt>
                                        </p:tgtEl>
                                        <p:attrNameLst>
                                          <p:attrName>r</p:attrName>
                                        </p:attrNameLst>
                                      </p:cBhvr>
                                    </p:animRot>
                                    <p:animRot by="1500000">
                                      <p:cBhvr>
                                        <p:cTn id="10" dur="125" fill="hold">
                                          <p:stCondLst>
                                            <p:cond delay="375"/>
                                          </p:stCondLst>
                                        </p:cTn>
                                        <p:tgtEl>
                                          <p:spTgt spid="11">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1">
                                            <p:txEl>
                                              <p:pRg st="1" end="1"/>
                                            </p:txEl>
                                          </p:spTgt>
                                        </p:tgtEl>
                                        <p:attrNameLst>
                                          <p:attrName>ppt_x</p:attrName>
                                          <p:attrName>ppt_y</p:attrName>
                                        </p:attrNameLst>
                                      </p:cBhvr>
                                    </p:animMotion>
                                    <p:animRot by="1500000">
                                      <p:cBhvr>
                                        <p:cTn id="13" dur="125" fill="hold">
                                          <p:stCondLst>
                                            <p:cond delay="0"/>
                                          </p:stCondLst>
                                        </p:cTn>
                                        <p:tgtEl>
                                          <p:spTgt spid="11">
                                            <p:txEl>
                                              <p:pRg st="1" end="1"/>
                                            </p:txEl>
                                          </p:spTgt>
                                        </p:tgtEl>
                                        <p:attrNameLst>
                                          <p:attrName>r</p:attrName>
                                        </p:attrNameLst>
                                      </p:cBhvr>
                                    </p:animRot>
                                    <p:animRot by="-1500000">
                                      <p:cBhvr>
                                        <p:cTn id="14" dur="125" fill="hold">
                                          <p:stCondLst>
                                            <p:cond delay="125"/>
                                          </p:stCondLst>
                                        </p:cTn>
                                        <p:tgtEl>
                                          <p:spTgt spid="11">
                                            <p:txEl>
                                              <p:pRg st="1" end="1"/>
                                            </p:txEl>
                                          </p:spTgt>
                                        </p:tgtEl>
                                        <p:attrNameLst>
                                          <p:attrName>r</p:attrName>
                                        </p:attrNameLst>
                                      </p:cBhvr>
                                    </p:animRot>
                                    <p:animRot by="-1500000">
                                      <p:cBhvr>
                                        <p:cTn id="15" dur="125" fill="hold">
                                          <p:stCondLst>
                                            <p:cond delay="250"/>
                                          </p:stCondLst>
                                        </p:cTn>
                                        <p:tgtEl>
                                          <p:spTgt spid="11">
                                            <p:txEl>
                                              <p:pRg st="1" end="1"/>
                                            </p:txEl>
                                          </p:spTgt>
                                        </p:tgtEl>
                                        <p:attrNameLst>
                                          <p:attrName>r</p:attrName>
                                        </p:attrNameLst>
                                      </p:cBhvr>
                                    </p:animRot>
                                    <p:animRot by="1500000">
                                      <p:cBhvr>
                                        <p:cTn id="16" dur="125" fill="hold">
                                          <p:stCondLst>
                                            <p:cond delay="375"/>
                                          </p:stCondLst>
                                        </p:cTn>
                                        <p:tgtEl>
                                          <p:spTgt spid="11">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3"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86EBA77E-8027-B59B-F9B8-2DD85756C822}"/>
              </a:ext>
            </a:extLst>
          </p:cNvPr>
          <p:cNvSpPr txBox="1"/>
          <p:nvPr/>
        </p:nvSpPr>
        <p:spPr>
          <a:xfrm>
            <a:off x="650240" y="954941"/>
            <a:ext cx="1086104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Ở miền Bắc, Tết đến, hoa đào nở rộ.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ở miền Nam, khi Tết về, hoa mai khoe sắc.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Đến Huế, du khách thích được ngắm cảnh trên sông Hương.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mọi người còn mong muốn được thưởng thức ẩm thực Huế.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Nhiều người thích cốm làng Vòng vì nhiều lí do. Thứ nhất, cốm ở đây rất ngon.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cốm còn là hình ảnh gợi liên tưởng đến mùa thu Hà Nội.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Đi du lịch ở miền Tây Nam Bộ, du khách sẽ có những trải nghiệm thú vị với nhiều hoạt động hấp dẫn như: chèo xuồng ba lá, đi cầu khỉ, thăm các chợ nổi. </a:t>
            </a:r>
            <a:r>
              <a:rPr kumimoji="0" lang="vi-VN" sz="2800" b="1" i="0" u="none" strike="noStrike" kern="1200" cap="none" spc="0" normalizeH="0" baseline="0" noProof="0" dirty="0">
                <a:ln>
                  <a:noFill/>
                </a:ln>
                <a:solidFill>
                  <a:srgbClr val="FF00FF"/>
                </a:solidFill>
                <a:effectLst/>
                <a:uLnTx/>
                <a:uFillTx/>
                <a:latin typeface="Wingdings-Regular"/>
                <a:ea typeface="+mn-ea"/>
                <a:cs typeface="+mn-cs"/>
              </a:rPr>
              <a:t></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du khách còn có thể thoả thích hái trái cây khi ghé thăm các miệt vườn.</a:t>
            </a:r>
          </a:p>
        </p:txBody>
      </p:sp>
      <p:sp>
        <p:nvSpPr>
          <p:cNvPr id="5" name="Rectangle 4">
            <a:extLst>
              <a:ext uri="{FF2B5EF4-FFF2-40B4-BE49-F238E27FC236}">
                <a16:creationId xmlns:a16="http://schemas.microsoft.com/office/drawing/2014/main" id="{99772BA7-20DA-38DC-AF07-816533A83570}"/>
              </a:ext>
            </a:extLst>
          </p:cNvPr>
          <p:cNvSpPr/>
          <p:nvPr/>
        </p:nvSpPr>
        <p:spPr>
          <a:xfrm>
            <a:off x="436880" y="589280"/>
            <a:ext cx="11358880" cy="56997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a. Ở miền Bắc, Tết đến, hoa đào nở rộ. </a:t>
            </a:r>
            <a:r>
              <a:rPr lang="vi-VN" sz="2800" b="1" dirty="0">
                <a:latin typeface="Cambria" panose="02040503050406030204" pitchFamily="18" charset="0"/>
                <a:ea typeface="Cambria" panose="02040503050406030204" pitchFamily="18" charset="0"/>
              </a:rPr>
              <a:t>Còn</a:t>
            </a:r>
            <a:r>
              <a:rPr lang="vi-VN" sz="2800" dirty="0">
                <a:latin typeface="Cambria" panose="02040503050406030204" pitchFamily="18" charset="0"/>
                <a:ea typeface="Cambria" panose="02040503050406030204" pitchFamily="18" charset="0"/>
              </a:rPr>
              <a:t> ở miền Nam, khi Tết về, hoa mai khoe sắc.</a:t>
            </a:r>
          </a:p>
          <a:p>
            <a:pPr algn="just"/>
            <a:r>
              <a:rPr lang="vi-VN" sz="2800" dirty="0">
                <a:latin typeface="Cambria" panose="02040503050406030204" pitchFamily="18" charset="0"/>
                <a:ea typeface="Cambria" panose="02040503050406030204" pitchFamily="18" charset="0"/>
              </a:rPr>
              <a:t>b. Đến Huế, du khách thích được ngắm cảnh trên sông Hương. </a:t>
            </a:r>
            <a:r>
              <a:rPr lang="vi-VN" sz="2800" b="1" dirty="0">
                <a:latin typeface="Cambria" panose="02040503050406030204" pitchFamily="18" charset="0"/>
                <a:ea typeface="Cambria" panose="02040503050406030204" pitchFamily="18" charset="0"/>
              </a:rPr>
              <a:t>Ngoài ra</a:t>
            </a:r>
            <a:r>
              <a:rPr lang="vi-VN" sz="2800" dirty="0">
                <a:latin typeface="Cambria" panose="02040503050406030204" pitchFamily="18" charset="0"/>
                <a:ea typeface="Cambria" panose="02040503050406030204" pitchFamily="18" charset="0"/>
              </a:rPr>
              <a:t>, mọi người còn mong muốn được thưởng thức ẩm thực Huế.</a:t>
            </a:r>
          </a:p>
          <a:p>
            <a:pPr algn="just"/>
            <a:r>
              <a:rPr lang="vi-VN" sz="2800" dirty="0">
                <a:latin typeface="Cambria" panose="02040503050406030204" pitchFamily="18" charset="0"/>
                <a:ea typeface="Cambria" panose="02040503050406030204" pitchFamily="18" charset="0"/>
              </a:rPr>
              <a:t>c. Nhiều người thích cốm làng Vòng vì nhiều lí do. Thứ nhất, cốm ở đây rất ngon. </a:t>
            </a:r>
            <a:r>
              <a:rPr lang="vi-VN" sz="2800" b="1" dirty="0">
                <a:latin typeface="Cambria" panose="02040503050406030204" pitchFamily="18" charset="0"/>
                <a:ea typeface="Cambria" panose="02040503050406030204" pitchFamily="18" charset="0"/>
              </a:rPr>
              <a:t>Thứ hai</a:t>
            </a:r>
            <a:r>
              <a:rPr lang="vi-VN" sz="2800" dirty="0">
                <a:latin typeface="Cambria" panose="02040503050406030204" pitchFamily="18" charset="0"/>
                <a:ea typeface="Cambria" panose="02040503050406030204" pitchFamily="18" charset="0"/>
              </a:rPr>
              <a:t>, cốm còn là hình ảnh gợi liên tưởng đến mùa thu Hà Nội.</a:t>
            </a:r>
          </a:p>
          <a:p>
            <a:pPr algn="just"/>
            <a:r>
              <a:rPr lang="vi-VN" sz="2800" dirty="0">
                <a:latin typeface="Cambria" panose="02040503050406030204" pitchFamily="18" charset="0"/>
                <a:ea typeface="Cambria" panose="02040503050406030204" pitchFamily="18" charset="0"/>
              </a:rPr>
              <a:t>d. Đi du lịch ở miền Tây Nam Bộ, du khách sẽ có những trải nghiệm thú vị với nhiều hoạt động hấp dẫn như: chèo xuồng ba lá, đi cầu khỉ, thăm các chợ nổi. </a:t>
            </a:r>
            <a:r>
              <a:rPr lang="vi-VN" sz="2800" b="1" dirty="0">
                <a:latin typeface="Cambria" panose="02040503050406030204" pitchFamily="18" charset="0"/>
                <a:ea typeface="Cambria" panose="02040503050406030204" pitchFamily="18" charset="0"/>
              </a:rPr>
              <a:t>Không chỉ vậy</a:t>
            </a:r>
            <a:r>
              <a:rPr lang="vi-VN" sz="2800" dirty="0">
                <a:latin typeface="Cambria" panose="02040503050406030204" pitchFamily="18" charset="0"/>
                <a:ea typeface="Cambria" panose="02040503050406030204" pitchFamily="18" charset="0"/>
              </a:rPr>
              <a:t>, du khách còn có thể thoả thích hái trái cây khi ghé thăm các miệt vườn.</a:t>
            </a:r>
          </a:p>
        </p:txBody>
      </p:sp>
    </p:spTree>
    <p:extLst>
      <p:ext uri="{BB962C8B-B14F-4D97-AF65-F5344CB8AC3E}">
        <p14:creationId xmlns:p14="http://schemas.microsoft.com/office/powerpoint/2010/main" val="416150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3"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4"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5"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13"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313429" y="2381087"/>
            <a:ext cx="3500565" cy="4223909"/>
          </a:xfrm>
          <a:prstGeom prst="rect">
            <a:avLst/>
          </a:prstGeom>
        </p:spPr>
      </p:pic>
      <p:sp>
        <p:nvSpPr>
          <p:cNvPr id="14"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pic>
        <p:nvPicPr>
          <p:cNvPr id="15"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79AED849-9DA4-2FE5-AB4E-30658D6CE34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5B12A90E-4BC7-FE1C-68E6-A091622F5F1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92098A1E-5763-924E-1FCE-27067C9BC180}"/>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E3BFBC84-B214-A68D-0524-DF811FBAF88B}"/>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FFCFB1DE-8C43-951A-A04F-A19F355588B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45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70833E-6 1.85185E-6 L -2.70833E-6 -0.07222 " pathEditMode="relative" rAng="0" ptsTypes="AA">
                                      <p:cBhvr>
                                        <p:cTn id="6" dur="250" accel="50000" decel="50000" autoRev="1" fill="hold">
                                          <p:stCondLst>
                                            <p:cond delay="0"/>
                                          </p:stCondLst>
                                        </p:cTn>
                                        <p:tgtEl>
                                          <p:spTgt spid="14">
                                            <p:txEl>
                                              <p:pRg st="0" end="0"/>
                                            </p:txEl>
                                          </p:spTgt>
                                        </p:tgtEl>
                                        <p:attrNameLst>
                                          <p:attrName>ppt_x</p:attrName>
                                          <p:attrName>ppt_y</p:attrName>
                                        </p:attrNameLst>
                                      </p:cBhvr>
                                      <p:rCtr x="0" y="-3611"/>
                                    </p:animMotion>
                                    <p:animRot by="1500000">
                                      <p:cBhvr>
                                        <p:cTn id="7" dur="125" fill="hold">
                                          <p:stCondLst>
                                            <p:cond delay="0"/>
                                          </p:stCondLst>
                                        </p:cTn>
                                        <p:tgtEl>
                                          <p:spTgt spid="14">
                                            <p:txEl>
                                              <p:pRg st="0" end="0"/>
                                            </p:txEl>
                                          </p:spTgt>
                                        </p:tgtEl>
                                        <p:attrNameLst>
                                          <p:attrName>r</p:attrName>
                                        </p:attrNameLst>
                                      </p:cBhvr>
                                    </p:animRot>
                                    <p:animRot by="-1500000">
                                      <p:cBhvr>
                                        <p:cTn id="8" dur="125" fill="hold">
                                          <p:stCondLst>
                                            <p:cond delay="125"/>
                                          </p:stCondLst>
                                        </p:cTn>
                                        <p:tgtEl>
                                          <p:spTgt spid="14">
                                            <p:txEl>
                                              <p:pRg st="0" end="0"/>
                                            </p:txEl>
                                          </p:spTgt>
                                        </p:tgtEl>
                                        <p:attrNameLst>
                                          <p:attrName>r</p:attrName>
                                        </p:attrNameLst>
                                      </p:cBhvr>
                                    </p:animRot>
                                    <p:animRot by="-1500000">
                                      <p:cBhvr>
                                        <p:cTn id="9" dur="125" fill="hold">
                                          <p:stCondLst>
                                            <p:cond delay="250"/>
                                          </p:stCondLst>
                                        </p:cTn>
                                        <p:tgtEl>
                                          <p:spTgt spid="14">
                                            <p:txEl>
                                              <p:pRg st="0" end="0"/>
                                            </p:txEl>
                                          </p:spTgt>
                                        </p:tgtEl>
                                        <p:attrNameLst>
                                          <p:attrName>r</p:attrName>
                                        </p:attrNameLst>
                                      </p:cBhvr>
                                    </p:animRot>
                                    <p:animRot by="1500000">
                                      <p:cBhvr>
                                        <p:cTn id="10" dur="125" fill="hold">
                                          <p:stCondLst>
                                            <p:cond delay="375"/>
                                          </p:stCondLst>
                                        </p:cTn>
                                        <p:tgtEl>
                                          <p:spTgt spid="14">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3"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6">
            <a:extLst>
              <a:ext uri="{FF2B5EF4-FFF2-40B4-BE49-F238E27FC236}">
                <a16:creationId xmlns:a16="http://schemas.microsoft.com/office/drawing/2014/main" id="{D467DBC4-E4A8-1062-3158-3A15D8DC1D66}"/>
              </a:ext>
            </a:extLst>
          </p:cNvPr>
          <p:cNvSpPr txBox="1"/>
          <p:nvPr/>
        </p:nvSpPr>
        <p:spPr>
          <a:xfrm>
            <a:off x="682827" y="263046"/>
            <a:ext cx="10728956" cy="1569660"/>
          </a:xfrm>
          <a:prstGeom prst="rect">
            <a:avLst/>
          </a:prstGeom>
          <a:noFill/>
        </p:spPr>
        <p:txBody>
          <a:bodyPr wrap="square">
            <a:spAutoFit/>
          </a:bodyPr>
          <a:lstStyle/>
          <a:p>
            <a:pPr lvl="0" algn="just"/>
            <a:r>
              <a:rPr lang="en-US" sz="3200" b="1" dirty="0">
                <a:solidFill>
                  <a:srgbClr val="002060"/>
                </a:solidFill>
                <a:latin typeface="Times New Roman" panose="02020603050405020304" pitchFamily="18" charset="0"/>
                <a:cs typeface="Times New Roman" panose="02020603050405020304" pitchFamily="18" charset="0"/>
              </a:rPr>
              <a:t>4. </a:t>
            </a:r>
            <a:r>
              <a:rPr lang="en-US" sz="3200" b="1" dirty="0" err="1">
                <a:solidFill>
                  <a:srgbClr val="002060"/>
                </a:solidFill>
                <a:latin typeface="Times New Roman" panose="02020603050405020304" pitchFamily="18" charset="0"/>
                <a:cs typeface="Times New Roman" panose="02020603050405020304" pitchFamily="18" charset="0"/>
              </a:rPr>
              <a:t>Viết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văn</a:t>
            </a:r>
            <a:r>
              <a:rPr lang="en-US" sz="3200" b="1" dirty="0">
                <a:solidFill>
                  <a:srgbClr val="002060"/>
                </a:solidFill>
                <a:latin typeface="Times New Roman" panose="02020603050405020304" pitchFamily="18" charset="0"/>
                <a:cs typeface="Times New Roman" panose="02020603050405020304" pitchFamily="18" charset="0"/>
              </a:rPr>
              <a:t> (3 – 5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về</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một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địa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điểm</a:t>
            </a:r>
            <a:r>
              <a:rPr lang="en-US" sz="3200" b="1" dirty="0">
                <a:solidFill>
                  <a:srgbClr val="002060"/>
                </a:solidFill>
                <a:latin typeface="Times New Roman" panose="02020603050405020304" pitchFamily="18" charset="0"/>
                <a:cs typeface="Times New Roman" panose="02020603050405020304" pitchFamily="18" charset="0"/>
              </a:rPr>
              <a:t> du </a:t>
            </a:r>
            <a:r>
              <a:rPr lang="en-US" sz="3200" b="1" dirty="0" err="1">
                <a:solidFill>
                  <a:srgbClr val="002060"/>
                </a:solidFill>
                <a:latin typeface="Times New Roman" panose="02020603050405020304" pitchFamily="18" charset="0"/>
                <a:cs typeface="Times New Roman" panose="02020603050405020304" pitchFamily="18" charset="0"/>
              </a:rPr>
              <a:t>lịch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hoặc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khu</a:t>
            </a:r>
            <a:r>
              <a:rPr lang="en-US" sz="3200" b="1" dirty="0">
                <a:solidFill>
                  <a:srgbClr val="002060"/>
                </a:solidFill>
                <a:latin typeface="Times New Roman" panose="02020603050405020304" pitchFamily="18" charset="0"/>
                <a:cs typeface="Times New Roman" panose="02020603050405020304" pitchFamily="18" charset="0"/>
              </a:rPr>
              <a:t> di </a:t>
            </a:r>
            <a:r>
              <a:rPr lang="en-US" sz="3200" b="1" dirty="0" err="1">
                <a:solidFill>
                  <a:srgbClr val="002060"/>
                </a:solidFill>
                <a:latin typeface="Times New Roman" panose="02020603050405020304" pitchFamily="18" charset="0"/>
                <a:cs typeface="Times New Roman" panose="02020603050405020304" pitchFamily="18" charset="0"/>
              </a:rPr>
              <a:t>tích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lịch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mà</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em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trong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có</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sử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dụng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từ</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ngữ</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để</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liên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kết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câu</a:t>
            </a:r>
            <a:r>
              <a:rPr lang="en-US" sz="3200" b="1" dirty="0">
                <a:solidFill>
                  <a:srgbClr val="002060"/>
                </a:solidFill>
                <a:latin typeface="Times New Roman" panose="02020603050405020304" pitchFamily="18" charset="0"/>
                <a:cs typeface="Times New Roman" panose="02020603050405020304" pitchFamily="18" charset="0"/>
              </a:rPr>
              <a:t>.</a:t>
            </a:r>
            <a:endParaRPr kumimoji="0" lang="en-US" alt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A5A6950-8501-9201-F6B3-376467AC164B}"/>
              </a:ext>
            </a:extLst>
          </p:cNvPr>
          <p:cNvPicPr>
            <a:picLocks noChangeAspect="1"/>
          </p:cNvPicPr>
          <p:nvPr/>
        </p:nvPicPr>
        <p:blipFill>
          <a:blip r:embed="rId3"/>
          <a:stretch>
            <a:fillRect/>
          </a:stretch>
        </p:blipFill>
        <p:spPr>
          <a:xfrm>
            <a:off x="822960" y="2069194"/>
            <a:ext cx="10637520" cy="4041762"/>
          </a:xfrm>
          <a:prstGeom prst="rect">
            <a:avLst/>
          </a:prstGeom>
        </p:spPr>
      </p:pic>
    </p:spTree>
    <p:extLst>
      <p:ext uri="{BB962C8B-B14F-4D97-AF65-F5344CB8AC3E}">
        <p14:creationId xmlns:p14="http://schemas.microsoft.com/office/powerpoint/2010/main" val="280200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3"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400" b="0" i="0" u="none" strike="noStrike" kern="1200" cap="none" spc="0" normalizeH="0" baseline="0" noProof="0">
              <a:ln>
                <a:noFill/>
              </a:ln>
              <a:solidFill>
                <a:prstClr val="white"/>
              </a:solidFill>
              <a:effectLst/>
              <a:uLnTx/>
              <a:uFillTx/>
              <a:latin typeface="+mj-lt"/>
              <a:ea typeface="+mn-ea"/>
              <a:cs typeface="+mn-cs"/>
            </a:endParaRPr>
          </a:p>
        </p:txBody>
      </p:sp>
      <p:sp>
        <p:nvSpPr>
          <p:cNvPr id="4"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mj-lt"/>
              <a:ea typeface="+mn-ea"/>
              <a:cs typeface="Calibri" panose="020F0502020204030204" pitchFamily="34" charset="0"/>
            </a:endParaRPr>
          </a:p>
        </p:txBody>
      </p:sp>
      <p:sp>
        <p:nvSpPr>
          <p:cNvPr id="5" name="TextBox 6">
            <a:extLst>
              <a:ext uri="{FF2B5EF4-FFF2-40B4-BE49-F238E27FC236}">
                <a16:creationId xmlns:a16="http://schemas.microsoft.com/office/drawing/2014/main" id="{86EC8CE6-02CE-1DEC-13D6-F4D3EDC02F81}"/>
              </a:ext>
            </a:extLst>
          </p:cNvPr>
          <p:cNvSpPr txBox="1"/>
          <p:nvPr/>
        </p:nvSpPr>
        <p:spPr>
          <a:xfrm>
            <a:off x="-990170" y="546192"/>
            <a:ext cx="5256844"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0C56"/>
                </a:solidFill>
                <a:effectLst/>
                <a:uLnTx/>
                <a:uFillTx/>
                <a:latin typeface="+mj-lt"/>
                <a:ea typeface="+mn-ea"/>
                <a:cs typeface="Calibri" panose="020F0502020204030204" pitchFamily="34" charset="0"/>
              </a:rPr>
              <a:t>MẪU</a:t>
            </a:r>
            <a:endParaRPr kumimoji="0" lang="en-US" altLang="en-US" sz="4000" b="0" i="0" u="none" strike="noStrike" kern="1200" cap="none" spc="0" normalizeH="0" baseline="0" noProof="0" dirty="0">
              <a:ln>
                <a:noFill/>
              </a:ln>
              <a:solidFill>
                <a:srgbClr val="FF0C56"/>
              </a:solidFill>
              <a:effectLst/>
              <a:uLnTx/>
              <a:uFillTx/>
              <a:latin typeface="+mj-lt"/>
              <a:ea typeface="+mn-ea"/>
              <a:cs typeface="Calibri" panose="020F0502020204030204" pitchFamily="34" charset="0"/>
            </a:endParaRPr>
          </a:p>
        </p:txBody>
      </p:sp>
      <p:pic>
        <p:nvPicPr>
          <p:cNvPr id="6"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7" name="TextBox 6">
            <a:extLst>
              <a:ext uri="{FF2B5EF4-FFF2-40B4-BE49-F238E27FC236}">
                <a16:creationId xmlns:a16="http://schemas.microsoft.com/office/drawing/2014/main" id="{71F204D2-B85F-5F4E-F308-A1C2E3B731F5}"/>
              </a:ext>
            </a:extLst>
          </p:cNvPr>
          <p:cNvSpPr txBox="1"/>
          <p:nvPr/>
        </p:nvSpPr>
        <p:spPr>
          <a:xfrm>
            <a:off x="3002184" y="561908"/>
            <a:ext cx="8719573" cy="4524315"/>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prstClr val="black"/>
                </a:solidFill>
                <a:latin typeface="+mj-lt"/>
                <a:cs typeface="Calibri" panose="020F0502020204030204" pitchFamily="34" charset="0"/>
              </a:rPr>
              <a:t>   </a:t>
            </a:r>
            <a:r>
              <a:rPr lang="en-US" altLang="en-US" sz="3200" b="1" dirty="0" smtClean="0">
                <a:solidFill>
                  <a:prstClr val="black"/>
                </a:solidFill>
                <a:latin typeface="+mj-lt"/>
                <a:cs typeface="Calibri" panose="020F0502020204030204" pitchFamily="34" charset="0"/>
              </a:rPr>
              <a:t>    </a:t>
            </a:r>
            <a:r>
              <a:rPr lang="vi-VN" altLang="en-US" sz="3200" b="1" dirty="0" smtClean="0">
                <a:solidFill>
                  <a:prstClr val="black"/>
                </a:solidFill>
                <a:latin typeface="+mj-lt"/>
                <a:cs typeface="Calibri" panose="020F0502020204030204" pitchFamily="34" charset="0"/>
              </a:rPr>
              <a:t>Khu </a:t>
            </a:r>
            <a:r>
              <a:rPr lang="vi-VN" altLang="en-US" sz="3200" b="1" dirty="0">
                <a:solidFill>
                  <a:prstClr val="black"/>
                </a:solidFill>
                <a:latin typeface="+mj-lt"/>
                <a:cs typeface="Calibri" panose="020F0502020204030204" pitchFamily="34" charset="0"/>
              </a:rPr>
              <a:t>di tích lịch sử em từng ghé thăm gần đây là Nhà tù Hoả Lò. Đây là nơi giam giữ và cầm tù những chiến sĩ cách mạng nổi tiếng của dân tộc, những người có mong muốn giải phóng áp bức bóc lột, cứu lấy tự do dân tộc Việt Nam như: Phan Bội Châu, Lương Văn Can, Hồ Tùng Mậu, Nguyễn Lương Bằng. Vì thế, để hiểu được những gian khổ người lính cách mạng xưa phải chịu, các bạn hãy ghé thăm đến Nhà tù Hoả Lò. </a:t>
            </a:r>
            <a:endParaRPr kumimoji="0" lang="vi-VN" altLang="en-US" sz="3200" b="1"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260923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spTree>
    <p:extLst>
      <p:ext uri="{BB962C8B-B14F-4D97-AF65-F5344CB8AC3E}">
        <p14:creationId xmlns:p14="http://schemas.microsoft.com/office/powerpoint/2010/main" val="3836633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1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1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17"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18"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19"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20" name="Picture 19">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21" name="Picture 20">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pic>
        <p:nvPicPr>
          <p:cNvPr id="22" name="Picture 21">
            <a:extLst>
              <a:ext uri="{FF2B5EF4-FFF2-40B4-BE49-F238E27FC236}">
                <a16:creationId xmlns:a16="http://schemas.microsoft.com/office/drawing/2014/main" id="{FE5851CB-3FF2-90B1-09C3-2B6B0AA13C27}"/>
              </a:ext>
            </a:extLst>
          </p:cNvPr>
          <p:cNvPicPr>
            <a:picLocks noChangeAspect="1"/>
          </p:cNvPicPr>
          <p:nvPr/>
        </p:nvPicPr>
        <p:blipFill>
          <a:blip r:embed="rId20"/>
          <a:stretch>
            <a:fillRect/>
          </a:stretch>
        </p:blipFill>
        <p:spPr>
          <a:xfrm>
            <a:off x="1992029" y="104443"/>
            <a:ext cx="8004742" cy="4718713"/>
          </a:xfrm>
          <a:prstGeom prst="rect">
            <a:avLst/>
          </a:prstGeom>
        </p:spPr>
      </p:pic>
    </p:spTree>
    <p:extLst>
      <p:ext uri="{BB962C8B-B14F-4D97-AF65-F5344CB8AC3E}">
        <p14:creationId xmlns:p14="http://schemas.microsoft.com/office/powerpoint/2010/main" val="351577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1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1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1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1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17"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grpSp>
        <p:nvGrpSpPr>
          <p:cNvPr id="18"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19"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0"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21" name="Picture 20">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22" name="Picture 21">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pic>
        <p:nvPicPr>
          <p:cNvPr id="23" name="Picture 22">
            <a:extLst>
              <a:ext uri="{FF2B5EF4-FFF2-40B4-BE49-F238E27FC236}">
                <a16:creationId xmlns:a16="http://schemas.microsoft.com/office/drawing/2014/main" id="{AEE0DD69-7CE3-7FE1-60A9-AA0028709423}"/>
              </a:ext>
            </a:extLst>
          </p:cNvPr>
          <p:cNvPicPr>
            <a:picLocks noChangeAspect="1"/>
          </p:cNvPicPr>
          <p:nvPr/>
        </p:nvPicPr>
        <p:blipFill>
          <a:blip r:embed="rId20"/>
          <a:stretch>
            <a:fillRect/>
          </a:stretch>
        </p:blipFill>
        <p:spPr>
          <a:xfrm>
            <a:off x="4347330" y="1066738"/>
            <a:ext cx="3090940" cy="1432684"/>
          </a:xfrm>
          <a:prstGeom prst="rect">
            <a:avLst/>
          </a:prstGeom>
        </p:spPr>
      </p:pic>
      <p:pic>
        <p:nvPicPr>
          <p:cNvPr id="24" name="Picture 23">
            <a:extLst>
              <a:ext uri="{FF2B5EF4-FFF2-40B4-BE49-F238E27FC236}">
                <a16:creationId xmlns:a16="http://schemas.microsoft.com/office/drawing/2014/main" id="{EEEDC938-2D20-AA64-2739-37B0CE22A09E}"/>
              </a:ext>
            </a:extLst>
          </p:cNvPr>
          <p:cNvPicPr>
            <a:picLocks noChangeAspect="1"/>
          </p:cNvPicPr>
          <p:nvPr/>
        </p:nvPicPr>
        <p:blipFill>
          <a:blip r:embed="rId21"/>
          <a:stretch>
            <a:fillRect/>
          </a:stretch>
        </p:blipFill>
        <p:spPr>
          <a:xfrm>
            <a:off x="1908716" y="2245290"/>
            <a:ext cx="8029128" cy="1615580"/>
          </a:xfrm>
          <a:prstGeom prst="rect">
            <a:avLst/>
          </a:prstGeom>
        </p:spPr>
      </p:pic>
    </p:spTree>
    <p:extLst>
      <p:ext uri="{BB962C8B-B14F-4D97-AF65-F5344CB8AC3E}">
        <p14:creationId xmlns:p14="http://schemas.microsoft.com/office/powerpoint/2010/main" val="226084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图片 114">
            <a:extLst>
              <a:ext uri="{FF2B5EF4-FFF2-40B4-BE49-F238E27FC236}">
                <a16:creationId xmlns:a16="http://schemas.microsoft.com/office/drawing/2014/main" id="{C137FCA5-E7BF-4684-942E-85F778C02F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4" name="图片 26">
            <a:extLst>
              <a:ext uri="{FF2B5EF4-FFF2-40B4-BE49-F238E27FC236}">
                <a16:creationId xmlns:a16="http://schemas.microsoft.com/office/drawing/2014/main" id="{FA6AD0DB-5937-49D2-826C-95EADFCB78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5" name="图片 32">
            <a:extLst>
              <a:ext uri="{FF2B5EF4-FFF2-40B4-BE49-F238E27FC236}">
                <a16:creationId xmlns:a16="http://schemas.microsoft.com/office/drawing/2014/main" id="{09E16B54-6705-4C0D-870E-2464315E31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6" name="Picture 5">
            <a:extLst>
              <a:ext uri="{FF2B5EF4-FFF2-40B4-BE49-F238E27FC236}">
                <a16:creationId xmlns:a16="http://schemas.microsoft.com/office/drawing/2014/main" id="{6F3B020C-DE78-1654-4D53-D4321D8F4E13}"/>
              </a:ext>
            </a:extLst>
          </p:cNvPr>
          <p:cNvPicPr>
            <a:picLocks noChangeAspect="1"/>
          </p:cNvPicPr>
          <p:nvPr/>
        </p:nvPicPr>
        <p:blipFill>
          <a:blip r:embed="rId7"/>
          <a:stretch>
            <a:fillRect/>
          </a:stretch>
        </p:blipFill>
        <p:spPr>
          <a:xfrm>
            <a:off x="1095009" y="114643"/>
            <a:ext cx="5511262" cy="3804234"/>
          </a:xfrm>
          <a:prstGeom prst="rect">
            <a:avLst/>
          </a:prstGeom>
        </p:spPr>
      </p:pic>
    </p:spTree>
    <p:extLst>
      <p:ext uri="{BB962C8B-B14F-4D97-AF65-F5344CB8AC3E}">
        <p14:creationId xmlns:p14="http://schemas.microsoft.com/office/powerpoint/2010/main" val="259200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4"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5" name="Rectangle: Rounded Corners 18">
            <a:extLst>
              <a:ext uri="{FF2B5EF4-FFF2-40B4-BE49-F238E27FC236}">
                <a16:creationId xmlns:a16="http://schemas.microsoft.com/office/drawing/2014/main" id="{7E864079-D988-2634-3B6E-EA4F29129A93}"/>
              </a:ext>
            </a:extLst>
          </p:cNvPr>
          <p:cNvSpPr/>
          <p:nvPr/>
        </p:nvSpPr>
        <p:spPr>
          <a:xfrm>
            <a:off x="915833" y="26756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TextBox 6">
            <a:extLst>
              <a:ext uri="{FF2B5EF4-FFF2-40B4-BE49-F238E27FC236}">
                <a16:creationId xmlns:a16="http://schemas.microsoft.com/office/drawing/2014/main" id="{27C68C32-8844-B671-D998-3C6833B644B7}"/>
              </a:ext>
            </a:extLst>
          </p:cNvPr>
          <p:cNvSpPr txBox="1"/>
          <p:nvPr/>
        </p:nvSpPr>
        <p:spPr>
          <a:xfrm>
            <a:off x="1107440" y="355341"/>
            <a:ext cx="10758385" cy="707886"/>
          </a:xfrm>
          <a:prstGeom prst="rect">
            <a:avLst/>
          </a:prstGeom>
          <a:noFill/>
        </p:spPr>
        <p:txBody>
          <a:bodyPr wrap="square">
            <a:spAutoFit/>
          </a:bodyPr>
          <a:lstStyle/>
          <a:p>
            <a:pPr lvl="0" eaLnBrk="0" fontAlgn="base" hangingPunct="0">
              <a:spcBef>
                <a:spcPct val="0"/>
              </a:spcBef>
              <a:spcAft>
                <a:spcPct val="0"/>
              </a:spcAft>
            </a:pPr>
            <a:r>
              <a:rPr lang="en-US" altLang="en-US" sz="4000" b="1" dirty="0">
                <a:solidFill>
                  <a:srgbClr val="FF0C56"/>
                </a:solidFill>
                <a:latin typeface="Calibri" panose="020F0502020204030204" pitchFamily="34" charset="0"/>
                <a:cs typeface="Calibri" panose="020F0502020204030204" pitchFamily="34" charset="0"/>
              </a:rPr>
              <a:t>1. </a:t>
            </a:r>
            <a:r>
              <a:rPr lang="vi-VN" altLang="en-US" sz="4000" b="1" dirty="0">
                <a:solidFill>
                  <a:srgbClr val="FF0C56"/>
                </a:solidFill>
                <a:latin typeface="Calibri" panose="020F0502020204030204" pitchFamily="34" charset="0"/>
                <a:cs typeface="Calibri" panose="020F0502020204030204" pitchFamily="34" charset="0"/>
              </a:rPr>
              <a:t>Đọc đoạn văn dưới đây và thực hiện yêu cầu.</a:t>
            </a:r>
            <a:endParaRPr lang="en-US" altLang="en-US" sz="4000" b="1" dirty="0">
              <a:solidFill>
                <a:srgbClr val="FF0C56"/>
              </a:solidFill>
              <a:latin typeface="Calibri" panose="020F0502020204030204" pitchFamily="34" charset="0"/>
              <a:cs typeface="Calibri" panose="020F0502020204030204" pitchFamily="34" charset="0"/>
            </a:endParaRPr>
          </a:p>
        </p:txBody>
      </p:sp>
      <p:sp>
        <p:nvSpPr>
          <p:cNvPr id="7" name="Hộp Văn bản 4">
            <a:extLst>
              <a:ext uri="{FF2B5EF4-FFF2-40B4-BE49-F238E27FC236}">
                <a16:creationId xmlns:a16="http://schemas.microsoft.com/office/drawing/2014/main" id="{499F324E-3375-6391-3CF7-02090742A780}"/>
              </a:ext>
            </a:extLst>
          </p:cNvPr>
          <p:cNvSpPr txBox="1"/>
          <p:nvPr/>
        </p:nvSpPr>
        <p:spPr>
          <a:xfrm>
            <a:off x="810855" y="1225097"/>
            <a:ext cx="10651569" cy="3970318"/>
          </a:xfrm>
          <a:prstGeom prst="rect">
            <a:avLst/>
          </a:prstGeom>
          <a:noFill/>
        </p:spPr>
        <p:txBody>
          <a:bodyPr wrap="square" rtlCol="0">
            <a:spAutoFit/>
          </a:bodyPr>
          <a:lstStyle/>
          <a:p>
            <a:pPr algn="just"/>
            <a:r>
              <a:rPr lang="en-US" sz="2800" dirty="0"/>
              <a:t>   </a:t>
            </a:r>
            <a:r>
              <a:rPr lang="vi-VN" sz="2800" dirty="0"/>
              <a:t>Trên con đường từ nhà đến trường, tôi phải đi qua Hồ Gươm. Lúc có bạn thì chuyện trò tíu tít, có khi đuổi nhau suốt dọc đường. </a:t>
            </a:r>
            <a:r>
              <a:rPr lang="vi-VN" sz="2800" b="1" dirty="0"/>
              <a:t>Nhưng</a:t>
            </a:r>
            <a:r>
              <a:rPr lang="vi-VN" sz="2800" dirty="0"/>
              <a:t> khi đi một mình, tôi thích ôm cặp vào ngực, nhìn lên các vòm cây, vừa đi vừa lẩm nhẩm ôn bài. </a:t>
            </a:r>
            <a:r>
              <a:rPr lang="vi-VN" sz="2800" b="1" dirty="0"/>
              <a:t>Vì thế</a:t>
            </a:r>
            <a:r>
              <a:rPr lang="vi-VN" sz="2800" dirty="0"/>
              <a:t>, tôi thường là đứa phát hiện ra bông hoa đầu tiên nở trên cây gạo trước đền Ngọc Sơn. </a:t>
            </a:r>
            <a:r>
              <a:rPr lang="vi-VN" sz="2800" b="1" dirty="0"/>
              <a:t>Rồi</a:t>
            </a:r>
            <a:r>
              <a:rPr lang="vi-VN" sz="2800" dirty="0"/>
              <a:t> bông nọ gọi bông kia, bông nọ ganh bông kia, chỉ vài hôm sau, cây gạo đã như một cây đuốc lớn cháy rừng rực giữa trời.</a:t>
            </a:r>
          </a:p>
          <a:p>
            <a:pPr algn="r"/>
            <a:r>
              <a:rPr lang="vi-VN" sz="2800" dirty="0"/>
              <a:t>(</a:t>
            </a:r>
            <a:r>
              <a:rPr lang="vi-VN" sz="2800" i="1" dirty="0"/>
              <a:t>Theo</a:t>
            </a:r>
            <a:r>
              <a:rPr lang="vi-VN" sz="2800" dirty="0"/>
              <a:t> Vân Long)</a:t>
            </a:r>
          </a:p>
        </p:txBody>
      </p:sp>
      <p:sp>
        <p:nvSpPr>
          <p:cNvPr id="8" name="TextBox 7">
            <a:extLst>
              <a:ext uri="{FF2B5EF4-FFF2-40B4-BE49-F238E27FC236}">
                <a16:creationId xmlns:a16="http://schemas.microsoft.com/office/drawing/2014/main" id="{50DCEE86-0286-FA57-F991-8527ACD5D5F3}"/>
              </a:ext>
            </a:extLst>
          </p:cNvPr>
          <p:cNvSpPr txBox="1"/>
          <p:nvPr/>
        </p:nvSpPr>
        <p:spPr>
          <a:xfrm>
            <a:off x="782320" y="5130800"/>
            <a:ext cx="9977120" cy="1077218"/>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a. </a:t>
            </a:r>
            <a:r>
              <a:rPr lang="en-US" sz="3200" b="0" i="1" dirty="0" err="1">
                <a:solidFill>
                  <a:srgbClr val="000000"/>
                </a:solidFill>
                <a:effectLst/>
                <a:latin typeface="Cambria" panose="02040503050406030204" pitchFamily="18" charset="0"/>
                <a:ea typeface="Cambria" panose="02040503050406030204" pitchFamily="18" charset="0"/>
              </a:rPr>
              <a:t>Nhận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xét</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về</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vị</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trí</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in </a:t>
            </a:r>
            <a:r>
              <a:rPr lang="en-US" sz="3200" b="0" i="1" dirty="0" err="1">
                <a:solidFill>
                  <a:srgbClr val="000000"/>
                </a:solidFill>
                <a:effectLst/>
                <a:latin typeface="Cambria" panose="02040503050406030204" pitchFamily="18" charset="0"/>
                <a:ea typeface="Cambria" panose="02040503050406030204" pitchFamily="18" charset="0"/>
              </a:rPr>
              <a:t>đậm</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câu</a:t>
            </a:r>
            <a:r>
              <a:rPr lang="en-US" sz="3200" b="0" i="1" dirty="0">
                <a:solidFill>
                  <a:srgbClr val="000000"/>
                </a:solidFill>
                <a:effectLst/>
                <a:latin typeface="Cambria" panose="02040503050406030204" pitchFamily="18" charset="0"/>
                <a:ea typeface="Cambria" panose="02040503050406030204" pitchFamily="18" charset="0"/>
              </a:rPr>
              <a:t>.</a:t>
            </a:r>
          </a:p>
          <a:p>
            <a:pPr algn="just"/>
            <a:r>
              <a:rPr lang="en-US" sz="3200" b="0" i="1" dirty="0">
                <a:solidFill>
                  <a:srgbClr val="000000"/>
                </a:solidFill>
                <a:effectLst/>
                <a:latin typeface="Cambria" panose="02040503050406030204" pitchFamily="18" charset="0"/>
                <a:ea typeface="Cambria" panose="02040503050406030204" pitchFamily="18" charset="0"/>
              </a:rPr>
              <a:t>b. </a:t>
            </a:r>
            <a:r>
              <a:rPr lang="en-US" sz="3200" b="0" i="1" dirty="0" err="1">
                <a:solidFill>
                  <a:srgbClr val="000000"/>
                </a:solidFill>
                <a:effectLst/>
                <a:latin typeface="Cambria" panose="02040503050406030204" pitchFamily="18" charset="0"/>
                <a:ea typeface="Cambria" panose="02040503050406030204" pitchFamily="18" charset="0"/>
              </a:rPr>
              <a:t>Nêu</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tác</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dụng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của</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những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từ</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ngữ</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đó</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trong</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đoạn</a:t>
            </a:r>
            <a:r>
              <a:rPr lang="en-US" sz="3200" b="0" i="1" dirty="0">
                <a:solidFill>
                  <a:srgbClr val="000000"/>
                </a:solidFill>
                <a:effectLst/>
                <a:latin typeface="Cambria" panose="02040503050406030204" pitchFamily="18" charset="0"/>
                <a:ea typeface="Cambria" panose="02040503050406030204" pitchFamily="18" charset="0"/>
              </a:rPr>
              <a:t> </a:t>
            </a:r>
            <a:r>
              <a:rPr lang="en-US" sz="3200" b="0" i="1" dirty="0" err="1">
                <a:solidFill>
                  <a:srgbClr val="000000"/>
                </a:solidFill>
                <a:effectLst/>
                <a:latin typeface="Cambria" panose="02040503050406030204" pitchFamily="18" charset="0"/>
                <a:ea typeface="Cambria" panose="02040503050406030204" pitchFamily="18" charset="0"/>
              </a:rPr>
              <a:t>văn</a:t>
            </a:r>
            <a:r>
              <a:rPr lang="en-US" sz="3200" b="0" i="1"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782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Graphic 19">
            <a:extLst>
              <a:ext uri="{FF2B5EF4-FFF2-40B4-BE49-F238E27FC236}">
                <a16:creationId xmlns:a16="http://schemas.microsoft.com/office/drawing/2014/main" id="{E1A9FAC2-CF77-3349-6059-CBC01FFF81B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83500" y="1342662"/>
            <a:ext cx="4953145" cy="5293505"/>
          </a:xfrm>
          <a:prstGeom prst="rect">
            <a:avLst/>
          </a:prstGeom>
        </p:spPr>
      </p:pic>
      <p:grpSp>
        <p:nvGrpSpPr>
          <p:cNvPr id="4"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5" name="图片 10">
              <a:extLst>
                <a:ext uri="{FF2B5EF4-FFF2-40B4-BE49-F238E27FC236}">
                  <a16:creationId xmlns:a16="http://schemas.microsoft.com/office/drawing/2014/main" id="{49CD258A-AD72-42B2-ACCF-A5966C93E4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11">
              <a:extLst>
                <a:ext uri="{FF2B5EF4-FFF2-40B4-BE49-F238E27FC236}">
                  <a16:creationId xmlns:a16="http://schemas.microsoft.com/office/drawing/2014/main" id="{FCC04B38-87A0-4292-84B8-0EE3BAC319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12">
              <a:extLst>
                <a:ext uri="{FF2B5EF4-FFF2-40B4-BE49-F238E27FC236}">
                  <a16:creationId xmlns:a16="http://schemas.microsoft.com/office/drawing/2014/main" id="{6760FB0B-1ABC-4A59-A737-277D091FD5A7}"/>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13">
              <a:extLst>
                <a:ext uri="{FF2B5EF4-FFF2-40B4-BE49-F238E27FC236}">
                  <a16:creationId xmlns:a16="http://schemas.microsoft.com/office/drawing/2014/main" id="{CA6693FD-857D-4189-BA78-21BFBE636C2C}"/>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4">
              <a:extLst>
                <a:ext uri="{FF2B5EF4-FFF2-40B4-BE49-F238E27FC236}">
                  <a16:creationId xmlns:a16="http://schemas.microsoft.com/office/drawing/2014/main" id="{7ACB3BA8-ACD1-4DBF-8113-171993D78EE1}"/>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5">
              <a:extLst>
                <a:ext uri="{FF2B5EF4-FFF2-40B4-BE49-F238E27FC236}">
                  <a16:creationId xmlns:a16="http://schemas.microsoft.com/office/drawing/2014/main" id="{ABCAA27F-064C-4803-B10A-7CC0637757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6">
              <a:extLst>
                <a:ext uri="{FF2B5EF4-FFF2-40B4-BE49-F238E27FC236}">
                  <a16:creationId xmlns:a16="http://schemas.microsoft.com/office/drawing/2014/main" id="{09C9CDD6-0BAF-415B-A1AA-F363B4B7B4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17802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2">
                                            <p:txEl>
                                              <p:pRg st="0" end="0"/>
                                            </p:txEl>
                                          </p:spTgt>
                                        </p:tgtEl>
                                        <p:attrNameLst>
                                          <p:attrName>ppt_x</p:attrName>
                                          <p:attrName>ppt_y</p:attrName>
                                        </p:attrNameLst>
                                      </p:cBhvr>
                                    </p:animMotion>
                                    <p:animRot by="1500000">
                                      <p:cBhvr>
                                        <p:cTn id="7" dur="125" fill="hold">
                                          <p:stCondLst>
                                            <p:cond delay="0"/>
                                          </p:stCondLst>
                                        </p:cTn>
                                        <p:tgtEl>
                                          <p:spTgt spid="12">
                                            <p:txEl>
                                              <p:pRg st="0" end="0"/>
                                            </p:txEl>
                                          </p:spTgt>
                                        </p:tgtEl>
                                        <p:attrNameLst>
                                          <p:attrName>r</p:attrName>
                                        </p:attrNameLst>
                                      </p:cBhvr>
                                    </p:animRot>
                                    <p:animRot by="-1500000">
                                      <p:cBhvr>
                                        <p:cTn id="8" dur="125" fill="hold">
                                          <p:stCondLst>
                                            <p:cond delay="125"/>
                                          </p:stCondLst>
                                        </p:cTn>
                                        <p:tgtEl>
                                          <p:spTgt spid="12">
                                            <p:txEl>
                                              <p:pRg st="0" end="0"/>
                                            </p:txEl>
                                          </p:spTgt>
                                        </p:tgtEl>
                                        <p:attrNameLst>
                                          <p:attrName>r</p:attrName>
                                        </p:attrNameLst>
                                      </p:cBhvr>
                                    </p:animRot>
                                    <p:animRot by="-1500000">
                                      <p:cBhvr>
                                        <p:cTn id="9" dur="125" fill="hold">
                                          <p:stCondLst>
                                            <p:cond delay="250"/>
                                          </p:stCondLst>
                                        </p:cTn>
                                        <p:tgtEl>
                                          <p:spTgt spid="12">
                                            <p:txEl>
                                              <p:pRg st="0" end="0"/>
                                            </p:txEl>
                                          </p:spTgt>
                                        </p:tgtEl>
                                        <p:attrNameLst>
                                          <p:attrName>r</p:attrName>
                                        </p:attrNameLst>
                                      </p:cBhvr>
                                    </p:animRot>
                                    <p:animRot by="1500000">
                                      <p:cBhvr>
                                        <p:cTn id="10" dur="125" fill="hold">
                                          <p:stCondLst>
                                            <p:cond delay="375"/>
                                          </p:stCondLst>
                                        </p:cTn>
                                        <p:tgtEl>
                                          <p:spTgt spid="1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2">
                                            <p:txEl>
                                              <p:pRg st="1" end="1"/>
                                            </p:txEl>
                                          </p:spTgt>
                                        </p:tgtEl>
                                        <p:attrNameLst>
                                          <p:attrName>ppt_x</p:attrName>
                                          <p:attrName>ppt_y</p:attrName>
                                        </p:attrNameLst>
                                      </p:cBhvr>
                                    </p:animMotion>
                                    <p:animRot by="1500000">
                                      <p:cBhvr>
                                        <p:cTn id="13" dur="125" fill="hold">
                                          <p:stCondLst>
                                            <p:cond delay="0"/>
                                          </p:stCondLst>
                                        </p:cTn>
                                        <p:tgtEl>
                                          <p:spTgt spid="12">
                                            <p:txEl>
                                              <p:pRg st="1" end="1"/>
                                            </p:txEl>
                                          </p:spTgt>
                                        </p:tgtEl>
                                        <p:attrNameLst>
                                          <p:attrName>r</p:attrName>
                                        </p:attrNameLst>
                                      </p:cBhvr>
                                    </p:animRot>
                                    <p:animRot by="-1500000">
                                      <p:cBhvr>
                                        <p:cTn id="14" dur="125" fill="hold">
                                          <p:stCondLst>
                                            <p:cond delay="125"/>
                                          </p:stCondLst>
                                        </p:cTn>
                                        <p:tgtEl>
                                          <p:spTgt spid="12">
                                            <p:txEl>
                                              <p:pRg st="1" end="1"/>
                                            </p:txEl>
                                          </p:spTgt>
                                        </p:tgtEl>
                                        <p:attrNameLst>
                                          <p:attrName>r</p:attrName>
                                        </p:attrNameLst>
                                      </p:cBhvr>
                                    </p:animRot>
                                    <p:animRot by="-1500000">
                                      <p:cBhvr>
                                        <p:cTn id="15" dur="125" fill="hold">
                                          <p:stCondLst>
                                            <p:cond delay="250"/>
                                          </p:stCondLst>
                                        </p:cTn>
                                        <p:tgtEl>
                                          <p:spTgt spid="12">
                                            <p:txEl>
                                              <p:pRg st="1" end="1"/>
                                            </p:txEl>
                                          </p:spTgt>
                                        </p:tgtEl>
                                        <p:attrNameLst>
                                          <p:attrName>r</p:attrName>
                                        </p:attrNameLst>
                                      </p:cBhvr>
                                    </p:animRot>
                                    <p:animRot by="1500000">
                                      <p:cBhvr>
                                        <p:cTn id="16" dur="125" fill="hold">
                                          <p:stCondLst>
                                            <p:cond delay="375"/>
                                          </p:stCondLst>
                                        </p:cTn>
                                        <p:tgtEl>
                                          <p:spTgt spid="1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4"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mj-lt"/>
              <a:ea typeface="+mn-ea"/>
              <a:cs typeface="+mn-cs"/>
            </a:endParaRPr>
          </a:p>
        </p:txBody>
      </p:sp>
      <p:sp>
        <p:nvSpPr>
          <p:cNvPr id="5" name="Hộp Văn bản 4">
            <a:extLst>
              <a:ext uri="{FF2B5EF4-FFF2-40B4-BE49-F238E27FC236}">
                <a16:creationId xmlns:a16="http://schemas.microsoft.com/office/drawing/2014/main" id="{B1DCBCB3-6236-82C2-5794-EFE8BEB023B8}"/>
              </a:ext>
            </a:extLst>
          </p:cNvPr>
          <p:cNvSpPr txBox="1"/>
          <p:nvPr/>
        </p:nvSpPr>
        <p:spPr>
          <a:xfrm>
            <a:off x="680721" y="554537"/>
            <a:ext cx="11135360" cy="4031873"/>
          </a:xfrm>
          <a:prstGeom prst="rect">
            <a:avLst/>
          </a:prstGeom>
          <a:noFill/>
        </p:spPr>
        <p:txBody>
          <a:bodyPr wrap="square" rtlCol="0">
            <a:spAutoFit/>
          </a:bodyPr>
          <a:lstStyle/>
          <a:p>
            <a:pPr algn="just"/>
            <a:r>
              <a:rPr lang="en-US" sz="3200" dirty="0">
                <a:latin typeface="+mj-lt"/>
              </a:rPr>
              <a:t>   </a:t>
            </a:r>
            <a:r>
              <a:rPr lang="vi-VN" sz="3200" dirty="0">
                <a:latin typeface="+mj-lt"/>
              </a:rPr>
              <a:t>Trên con đường từ nhà đến trường, tôi phải đi qua Hồ Gươm. Lúc có bạn thì chuyện trò tíu tít, có khi đuổi nhau suốt dọc đường. </a:t>
            </a:r>
            <a:r>
              <a:rPr lang="vi-VN" sz="3200" b="1" dirty="0">
                <a:latin typeface="+mj-lt"/>
              </a:rPr>
              <a:t>Nhưng</a:t>
            </a:r>
            <a:r>
              <a:rPr lang="vi-VN" sz="3200" dirty="0">
                <a:latin typeface="+mj-lt"/>
              </a:rPr>
              <a:t> khi đi một mình, tôi thích ôm cặp vào ngực, nhìn lên các vòm cây, vừa đi vừa lẩm nhẩm ôn bài. </a:t>
            </a:r>
            <a:r>
              <a:rPr lang="vi-VN" sz="3200" b="1" dirty="0">
                <a:latin typeface="+mj-lt"/>
              </a:rPr>
              <a:t>Vì thế</a:t>
            </a:r>
            <a:r>
              <a:rPr lang="vi-VN" sz="3200" dirty="0">
                <a:latin typeface="+mj-lt"/>
              </a:rPr>
              <a:t>, tôi thường là đứa phát hiện ra bông hoa đầu tiên nở trên cây gạo trước đền Ngọc Sơn. </a:t>
            </a:r>
            <a:r>
              <a:rPr lang="vi-VN" sz="3200" b="1" dirty="0">
                <a:latin typeface="+mj-lt"/>
              </a:rPr>
              <a:t>Rồi</a:t>
            </a:r>
            <a:r>
              <a:rPr lang="vi-VN" sz="3200" dirty="0">
                <a:latin typeface="+mj-lt"/>
              </a:rPr>
              <a:t> bông nọ gọi bông kia, bông nọ ganh bông kia, chỉ vài hôm sau, cây gạo đã như một cây đuốc lớn cháy rừng rực giữa trời.</a:t>
            </a:r>
          </a:p>
          <a:p>
            <a:pPr algn="r"/>
            <a:r>
              <a:rPr lang="vi-VN" sz="3200" dirty="0">
                <a:latin typeface="+mj-lt"/>
              </a:rPr>
              <a:t>(</a:t>
            </a:r>
            <a:r>
              <a:rPr lang="vi-VN" sz="3200" i="1" dirty="0">
                <a:latin typeface="+mj-lt"/>
              </a:rPr>
              <a:t>Theo</a:t>
            </a:r>
            <a:r>
              <a:rPr lang="vi-VN" sz="3200" dirty="0">
                <a:latin typeface="+mj-lt"/>
              </a:rPr>
              <a:t> Vân Long)</a:t>
            </a:r>
          </a:p>
        </p:txBody>
      </p:sp>
      <p:sp>
        <p:nvSpPr>
          <p:cNvPr id="6" name="Rectangle: Rounded Corners 18">
            <a:extLst>
              <a:ext uri="{FF2B5EF4-FFF2-40B4-BE49-F238E27FC236}">
                <a16:creationId xmlns:a16="http://schemas.microsoft.com/office/drawing/2014/main" id="{6BBB7EC4-E9EB-E52E-2B57-E349FC869884}"/>
              </a:ext>
            </a:extLst>
          </p:cNvPr>
          <p:cNvSpPr/>
          <p:nvPr/>
        </p:nvSpPr>
        <p:spPr>
          <a:xfrm>
            <a:off x="877992" y="4437100"/>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a:t>
            </a:r>
            <a:r>
              <a:rPr lang="en-US" sz="3200" b="1" dirty="0">
                <a:solidFill>
                  <a:schemeClr val="tx1"/>
                </a:solidFill>
                <a:latin typeface="Times New Roman" panose="02020603050405020304" pitchFamily="18" charset="0"/>
                <a:cs typeface="Times New Roman" panose="02020603050405020304" pitchFamily="18" charset="0"/>
              </a:rPr>
              <a:t> in </a:t>
            </a:r>
            <a:r>
              <a:rPr lang="en-US" sz="3200" b="1" dirty="0" err="1">
                <a:solidFill>
                  <a:schemeClr val="tx1"/>
                </a:solidFill>
                <a:latin typeface="Times New Roman" panose="02020603050405020304" pitchFamily="18" charset="0"/>
                <a:cs typeface="Times New Roman" panose="02020603050405020304" pitchFamily="18" charset="0"/>
              </a:rPr>
              <a:t>đậm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đầu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Rounded Corners 18">
            <a:extLst>
              <a:ext uri="{FF2B5EF4-FFF2-40B4-BE49-F238E27FC236}">
                <a16:creationId xmlns:a16="http://schemas.microsoft.com/office/drawing/2014/main" id="{BD126438-FAEC-D31E-1126-A6AF38CC27FC}"/>
              </a:ext>
            </a:extLst>
          </p:cNvPr>
          <p:cNvSpPr/>
          <p:nvPr/>
        </p:nvSpPr>
        <p:spPr>
          <a:xfrm>
            <a:off x="956470" y="5460436"/>
            <a:ext cx="11044241" cy="991163"/>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Nối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14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4"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5"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7"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8"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9"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1"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2"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13"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14" name="Graphic 20">
            <a:extLst>
              <a:ext uri="{FF2B5EF4-FFF2-40B4-BE49-F238E27FC236}">
                <a16:creationId xmlns:a16="http://schemas.microsoft.com/office/drawing/2014/main" id="{BAC3C819-6ACA-DDBF-4E47-827F94E5B5C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313429" y="2381087"/>
            <a:ext cx="3500565" cy="4223909"/>
          </a:xfrm>
          <a:prstGeom prst="rect">
            <a:avLst/>
          </a:prstGeom>
        </p:spPr>
      </p:pic>
      <p:sp>
        <p:nvSpPr>
          <p:cNvPr id="15" name="Speech Bubble: Rectangle with Corners Rounded 2">
            <a:extLst>
              <a:ext uri="{FF2B5EF4-FFF2-40B4-BE49-F238E27FC236}">
                <a16:creationId xmlns:a16="http://schemas.microsoft.com/office/drawing/2014/main"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533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91667E-6 -2.59259E-6 L 2.91667E-6 -0.07222 " pathEditMode="relative" rAng="0" ptsTypes="AA">
                                      <p:cBhvr>
                                        <p:cTn id="6" dur="250" accel="50000" decel="50000" autoRev="1" fill="hold">
                                          <p:stCondLst>
                                            <p:cond delay="0"/>
                                          </p:stCondLst>
                                        </p:cTn>
                                        <p:tgtEl>
                                          <p:spTgt spid="15">
                                            <p:txEl>
                                              <p:pRg st="0" end="0"/>
                                            </p:txEl>
                                          </p:spTgt>
                                        </p:tgtEl>
                                        <p:attrNameLst>
                                          <p:attrName>ppt_x</p:attrName>
                                          <p:attrName>ppt_y</p:attrName>
                                        </p:attrNameLst>
                                      </p:cBhvr>
                                      <p:rCtr x="0" y="-3611"/>
                                    </p:animMotion>
                                    <p:animRot by="1500000">
                                      <p:cBhvr>
                                        <p:cTn id="7" dur="125" fill="hold">
                                          <p:stCondLst>
                                            <p:cond delay="0"/>
                                          </p:stCondLst>
                                        </p:cTn>
                                        <p:tgtEl>
                                          <p:spTgt spid="15">
                                            <p:txEl>
                                              <p:pRg st="0" end="0"/>
                                            </p:txEl>
                                          </p:spTgt>
                                        </p:tgtEl>
                                        <p:attrNameLst>
                                          <p:attrName>r</p:attrName>
                                        </p:attrNameLst>
                                      </p:cBhvr>
                                    </p:animRot>
                                    <p:animRot by="-1500000">
                                      <p:cBhvr>
                                        <p:cTn id="8" dur="125" fill="hold">
                                          <p:stCondLst>
                                            <p:cond delay="125"/>
                                          </p:stCondLst>
                                        </p:cTn>
                                        <p:tgtEl>
                                          <p:spTgt spid="15">
                                            <p:txEl>
                                              <p:pRg st="0" end="0"/>
                                            </p:txEl>
                                          </p:spTgt>
                                        </p:tgtEl>
                                        <p:attrNameLst>
                                          <p:attrName>r</p:attrName>
                                        </p:attrNameLst>
                                      </p:cBhvr>
                                    </p:animRot>
                                    <p:animRot by="-1500000">
                                      <p:cBhvr>
                                        <p:cTn id="9" dur="125" fill="hold">
                                          <p:stCondLst>
                                            <p:cond delay="250"/>
                                          </p:stCondLst>
                                        </p:cTn>
                                        <p:tgtEl>
                                          <p:spTgt spid="15">
                                            <p:txEl>
                                              <p:pRg st="0" end="0"/>
                                            </p:txEl>
                                          </p:spTgt>
                                        </p:tgtEl>
                                        <p:attrNameLst>
                                          <p:attrName>r</p:attrName>
                                        </p:attrNameLst>
                                      </p:cBhvr>
                                    </p:animRot>
                                    <p:animRot by="1500000">
                                      <p:cBhvr>
                                        <p:cTn id="10" dur="125" fill="hold">
                                          <p:stCondLst>
                                            <p:cond delay="375"/>
                                          </p:stCondLst>
                                        </p:cTn>
                                        <p:tgtEl>
                                          <p:spTgt spid="1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3"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4"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5" name="Hộp Văn bản 3">
            <a:extLst>
              <a:ext uri="{FF2B5EF4-FFF2-40B4-BE49-F238E27FC236}">
                <a16:creationId xmlns:a16="http://schemas.microsoft.com/office/drawing/2014/main" id="{BF6CD3E7-FDAF-E407-3318-61F9ED2E50BA}"/>
              </a:ext>
            </a:extLst>
          </p:cNvPr>
          <p:cNvSpPr txBox="1"/>
          <p:nvPr/>
        </p:nvSpPr>
        <p:spPr>
          <a:xfrm>
            <a:off x="559042" y="2080168"/>
            <a:ext cx="11154384" cy="3046988"/>
          </a:xfrm>
          <a:prstGeom prst="rect">
            <a:avLst/>
          </a:prstGeom>
          <a:noFill/>
        </p:spPr>
        <p:txBody>
          <a:bodyPr wrap="square" rtlCol="0">
            <a:spAutoFit/>
          </a:bodyPr>
          <a:lstStyle/>
          <a:p>
            <a:pPr algn="just"/>
            <a:r>
              <a:rPr lang="vi-VN" sz="3200" b="0" i="0" baseline="30000" dirty="0">
                <a:solidFill>
                  <a:srgbClr val="000000"/>
                </a:solidFill>
                <a:effectLst/>
                <a:latin typeface="Cambria" panose="02040503050406030204" pitchFamily="18" charset="0"/>
                <a:ea typeface="Cambria" panose="02040503050406030204" pitchFamily="18" charset="0"/>
              </a:rPr>
              <a:t>(1)</a:t>
            </a:r>
            <a:r>
              <a:rPr lang="vi-VN" sz="3200" b="0" i="0" dirty="0">
                <a:solidFill>
                  <a:srgbClr val="000000"/>
                </a:solidFill>
                <a:effectLst/>
                <a:latin typeface="Cambria" panose="02040503050406030204" pitchFamily="18" charset="0"/>
                <a:ea typeface="Cambria" panose="02040503050406030204" pitchFamily="18" charset="0"/>
              </a:rPr>
              <a:t> Quy trình làm cốm gồm nhiều công đoạn. </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 </a:t>
            </a:r>
            <a:r>
              <a:rPr lang="vi-VN" sz="3200" b="0" i="0" dirty="0">
                <a:solidFill>
                  <a:srgbClr val="000000"/>
                </a:solidFill>
                <a:effectLst/>
                <a:latin typeface="Cambria" panose="02040503050406030204" pitchFamily="18" charset="0"/>
                <a:ea typeface="Cambria" panose="02040503050406030204" pitchFamily="18" charset="0"/>
              </a:rPr>
              <a:t>người ta gặt lúa non về để tuốt và lấy hạt. </a:t>
            </a:r>
            <a:r>
              <a:rPr lang="vi-VN" sz="3200" b="0" i="0" baseline="30000" dirty="0">
                <a:solidFill>
                  <a:srgbClr val="000000"/>
                </a:solidFill>
                <a:effectLst/>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họ đãi lúa qua nước để loại bỏ các hạt lép. </a:t>
            </a:r>
            <a:r>
              <a:rPr lang="vi-VN" sz="3200" b="0" i="0" baseline="30000" dirty="0">
                <a:solidFill>
                  <a:srgbClr val="000000"/>
                </a:solidFill>
                <a:effectLst/>
                <a:latin typeface="Cambria" panose="02040503050406030204" pitchFamily="18" charset="0"/>
                <a:ea typeface="Cambria" panose="02040503050406030204" pitchFamily="18" charset="0"/>
              </a:rPr>
              <a:t>(4)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hạt lúa được rang và giã thành cốm. </a:t>
            </a:r>
            <a:r>
              <a:rPr lang="vi-VN" sz="3200" b="0" i="0" baseline="30000" dirty="0">
                <a:solidFill>
                  <a:srgbClr val="000000"/>
                </a:solidFill>
                <a:effectLst/>
                <a:latin typeface="Cambria" panose="02040503050406030204" pitchFamily="18" charset="0"/>
                <a:ea typeface="Cambria" panose="02040503050406030204" pitchFamily="18" charset="0"/>
              </a:rPr>
              <a:t>(5) </a:t>
            </a:r>
            <a:r>
              <a:rPr kumimoji="0" lang="vi-VN" sz="3200" b="1" i="0" u="none" strike="noStrike" kern="1200" cap="none" spc="0" normalizeH="0" baseline="0" noProof="0" dirty="0">
                <a:ln>
                  <a:noFill/>
                </a:ln>
                <a:solidFill>
                  <a:srgbClr val="FF00FF"/>
                </a:solidFill>
                <a:effectLst/>
                <a:uLnTx/>
                <a:uFillTx/>
                <a:latin typeface="Wingdings-Regular"/>
                <a:ea typeface="+mn-ea"/>
                <a:cs typeface="+mn-cs"/>
              </a:rPr>
              <a:t> </a:t>
            </a:r>
            <a:r>
              <a:rPr kumimoji="0" lang="en-US" sz="3200" b="1" i="0" u="none" strike="noStrike" kern="1200" cap="none" spc="0" normalizeH="0" baseline="0" noProof="0" dirty="0">
                <a:ln>
                  <a:noFill/>
                </a:ln>
                <a:solidFill>
                  <a:srgbClr val="FF00FF"/>
                </a:solidFill>
                <a:effectLst/>
                <a:uLnTx/>
                <a:uFillTx/>
                <a:latin typeface="Wingdings-Regular"/>
                <a:ea typeface="+mn-ea"/>
                <a:cs typeface="+mn-cs"/>
              </a:rPr>
              <a:t> </a:t>
            </a:r>
            <a:r>
              <a:rPr lang="vi-VN" sz="3200" b="0" i="0" dirty="0">
                <a:solidFill>
                  <a:srgbClr val="000000"/>
                </a:solidFill>
                <a:effectLst/>
                <a:latin typeface="Cambria" panose="02040503050406030204" pitchFamily="18" charset="0"/>
                <a:ea typeface="Cambria" panose="02040503050406030204" pitchFamily="18" charset="0"/>
              </a:rPr>
              <a:t>, người ta sàng sảy cốm thật kĩ và để trong những chiếc thúng nhỏ lót lá sen.</a:t>
            </a:r>
          </a:p>
          <a:p>
            <a:pPr algn="r"/>
            <a:r>
              <a:rPr lang="vi-VN" sz="3200" b="0" i="0" dirty="0">
                <a:solidFill>
                  <a:srgbClr val="000000"/>
                </a:solidFill>
                <a:effectLst/>
                <a:latin typeface="Cambria" panose="02040503050406030204" pitchFamily="18" charset="0"/>
                <a:ea typeface="Cambria" panose="02040503050406030204" pitchFamily="18" charset="0"/>
              </a:rPr>
              <a:t>(</a:t>
            </a:r>
            <a:r>
              <a:rPr lang="vi-VN" sz="3200" b="0" i="1" dirty="0">
                <a:solidFill>
                  <a:srgbClr val="000000"/>
                </a:solidFill>
                <a:effectLst/>
                <a:latin typeface="Cambria" panose="02040503050406030204" pitchFamily="18" charset="0"/>
                <a:ea typeface="Cambria" panose="02040503050406030204" pitchFamily="18" charset="0"/>
              </a:rPr>
              <a:t>Theo</a:t>
            </a:r>
            <a:r>
              <a:rPr lang="vi-VN" sz="3200" b="0" i="0" dirty="0">
                <a:solidFill>
                  <a:srgbClr val="000000"/>
                </a:solidFill>
                <a:effectLst/>
                <a:latin typeface="Cambria" panose="02040503050406030204" pitchFamily="18" charset="0"/>
                <a:ea typeface="Cambria" panose="02040503050406030204" pitchFamily="18" charset="0"/>
              </a:rPr>
              <a:t> Ngọc Hà)</a:t>
            </a:r>
          </a:p>
        </p:txBody>
      </p:sp>
      <p:sp>
        <p:nvSpPr>
          <p:cNvPr id="6"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TextBox 6">
            <a:extLst>
              <a:ext uri="{FF2B5EF4-FFF2-40B4-BE49-F238E27FC236}">
                <a16:creationId xmlns:a16="http://schemas.microsoft.com/office/drawing/2014/main" id="{1AAEE2C7-ECB0-0C85-7E7B-874BDB8C17F0}"/>
              </a:ext>
            </a:extLst>
          </p:cNvPr>
          <p:cNvSpPr txBox="1"/>
          <p:nvPr/>
        </p:nvSpPr>
        <p:spPr>
          <a:xfrm>
            <a:off x="904008" y="446101"/>
            <a:ext cx="10617432" cy="954107"/>
          </a:xfrm>
          <a:prstGeom prst="rect">
            <a:avLst/>
          </a:prstGeom>
          <a:noFill/>
        </p:spPr>
        <p:txBody>
          <a:bodyPr wrap="square">
            <a:spAutoFit/>
          </a:bodyPr>
          <a:lstStyle/>
          <a:p>
            <a:pPr lvl="0" eaLnBrk="0" fontAlgn="base" hangingPunct="0">
              <a:spcBef>
                <a:spcPct val="0"/>
              </a:spcBef>
              <a:spcAft>
                <a:spcPct val="0"/>
              </a:spcAft>
            </a:pPr>
            <a:r>
              <a:rPr lang="en-US" sz="2800" b="1" dirty="0">
                <a:solidFill>
                  <a:srgbClr val="000000"/>
                </a:solidFill>
                <a:latin typeface="Cambria" panose="02040503050406030204" pitchFamily="18" charset="0"/>
                <a:ea typeface="Cambria" panose="02040503050406030204" pitchFamily="18" charset="0"/>
              </a:rPr>
              <a:t>2. </a:t>
            </a:r>
            <a:r>
              <a:rPr lang="en-US" sz="2800" b="1" dirty="0" err="1">
                <a:solidFill>
                  <a:srgbClr val="000000"/>
                </a:solidFill>
                <a:latin typeface="Cambria" panose="02040503050406030204" pitchFamily="18" charset="0"/>
                <a:ea typeface="Cambria" panose="02040503050406030204" pitchFamily="18" charset="0"/>
              </a:rPr>
              <a:t>Chọn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từ</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ngữ</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cuối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cùng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tiếp</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theo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sau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đó</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đầu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thay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cho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bông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hoa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để</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tạo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sự</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liên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kết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giữa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các</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câu</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trong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đoạn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văn</a:t>
            </a:r>
            <a:r>
              <a:rPr lang="en-US" sz="2800" b="1" dirty="0">
                <a:solidFill>
                  <a:srgbClr val="000000"/>
                </a:solidFill>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FF0C56"/>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66924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423</Words>
  <Application>Microsoft Office PowerPoint</Application>
  <PresentationFormat>Widescreen</PresentationFormat>
  <Paragraphs>41</Paragraphs>
  <Slides>20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vt:lpstr>
      <vt:lpstr>Arial-Rounded-Bold</vt:lpstr>
      <vt:lpstr>Calibri</vt:lpstr>
      <vt:lpstr>Calibri Light</vt:lpstr>
      <vt:lpstr>Cambria</vt:lpstr>
      <vt:lpstr>Times New Roman</vt:lpstr>
      <vt:lpstr>UTM Cookies</vt:lpstr>
      <vt:lpstr>Wingdings-Regular</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cp:revision>
  <dcterms:created xsi:type="dcterms:W3CDTF">2026-02-25T08:10:24Z</dcterms:created>
  <dcterms:modified xsi:type="dcterms:W3CDTF">2026-02-25T09:11:14Z</dcterms:modified>
</cp:coreProperties>
</file>