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6" r:id="rId4"/>
    <p:sldId id="259" r:id="rId5"/>
    <p:sldId id="260" r:id="rId6"/>
    <p:sldId id="256" r:id="rId7"/>
    <p:sldId id="262" r:id="rId8"/>
    <p:sldId id="261" r:id="rId9"/>
    <p:sldId id="267" r:id="rId10"/>
    <p:sldId id="268" r:id="rId11"/>
    <p:sldId id="272" r:id="rId12"/>
    <p:sldId id="264" r:id="rId13"/>
    <p:sldId id="269" r:id="rId14"/>
    <p:sldId id="265" r:id="rId15"/>
    <p:sldId id="270" r:id="rId16"/>
    <p:sldId id="271" r:id="rId17"/>
    <p:sldId id="273" r:id="rId18"/>
    <p:sldId id="274" r:id="rId19"/>
    <p:sldId id="275" r:id="rId20"/>
    <p:sldId id="276" r:id="rId21"/>
    <p:sldId id="277"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9"/>
    <a:srgbClr val="F0ECF4"/>
    <a:srgbClr val="F5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svg"/><Relationship Id="rId7" Type="http://schemas.openxmlformats.org/officeDocument/2006/relationships/image" Target="../media/image4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svg"/><Relationship Id="rId7"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svg"/><Relationship Id="rId7"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70.sv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6.svg"/><Relationship Id="rId4" Type="http://schemas.openxmlformats.org/officeDocument/2006/relationships/image" Target="../media/image14.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3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svg"/><Relationship Id="rId7" Type="http://schemas.openxmlformats.org/officeDocument/2006/relationships/image" Target="../media/image31.svg"/><Relationship Id="rId12" Type="http://schemas.openxmlformats.org/officeDocument/2006/relationships/image" Target="../media/image3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2" name="Freeform 2"/>
          <p:cNvSpPr/>
          <p:nvPr/>
        </p:nvSpPr>
        <p:spPr>
          <a:xfrm flipV="1">
            <a:off x="4724400" y="8363591"/>
            <a:ext cx="13919405" cy="1923409"/>
          </a:xfrm>
          <a:custGeom>
            <a:avLst/>
            <a:gdLst/>
            <a:ahLst/>
            <a:cxnLst/>
            <a:rect l="l" t="t" r="r" b="b"/>
            <a:pathLst>
              <a:path w="13919405" h="1923409">
                <a:moveTo>
                  <a:pt x="0" y="1923409"/>
                </a:moveTo>
                <a:lnTo>
                  <a:pt x="13919404" y="1923409"/>
                </a:lnTo>
                <a:lnTo>
                  <a:pt x="13919404" y="0"/>
                </a:lnTo>
                <a:lnTo>
                  <a:pt x="0" y="0"/>
                </a:lnTo>
                <a:lnTo>
                  <a:pt x="0" y="19234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0972800" y="-65600"/>
            <a:ext cx="7315200" cy="3204754"/>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0" y="0"/>
            <a:ext cx="2667000" cy="1295400"/>
          </a:xfrm>
          <a:custGeom>
            <a:avLst/>
            <a:gdLst/>
            <a:ahLst/>
            <a:cxnLst/>
            <a:rect l="l" t="t" r="r" b="b"/>
            <a:pathLst>
              <a:path w="4792671" h="2360390">
                <a:moveTo>
                  <a:pt x="0" y="0"/>
                </a:moveTo>
                <a:lnTo>
                  <a:pt x="4792671" y="0"/>
                </a:lnTo>
                <a:lnTo>
                  <a:pt x="4792671" y="2360391"/>
                </a:lnTo>
                <a:lnTo>
                  <a:pt x="0" y="23603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5">
            <a:extLst>
              <a:ext uri="{FF2B5EF4-FFF2-40B4-BE49-F238E27FC236}">
                <a16:creationId xmlns:a16="http://schemas.microsoft.com/office/drawing/2014/main" id="{2EDAE931-338F-0FF3-7D0B-FBCFC6AC2986}"/>
              </a:ext>
            </a:extLst>
          </p:cNvPr>
          <p:cNvSpPr txBox="1"/>
          <p:nvPr/>
        </p:nvSpPr>
        <p:spPr>
          <a:xfrm>
            <a:off x="329292" y="3584163"/>
            <a:ext cx="17629415" cy="3118674"/>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THÂN MẾN CHÀO CÁC EM HỌC SINH  ĐẾN VỚI TIẾT HỌC NGÀY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228600" y="0"/>
            <a:ext cx="2078605" cy="1370436"/>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45C5C06-5731-52D2-F053-862EEC8C3666}"/>
              </a:ext>
            </a:extLst>
          </p:cNvPr>
          <p:cNvGrpSpPr/>
          <p:nvPr/>
        </p:nvGrpSpPr>
        <p:grpSpPr>
          <a:xfrm>
            <a:off x="4229100" y="-18669"/>
            <a:ext cx="9829800" cy="1735078"/>
            <a:chOff x="3677277" y="831974"/>
            <a:chExt cx="9829800" cy="1735078"/>
          </a:xfrm>
        </p:grpSpPr>
        <p:sp>
          <p:nvSpPr>
            <p:cNvPr id="14" name="Freeform 3">
              <a:extLst>
                <a:ext uri="{FF2B5EF4-FFF2-40B4-BE49-F238E27FC236}">
                  <a16:creationId xmlns:a16="http://schemas.microsoft.com/office/drawing/2014/main" id="{1481CC2A-4B1C-7372-1777-E2DFBE42EF2C}"/>
                </a:ext>
              </a:extLst>
            </p:cNvPr>
            <p:cNvSpPr/>
            <p:nvPr/>
          </p:nvSpPr>
          <p:spPr>
            <a:xfrm>
              <a:off x="3677277" y="831974"/>
              <a:ext cx="982980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3">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33AB37D-1F36-A2F5-12E0-EA058EE17C43}"/>
                </a:ext>
              </a:extLst>
            </p:cNvPr>
            <p:cNvSpPr txBox="1"/>
            <p:nvPr/>
          </p:nvSpPr>
          <p:spPr>
            <a:xfrm>
              <a:off x="4355707" y="1237848"/>
              <a:ext cx="8472940" cy="923330"/>
            </a:xfrm>
            <a:prstGeom prst="rect">
              <a:avLst/>
            </a:prstGeom>
            <a:noFill/>
          </p:spPr>
          <p:txBody>
            <a:bodyPr wrap="square" rtlCol="0">
              <a:spAutoFit/>
            </a:bodyPr>
            <a:lstStyle/>
            <a:p>
              <a:pPr algn="ct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GỢI Ý THỰC HIỆN</a:t>
              </a:r>
              <a:endParaRPr lang="en-US" sz="5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1E4126F8-FD5A-CC2F-BD95-0476FB6985CC}"/>
              </a:ext>
            </a:extLst>
          </p:cNvPr>
          <p:cNvGrpSpPr/>
          <p:nvPr/>
        </p:nvGrpSpPr>
        <p:grpSpPr>
          <a:xfrm>
            <a:off x="1371600" y="2154940"/>
            <a:ext cx="7535366" cy="3472148"/>
            <a:chOff x="2546815" y="6205361"/>
            <a:chExt cx="7535366" cy="3472148"/>
          </a:xfrm>
        </p:grpSpPr>
        <p:sp>
          <p:nvSpPr>
            <p:cNvPr id="44" name="Rectangle 43">
              <a:extLst>
                <a:ext uri="{FF2B5EF4-FFF2-40B4-BE49-F238E27FC236}">
                  <a16:creationId xmlns:a16="http://schemas.microsoft.com/office/drawing/2014/main" id="{8E1D9F0A-FA99-C5CD-5A5E-1D537BA672C1}"/>
                </a:ext>
              </a:extLst>
            </p:cNvPr>
            <p:cNvSpPr/>
            <p:nvPr/>
          </p:nvSpPr>
          <p:spPr>
            <a:xfrm>
              <a:off x="2546815" y="6539130"/>
              <a:ext cx="7243717" cy="3138379"/>
            </a:xfrm>
            <a:prstGeom prst="rect">
              <a:avLst/>
            </a:prstGeom>
            <a:solidFill>
              <a:schemeClr val="accent6">
                <a:lumMod val="20000"/>
                <a:lumOff val="80000"/>
              </a:schemeClr>
            </a:solidFill>
            <a:ln w="5715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vi-VN" sz="3800">
                  <a:latin typeface="Arial" panose="020B0604020202020204" pitchFamily="34" charset="0"/>
                  <a:cs typeface="Arial" panose="020B0604020202020204" pitchFamily="34" charset="0"/>
                </a:rPr>
                <a:t>Những người có thể thực hiện hành vi xâm hại thân thể</a:t>
              </a:r>
              <a:endParaRPr lang="en-US" sz="3800">
                <a:latin typeface="Arial" panose="020B0604020202020204" pitchFamily="34" charset="0"/>
                <a:cs typeface="Arial" panose="020B0604020202020204" pitchFamily="34" charset="0"/>
              </a:endParaRPr>
            </a:p>
          </p:txBody>
        </p:sp>
        <p:pic>
          <p:nvPicPr>
            <p:cNvPr id="45" name="Picture 34">
              <a:extLst>
                <a:ext uri="{FF2B5EF4-FFF2-40B4-BE49-F238E27FC236}">
                  <a16:creationId xmlns:a16="http://schemas.microsoft.com/office/drawing/2014/main" id="{EFCDE941-51BB-0948-F6B5-E74ED70943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83">
              <a:off x="9498881" y="6205361"/>
              <a:ext cx="583300" cy="784389"/>
            </a:xfrm>
            <a:prstGeom prst="rect">
              <a:avLst/>
            </a:prstGeom>
          </p:spPr>
        </p:pic>
      </p:grpSp>
      <p:grpSp>
        <p:nvGrpSpPr>
          <p:cNvPr id="46" name="Group 45">
            <a:extLst>
              <a:ext uri="{FF2B5EF4-FFF2-40B4-BE49-F238E27FC236}">
                <a16:creationId xmlns:a16="http://schemas.microsoft.com/office/drawing/2014/main" id="{49599DA1-89FF-2F21-DDCC-27164C1EF11C}"/>
              </a:ext>
            </a:extLst>
          </p:cNvPr>
          <p:cNvGrpSpPr/>
          <p:nvPr/>
        </p:nvGrpSpPr>
        <p:grpSpPr>
          <a:xfrm>
            <a:off x="9844540" y="2154940"/>
            <a:ext cx="7535366" cy="3472148"/>
            <a:chOff x="2546815" y="6205361"/>
            <a:chExt cx="7535366" cy="3472148"/>
          </a:xfrm>
        </p:grpSpPr>
        <p:sp>
          <p:nvSpPr>
            <p:cNvPr id="47" name="Rectangle 46">
              <a:extLst>
                <a:ext uri="{FF2B5EF4-FFF2-40B4-BE49-F238E27FC236}">
                  <a16:creationId xmlns:a16="http://schemas.microsoft.com/office/drawing/2014/main" id="{540C6DC0-B6A8-5606-EFEA-3E371F1A9029}"/>
                </a:ext>
              </a:extLst>
            </p:cNvPr>
            <p:cNvSpPr/>
            <p:nvPr/>
          </p:nvSpPr>
          <p:spPr>
            <a:xfrm>
              <a:off x="2546815" y="6539130"/>
              <a:ext cx="7243717" cy="3138379"/>
            </a:xfrm>
            <a:prstGeom prst="rect">
              <a:avLst/>
            </a:prstGeom>
            <a:solidFill>
              <a:schemeClr val="accent6">
                <a:lumMod val="20000"/>
                <a:lumOff val="80000"/>
              </a:schemeClr>
            </a:solidFill>
            <a:ln w="5715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vi-VN" sz="3800">
                  <a:latin typeface="Arial" panose="020B0604020202020204" pitchFamily="34" charset="0"/>
                  <a:cs typeface="Arial" panose="020B0604020202020204" pitchFamily="34" charset="0"/>
                </a:rPr>
                <a:t>Địa điểm, thời gian có nguy cơ xâm hại thân thể</a:t>
              </a:r>
              <a:endParaRPr lang="en-US" sz="3800">
                <a:latin typeface="Arial" panose="020B0604020202020204" pitchFamily="34" charset="0"/>
                <a:cs typeface="Arial" panose="020B0604020202020204" pitchFamily="34" charset="0"/>
              </a:endParaRPr>
            </a:p>
          </p:txBody>
        </p:sp>
        <p:pic>
          <p:nvPicPr>
            <p:cNvPr id="48" name="Picture 34">
              <a:extLst>
                <a:ext uri="{FF2B5EF4-FFF2-40B4-BE49-F238E27FC236}">
                  <a16:creationId xmlns:a16="http://schemas.microsoft.com/office/drawing/2014/main" id="{1E5C29E4-1A23-31B7-3BC2-BDAB73507F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83">
              <a:off x="9498881" y="6205361"/>
              <a:ext cx="583300" cy="784389"/>
            </a:xfrm>
            <a:prstGeom prst="rect">
              <a:avLst/>
            </a:prstGeom>
          </p:spPr>
        </p:pic>
      </p:grpSp>
      <p:grpSp>
        <p:nvGrpSpPr>
          <p:cNvPr id="49" name="Group 48">
            <a:extLst>
              <a:ext uri="{FF2B5EF4-FFF2-40B4-BE49-F238E27FC236}">
                <a16:creationId xmlns:a16="http://schemas.microsoft.com/office/drawing/2014/main" id="{20245FAB-7141-9EEE-22DF-3BB16BA271BB}"/>
              </a:ext>
            </a:extLst>
          </p:cNvPr>
          <p:cNvGrpSpPr/>
          <p:nvPr/>
        </p:nvGrpSpPr>
        <p:grpSpPr>
          <a:xfrm>
            <a:off x="1371600" y="6092511"/>
            <a:ext cx="7535366" cy="3472148"/>
            <a:chOff x="2546815" y="6205361"/>
            <a:chExt cx="7535366" cy="3472148"/>
          </a:xfrm>
        </p:grpSpPr>
        <p:sp>
          <p:nvSpPr>
            <p:cNvPr id="50" name="Rectangle 49">
              <a:extLst>
                <a:ext uri="{FF2B5EF4-FFF2-40B4-BE49-F238E27FC236}">
                  <a16:creationId xmlns:a16="http://schemas.microsoft.com/office/drawing/2014/main" id="{7A3D770D-8D3B-AAA6-ADD3-7B0715927828}"/>
                </a:ext>
              </a:extLst>
            </p:cNvPr>
            <p:cNvSpPr/>
            <p:nvPr/>
          </p:nvSpPr>
          <p:spPr>
            <a:xfrm>
              <a:off x="2546815" y="6539130"/>
              <a:ext cx="7243717" cy="3138379"/>
            </a:xfrm>
            <a:prstGeom prst="rect">
              <a:avLst/>
            </a:prstGeom>
            <a:solidFill>
              <a:schemeClr val="accent6">
                <a:lumMod val="20000"/>
                <a:lumOff val="80000"/>
              </a:schemeClr>
            </a:solidFill>
            <a:ln w="5715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Hậu quả khi bị xâm hại thân thể</a:t>
              </a:r>
              <a:endParaRPr lang="en-US" sz="3800">
                <a:latin typeface="Arial" panose="020B0604020202020204" pitchFamily="34" charset="0"/>
                <a:cs typeface="Arial" panose="020B0604020202020204" pitchFamily="34" charset="0"/>
              </a:endParaRPr>
            </a:p>
          </p:txBody>
        </p:sp>
        <p:pic>
          <p:nvPicPr>
            <p:cNvPr id="51" name="Picture 34">
              <a:extLst>
                <a:ext uri="{FF2B5EF4-FFF2-40B4-BE49-F238E27FC236}">
                  <a16:creationId xmlns:a16="http://schemas.microsoft.com/office/drawing/2014/main" id="{5FD159D7-4BF0-B45D-E5AE-029D682C18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83">
              <a:off x="9498881" y="6205361"/>
              <a:ext cx="583300" cy="784389"/>
            </a:xfrm>
            <a:prstGeom prst="rect">
              <a:avLst/>
            </a:prstGeom>
          </p:spPr>
        </p:pic>
      </p:grpSp>
      <p:grpSp>
        <p:nvGrpSpPr>
          <p:cNvPr id="52" name="Group 51">
            <a:extLst>
              <a:ext uri="{FF2B5EF4-FFF2-40B4-BE49-F238E27FC236}">
                <a16:creationId xmlns:a16="http://schemas.microsoft.com/office/drawing/2014/main" id="{0B38A35F-4C8A-B104-FF3B-8C44336E0DF1}"/>
              </a:ext>
            </a:extLst>
          </p:cNvPr>
          <p:cNvGrpSpPr/>
          <p:nvPr/>
        </p:nvGrpSpPr>
        <p:grpSpPr>
          <a:xfrm>
            <a:off x="9844540" y="6092511"/>
            <a:ext cx="7535366" cy="3472148"/>
            <a:chOff x="2546815" y="6205361"/>
            <a:chExt cx="7535366" cy="3472148"/>
          </a:xfrm>
        </p:grpSpPr>
        <p:sp>
          <p:nvSpPr>
            <p:cNvPr id="53" name="Rectangle 52">
              <a:extLst>
                <a:ext uri="{FF2B5EF4-FFF2-40B4-BE49-F238E27FC236}">
                  <a16:creationId xmlns:a16="http://schemas.microsoft.com/office/drawing/2014/main" id="{3AF33F6F-3534-DF48-DCF6-0E731EC1492E}"/>
                </a:ext>
              </a:extLst>
            </p:cNvPr>
            <p:cNvSpPr/>
            <p:nvPr/>
          </p:nvSpPr>
          <p:spPr>
            <a:xfrm>
              <a:off x="2546815" y="6539130"/>
              <a:ext cx="7243717" cy="3138379"/>
            </a:xfrm>
            <a:prstGeom prst="rect">
              <a:avLst/>
            </a:prstGeom>
            <a:solidFill>
              <a:schemeClr val="accent6">
                <a:lumMod val="20000"/>
                <a:lumOff val="80000"/>
              </a:schemeClr>
            </a:solidFill>
            <a:ln w="5715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vi-VN" sz="3800">
                  <a:latin typeface="Arial" panose="020B0604020202020204" pitchFamily="34" charset="0"/>
                  <a:cs typeface="Arial" panose="020B0604020202020204" pitchFamily="34" charset="0"/>
                </a:rPr>
                <a:t>Cách phòng tránh nguy cơ bị xâm hại thân thể theo mức độ nguy hiểm</a:t>
              </a:r>
              <a:endParaRPr lang="en-US" sz="3800">
                <a:latin typeface="Arial" panose="020B0604020202020204" pitchFamily="34" charset="0"/>
                <a:cs typeface="Arial" panose="020B0604020202020204" pitchFamily="34" charset="0"/>
              </a:endParaRPr>
            </a:p>
          </p:txBody>
        </p:sp>
        <p:pic>
          <p:nvPicPr>
            <p:cNvPr id="54" name="Picture 34">
              <a:extLst>
                <a:ext uri="{FF2B5EF4-FFF2-40B4-BE49-F238E27FC236}">
                  <a16:creationId xmlns:a16="http://schemas.microsoft.com/office/drawing/2014/main" id="{016D4D83-8A60-E126-3777-94C8F3CA39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6183">
              <a:off x="9498881" y="6205361"/>
              <a:ext cx="583300" cy="784389"/>
            </a:xfrm>
            <a:prstGeom prst="rect">
              <a:avLst/>
            </a:prstGeom>
          </p:spPr>
        </p:pic>
      </p:grpSp>
      <p:sp>
        <p:nvSpPr>
          <p:cNvPr id="55" name="Freeform 9">
            <a:extLst>
              <a:ext uri="{FF2B5EF4-FFF2-40B4-BE49-F238E27FC236}">
                <a16:creationId xmlns:a16="http://schemas.microsoft.com/office/drawing/2014/main" id="{A4B9EB21-446D-B8C8-36E0-479D2C517EAE}"/>
              </a:ext>
            </a:extLst>
          </p:cNvPr>
          <p:cNvSpPr/>
          <p:nvPr/>
        </p:nvSpPr>
        <p:spPr>
          <a:xfrm>
            <a:off x="16889945" y="101539"/>
            <a:ext cx="1172720" cy="1187564"/>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9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6" name="Freeform 6"/>
          <p:cNvSpPr/>
          <p:nvPr/>
        </p:nvSpPr>
        <p:spPr>
          <a:xfrm>
            <a:off x="14935200" y="-65600"/>
            <a:ext cx="3352800" cy="1780100"/>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530266B1-0CCC-36E7-1DA1-495C5A981464}"/>
              </a:ext>
            </a:extLst>
          </p:cNvPr>
          <p:cNvSpPr/>
          <p:nvPr/>
        </p:nvSpPr>
        <p:spPr>
          <a:xfrm>
            <a:off x="980777" y="2846251"/>
            <a:ext cx="16487056" cy="618344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5682784E-ED0D-0EF2-A812-AC71C519FACA}"/>
              </a:ext>
            </a:extLst>
          </p:cNvPr>
          <p:cNvSpPr txBox="1"/>
          <p:nvPr/>
        </p:nvSpPr>
        <p:spPr>
          <a:xfrm>
            <a:off x="6442269" y="3142852"/>
            <a:ext cx="10482826" cy="5518242"/>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Thứ 6 tuần trước em đi học thêm về khá muộn. Vì trời tối và phải đi một mình nên em có bị một vài anh thanh niên lớn trêu chọc. Khi nhận thấy tình hình không ổn, em đã bỏ chạy thật nhanh và hét lớn để tìm kiếm sự trợ giúp của người lớn.</a:t>
            </a:r>
          </a:p>
        </p:txBody>
      </p:sp>
      <p:grpSp>
        <p:nvGrpSpPr>
          <p:cNvPr id="5" name="Group 4">
            <a:extLst>
              <a:ext uri="{FF2B5EF4-FFF2-40B4-BE49-F238E27FC236}">
                <a16:creationId xmlns:a16="http://schemas.microsoft.com/office/drawing/2014/main" id="{A0C725A1-607D-773A-07FA-4E9D0FB94C16}"/>
              </a:ext>
            </a:extLst>
          </p:cNvPr>
          <p:cNvGrpSpPr/>
          <p:nvPr/>
        </p:nvGrpSpPr>
        <p:grpSpPr>
          <a:xfrm>
            <a:off x="-1981202" y="800667"/>
            <a:ext cx="11582400" cy="1363710"/>
            <a:chOff x="3467284" y="414578"/>
            <a:chExt cx="11582400" cy="1363710"/>
          </a:xfrm>
        </p:grpSpPr>
        <p:grpSp>
          <p:nvGrpSpPr>
            <p:cNvPr id="7" name="Group 18">
              <a:extLst>
                <a:ext uri="{FF2B5EF4-FFF2-40B4-BE49-F238E27FC236}">
                  <a16:creationId xmlns:a16="http://schemas.microsoft.com/office/drawing/2014/main" id="{D60F5535-8CAF-5F6D-B29A-69B4D80BA18A}"/>
                </a:ext>
              </a:extLst>
            </p:cNvPr>
            <p:cNvGrpSpPr/>
            <p:nvPr/>
          </p:nvGrpSpPr>
          <p:grpSpPr>
            <a:xfrm>
              <a:off x="3467284" y="414578"/>
              <a:ext cx="11582400" cy="1363710"/>
              <a:chOff x="0" y="0"/>
              <a:chExt cx="3160916" cy="406400"/>
            </a:xfrm>
          </p:grpSpPr>
          <p:sp>
            <p:nvSpPr>
              <p:cNvPr id="9" name="Freeform 19">
                <a:extLst>
                  <a:ext uri="{FF2B5EF4-FFF2-40B4-BE49-F238E27FC236}">
                    <a16:creationId xmlns:a16="http://schemas.microsoft.com/office/drawing/2014/main" id="{1B0B223B-3486-0965-CA73-5DAD1079BA58}"/>
                  </a:ext>
                </a:extLst>
              </p:cNvPr>
              <p:cNvSpPr/>
              <p:nvPr/>
            </p:nvSpPr>
            <p:spPr>
              <a:xfrm>
                <a:off x="203200" y="-326"/>
                <a:ext cx="2754516" cy="407051"/>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F324333-D21F-7B5E-DFD8-660F20FFFE82}"/>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66731073-6A8E-8CFA-91CD-BFD7A0B2853C}"/>
                </a:ext>
              </a:extLst>
            </p:cNvPr>
            <p:cNvSpPr txBox="1"/>
            <p:nvPr/>
          </p:nvSpPr>
          <p:spPr>
            <a:xfrm>
              <a:off x="5628500" y="680932"/>
              <a:ext cx="7148064"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VÍ DỤ THAM KHẢO</a:t>
              </a:r>
              <a:endParaRPr lang="en-US" sz="4800" b="1" dirty="0">
                <a:solidFill>
                  <a:schemeClr val="bg1"/>
                </a:solidFill>
                <a:latin typeface="Arial" panose="020B0604020202020204" pitchFamily="34" charset="0"/>
                <a:cs typeface="Arial" panose="020B0604020202020204" pitchFamily="34" charset="0"/>
              </a:endParaRPr>
            </a:p>
          </p:txBody>
        </p:sp>
      </p:grpSp>
      <p:pic>
        <p:nvPicPr>
          <p:cNvPr id="12" name="Picture 11" descr="Icon&#10;&#10;Description automatically generated">
            <a:extLst>
              <a:ext uri="{FF2B5EF4-FFF2-40B4-BE49-F238E27FC236}">
                <a16:creationId xmlns:a16="http://schemas.microsoft.com/office/drawing/2014/main" id="{C4D405F6-C1FE-77E3-EC09-DBF38E0C7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3067" y="8129638"/>
            <a:ext cx="1547504" cy="1547504"/>
          </a:xfrm>
          <a:prstGeom prst="rect">
            <a:avLst/>
          </a:prstGeom>
        </p:spPr>
      </p:pic>
      <p:sp>
        <p:nvSpPr>
          <p:cNvPr id="11" name="Freeform 11"/>
          <p:cNvSpPr/>
          <p:nvPr/>
        </p:nvSpPr>
        <p:spPr>
          <a:xfrm>
            <a:off x="277429" y="8774198"/>
            <a:ext cx="2029260" cy="855126"/>
          </a:xfrm>
          <a:custGeom>
            <a:avLst/>
            <a:gdLst/>
            <a:ahLst/>
            <a:cxnLst/>
            <a:rect l="l" t="t" r="r" b="b"/>
            <a:pathLst>
              <a:path w="4792671" h="2360390">
                <a:moveTo>
                  <a:pt x="0" y="0"/>
                </a:moveTo>
                <a:lnTo>
                  <a:pt x="4792671" y="0"/>
                </a:lnTo>
                <a:lnTo>
                  <a:pt x="4792671" y="2360390"/>
                </a:lnTo>
                <a:lnTo>
                  <a:pt x="0" y="23603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4FD91D4C-DA5E-7DF9-B076-D283B16B7DE1}"/>
              </a:ext>
            </a:extLst>
          </p:cNvPr>
          <p:cNvGrpSpPr/>
          <p:nvPr/>
        </p:nvGrpSpPr>
        <p:grpSpPr>
          <a:xfrm>
            <a:off x="1720461" y="4039253"/>
            <a:ext cx="4179071" cy="3671134"/>
            <a:chOff x="1720461" y="4039253"/>
            <a:chExt cx="4179071" cy="3671134"/>
          </a:xfrm>
        </p:grpSpPr>
        <p:grpSp>
          <p:nvGrpSpPr>
            <p:cNvPr id="15" name="Group 8">
              <a:extLst>
                <a:ext uri="{FF2B5EF4-FFF2-40B4-BE49-F238E27FC236}">
                  <a16:creationId xmlns:a16="http://schemas.microsoft.com/office/drawing/2014/main" id="{132914FE-ECB5-7BE3-9E59-170996B1B7C2}"/>
                </a:ext>
              </a:extLst>
            </p:cNvPr>
            <p:cNvGrpSpPr/>
            <p:nvPr/>
          </p:nvGrpSpPr>
          <p:grpSpPr>
            <a:xfrm>
              <a:off x="1720461" y="4039253"/>
              <a:ext cx="4179071" cy="3671134"/>
              <a:chOff x="0" y="0"/>
              <a:chExt cx="1100661" cy="893945"/>
            </a:xfrm>
          </p:grpSpPr>
          <p:sp>
            <p:nvSpPr>
              <p:cNvPr id="17" name="Freeform 9">
                <a:extLst>
                  <a:ext uri="{FF2B5EF4-FFF2-40B4-BE49-F238E27FC236}">
                    <a16:creationId xmlns:a16="http://schemas.microsoft.com/office/drawing/2014/main" id="{780D11E4-AE55-6A3F-381C-12EF9F20F755}"/>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8" name="TextBox 10">
                <a:extLst>
                  <a:ext uri="{FF2B5EF4-FFF2-40B4-BE49-F238E27FC236}">
                    <a16:creationId xmlns:a16="http://schemas.microsoft.com/office/drawing/2014/main" id="{CAA344FC-E6B3-16DA-8E9C-3F8EC54C61F4}"/>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20" name="Picture 19" descr="Cartoon of a child and child&#10;&#10;Description automatically generated">
              <a:extLst>
                <a:ext uri="{FF2B5EF4-FFF2-40B4-BE49-F238E27FC236}">
                  <a16:creationId xmlns:a16="http://schemas.microsoft.com/office/drawing/2014/main" id="{F94E80E7-8EAB-60D8-E258-BCF9FE4E45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3121" y="4391426"/>
              <a:ext cx="2966787" cy="2966787"/>
            </a:xfrm>
            <a:prstGeom prst="rect">
              <a:avLst/>
            </a:prstGeom>
          </p:spPr>
        </p:pic>
      </p:grpSp>
    </p:spTree>
    <p:extLst>
      <p:ext uri="{BB962C8B-B14F-4D97-AF65-F5344CB8AC3E}">
        <p14:creationId xmlns:p14="http://schemas.microsoft.com/office/powerpoint/2010/main" val="38086464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21" name="Freeform 16">
            <a:extLst>
              <a:ext uri="{FF2B5EF4-FFF2-40B4-BE49-F238E27FC236}">
                <a16:creationId xmlns:a16="http://schemas.microsoft.com/office/drawing/2014/main" id="{0313F1F1-9FC5-5919-4263-3319352B14D7}"/>
              </a:ext>
            </a:extLst>
          </p:cNvPr>
          <p:cNvSpPr/>
          <p:nvPr/>
        </p:nvSpPr>
        <p:spPr>
          <a:xfrm rot="19295377">
            <a:off x="606305" y="393824"/>
            <a:ext cx="1035727" cy="840234"/>
          </a:xfrm>
          <a:custGeom>
            <a:avLst/>
            <a:gdLst/>
            <a:ahLst/>
            <a:cxnLst/>
            <a:rect l="l" t="t" r="r" b="b"/>
            <a:pathLst>
              <a:path w="1035727" h="840234">
                <a:moveTo>
                  <a:pt x="0" y="0"/>
                </a:moveTo>
                <a:lnTo>
                  <a:pt x="1035727" y="0"/>
                </a:lnTo>
                <a:lnTo>
                  <a:pt x="1035727" y="840234"/>
                </a:lnTo>
                <a:lnTo>
                  <a:pt x="0" y="840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F607B5B0-8AEC-C235-06D1-0F484A0CBA7E}"/>
              </a:ext>
            </a:extLst>
          </p:cNvPr>
          <p:cNvGrpSpPr/>
          <p:nvPr/>
        </p:nvGrpSpPr>
        <p:grpSpPr>
          <a:xfrm>
            <a:off x="10120936" y="3104608"/>
            <a:ext cx="6717335" cy="4267199"/>
            <a:chOff x="10120938" y="3238502"/>
            <a:chExt cx="6717335" cy="4267199"/>
          </a:xfrm>
        </p:grpSpPr>
        <p:grpSp>
          <p:nvGrpSpPr>
            <p:cNvPr id="23" name="Group 11">
              <a:extLst>
                <a:ext uri="{FF2B5EF4-FFF2-40B4-BE49-F238E27FC236}">
                  <a16:creationId xmlns:a16="http://schemas.microsoft.com/office/drawing/2014/main" id="{746F86EE-072D-FBDD-6D1C-7FC4BEF89288}"/>
                </a:ext>
              </a:extLst>
            </p:cNvPr>
            <p:cNvGrpSpPr/>
            <p:nvPr/>
          </p:nvGrpSpPr>
          <p:grpSpPr>
            <a:xfrm rot="5400000">
              <a:off x="11346006" y="2013434"/>
              <a:ext cx="4267199" cy="6717335"/>
              <a:chOff x="211325" y="-6508"/>
              <a:chExt cx="2680984" cy="4220350"/>
            </a:xfrm>
          </p:grpSpPr>
          <p:sp>
            <p:nvSpPr>
              <p:cNvPr id="25" name="Freeform 12">
                <a:extLst>
                  <a:ext uri="{FF2B5EF4-FFF2-40B4-BE49-F238E27FC236}">
                    <a16:creationId xmlns:a16="http://schemas.microsoft.com/office/drawing/2014/main" id="{D898A0D9-2F02-6158-EDFD-A1B8FCE3AFF5}"/>
                  </a:ext>
                </a:extLst>
              </p:cNvPr>
              <p:cNvSpPr/>
              <p:nvPr/>
            </p:nvSpPr>
            <p:spPr>
              <a:xfrm>
                <a:off x="211325" y="-6508"/>
                <a:ext cx="2680984" cy="4220350"/>
              </a:xfrm>
              <a:custGeom>
                <a:avLst/>
                <a:gdLst/>
                <a:ahLst/>
                <a:cxnLst/>
                <a:rect l="l" t="t" r="r" b="b"/>
                <a:pathLst>
                  <a:path w="3257425" h="4220350">
                    <a:moveTo>
                      <a:pt x="63030" y="3626797"/>
                    </a:moveTo>
                    <a:cubicBezTo>
                      <a:pt x="63030" y="3626797"/>
                      <a:pt x="0" y="3380233"/>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3368598"/>
                      <a:pt x="3230362" y="3564201"/>
                      <a:pt x="3230362" y="3564201"/>
                    </a:cubicBezTo>
                    <a:cubicBezTo>
                      <a:pt x="3213681" y="3779933"/>
                      <a:pt x="3099037" y="3990545"/>
                      <a:pt x="2902167" y="4102169"/>
                    </a:cubicBezTo>
                    <a:cubicBezTo>
                      <a:pt x="2751816" y="4187418"/>
                      <a:pt x="2553785" y="4202516"/>
                      <a:pt x="2021784" y="4191774"/>
                    </a:cubicBezTo>
                    <a:lnTo>
                      <a:pt x="2021765" y="4191774"/>
                    </a:lnTo>
                    <a:cubicBezTo>
                      <a:pt x="645952" y="4186497"/>
                      <a:pt x="384604" y="4220350"/>
                      <a:pt x="254278" y="4111193"/>
                    </a:cubicBezTo>
                    <a:cubicBezTo>
                      <a:pt x="145767" y="4020307"/>
                      <a:pt x="81795" y="3826996"/>
                      <a:pt x="63030" y="3626797"/>
                    </a:cubicBezTo>
                    <a:close/>
                  </a:path>
                </a:pathLst>
              </a:custGeom>
              <a:solidFill>
                <a:schemeClr val="accent3">
                  <a:lumMod val="20000"/>
                  <a:lumOff val="80000"/>
                </a:schemeClr>
              </a:solidFill>
            </p:spPr>
            <p:txBody>
              <a:bodyPr/>
              <a:lstStyle/>
              <a:p>
                <a:endParaRPr lang="en-US"/>
              </a:p>
            </p:txBody>
          </p:sp>
        </p:grpSp>
        <p:sp>
          <p:nvSpPr>
            <p:cNvPr id="24" name="TextBox 23">
              <a:extLst>
                <a:ext uri="{FF2B5EF4-FFF2-40B4-BE49-F238E27FC236}">
                  <a16:creationId xmlns:a16="http://schemas.microsoft.com/office/drawing/2014/main" id="{D162269D-EEE6-E417-1BA4-65056F8DE586}"/>
                </a:ext>
              </a:extLst>
            </p:cNvPr>
            <p:cNvSpPr txBox="1"/>
            <p:nvPr/>
          </p:nvSpPr>
          <p:spPr>
            <a:xfrm>
              <a:off x="10724913" y="4179809"/>
              <a:ext cx="5509383" cy="2079095"/>
            </a:xfrm>
            <a:prstGeom prst="rect">
              <a:avLst/>
            </a:prstGeom>
          </p:spPr>
          <p:txBody>
            <a:bodyPr wrap="square" lIns="0" tIns="0" rIns="0" bIns="0" rtlCol="0" anchor="t">
              <a:spAutoFit/>
            </a:bodyPr>
            <a:lstStyle/>
            <a:p>
              <a:pPr algn="ctr">
                <a:lnSpc>
                  <a:spcPct val="150000"/>
                </a:lnSpc>
                <a:spcBef>
                  <a:spcPct val="0"/>
                </a:spcBef>
              </a:pPr>
              <a:r>
                <a:rPr lang="en-US" sz="4800" b="1" spc="84">
                  <a:latin typeface="Arial" panose="020B0604020202020204" pitchFamily="34" charset="0"/>
                  <a:cs typeface="Arial" panose="020B0604020202020204" pitchFamily="34" charset="0"/>
                </a:rPr>
                <a:t>HOẠT ĐỘNG THEO NHÓM</a:t>
              </a:r>
              <a:endParaRPr lang="en-US" sz="4800" b="1" spc="84" dirty="0">
                <a:latin typeface="Arial" panose="020B0604020202020204" pitchFamily="34" charset="0"/>
                <a:cs typeface="Arial" panose="020B0604020202020204" pitchFamily="34" charset="0"/>
              </a:endParaRPr>
            </a:p>
          </p:txBody>
        </p:sp>
      </p:grpSp>
      <p:pic>
        <p:nvPicPr>
          <p:cNvPr id="26" name="Picture 15">
            <a:extLst>
              <a:ext uri="{FF2B5EF4-FFF2-40B4-BE49-F238E27FC236}">
                <a16:creationId xmlns:a16="http://schemas.microsoft.com/office/drawing/2014/main" id="{31A3D560-743F-A6D0-7E81-495BEC399D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41001" y="1641012"/>
            <a:ext cx="2348622" cy="2552850"/>
          </a:xfrm>
          <a:prstGeom prst="rect">
            <a:avLst/>
          </a:prstGeom>
        </p:spPr>
      </p:pic>
      <p:grpSp>
        <p:nvGrpSpPr>
          <p:cNvPr id="47" name="Group 46">
            <a:extLst>
              <a:ext uri="{FF2B5EF4-FFF2-40B4-BE49-F238E27FC236}">
                <a16:creationId xmlns:a16="http://schemas.microsoft.com/office/drawing/2014/main" id="{2D2F118D-D33A-0CB1-5CA8-96FD26B58DAC}"/>
              </a:ext>
            </a:extLst>
          </p:cNvPr>
          <p:cNvGrpSpPr/>
          <p:nvPr/>
        </p:nvGrpSpPr>
        <p:grpSpPr>
          <a:xfrm>
            <a:off x="1127433" y="5143500"/>
            <a:ext cx="8687215" cy="4638481"/>
            <a:chOff x="1013197" y="5232980"/>
            <a:chExt cx="8687215" cy="4638481"/>
          </a:xfrm>
        </p:grpSpPr>
        <p:grpSp>
          <p:nvGrpSpPr>
            <p:cNvPr id="28" name="Group 27">
              <a:extLst>
                <a:ext uri="{FF2B5EF4-FFF2-40B4-BE49-F238E27FC236}">
                  <a16:creationId xmlns:a16="http://schemas.microsoft.com/office/drawing/2014/main" id="{2D9E0502-E1B6-99B9-F6E5-37542E05B1C0}"/>
                </a:ext>
              </a:extLst>
            </p:cNvPr>
            <p:cNvGrpSpPr/>
            <p:nvPr/>
          </p:nvGrpSpPr>
          <p:grpSpPr>
            <a:xfrm>
              <a:off x="1013197" y="5360593"/>
              <a:ext cx="8521207" cy="4510868"/>
              <a:chOff x="1028700" y="5338044"/>
              <a:chExt cx="8115300" cy="3920256"/>
            </a:xfrm>
          </p:grpSpPr>
          <p:grpSp>
            <p:nvGrpSpPr>
              <p:cNvPr id="31" name="Group 3">
                <a:extLst>
                  <a:ext uri="{FF2B5EF4-FFF2-40B4-BE49-F238E27FC236}">
                    <a16:creationId xmlns:a16="http://schemas.microsoft.com/office/drawing/2014/main" id="{B8DF2F96-AFD0-184A-7048-6AA8BCC942EC}"/>
                  </a:ext>
                </a:extLst>
              </p:cNvPr>
              <p:cNvGrpSpPr/>
              <p:nvPr/>
            </p:nvGrpSpPr>
            <p:grpSpPr>
              <a:xfrm>
                <a:off x="1028700" y="5483087"/>
                <a:ext cx="7973720" cy="3775213"/>
                <a:chOff x="0" y="0"/>
                <a:chExt cx="10805670" cy="5116019"/>
              </a:xfrm>
            </p:grpSpPr>
            <p:sp>
              <p:nvSpPr>
                <p:cNvPr id="34" name="Freeform 4">
                  <a:extLst>
                    <a:ext uri="{FF2B5EF4-FFF2-40B4-BE49-F238E27FC236}">
                      <a16:creationId xmlns:a16="http://schemas.microsoft.com/office/drawing/2014/main" id="{D4A23FA7-6D8D-60FF-5C43-DC4409527B3A}"/>
                    </a:ext>
                  </a:extLst>
                </p:cNvPr>
                <p:cNvSpPr/>
                <p:nvPr/>
              </p:nvSpPr>
              <p:spPr>
                <a:xfrm>
                  <a:off x="-4213" y="0"/>
                  <a:ext cx="10809882" cy="5116019"/>
                </a:xfrm>
                <a:custGeom>
                  <a:avLst/>
                  <a:gdLst/>
                  <a:ahLst/>
                  <a:cxnLst/>
                  <a:rect l="l" t="t" r="r" b="b"/>
                  <a:pathLst>
                    <a:path w="10809882" h="5116019">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10440"/>
                        <a:pt x="10800735" y="4353435"/>
                      </a:cubicBezTo>
                      <a:cubicBezTo>
                        <a:pt x="10800735" y="4567594"/>
                        <a:pt x="10809883" y="4866773"/>
                        <a:pt x="10809883" y="4866773"/>
                      </a:cubicBezTo>
                      <a:cubicBezTo>
                        <a:pt x="10809883" y="4995442"/>
                        <a:pt x="10805713" y="5116019"/>
                        <a:pt x="10552875" y="5107885"/>
                      </a:cubicBezTo>
                      <a:cubicBezTo>
                        <a:pt x="10552875" y="5107885"/>
                        <a:pt x="10176403" y="5087586"/>
                        <a:pt x="9081481" y="5095185"/>
                      </a:cubicBezTo>
                      <a:cubicBezTo>
                        <a:pt x="2545013" y="5103319"/>
                        <a:pt x="304023" y="5116019"/>
                        <a:pt x="304023" y="5116019"/>
                      </a:cubicBezTo>
                      <a:cubicBezTo>
                        <a:pt x="132548" y="5116019"/>
                        <a:pt x="4213" y="5014950"/>
                        <a:pt x="8532" y="4812403"/>
                      </a:cubicBezTo>
                      <a:cubicBezTo>
                        <a:pt x="8532" y="4812403"/>
                        <a:pt x="9630" y="4313862"/>
                        <a:pt x="4815" y="1388604"/>
                      </a:cubicBezTo>
                      <a:cubicBezTo>
                        <a:pt x="0" y="663668"/>
                        <a:pt x="25592" y="330596"/>
                        <a:pt x="25592" y="330596"/>
                      </a:cubicBezTo>
                      <a:cubicBezTo>
                        <a:pt x="27224" y="150571"/>
                        <a:pt x="143504" y="16918"/>
                        <a:pt x="278431" y="16918"/>
                      </a:cubicBezTo>
                      <a:close/>
                    </a:path>
                  </a:pathLst>
                </a:custGeom>
                <a:solidFill>
                  <a:schemeClr val="accent5">
                    <a:lumMod val="75000"/>
                  </a:schemeClr>
                </a:solidFill>
              </p:spPr>
              <p:txBody>
                <a:bodyPr/>
                <a:lstStyle/>
                <a:p>
                  <a:endParaRPr lang="en-US"/>
                </a:p>
              </p:txBody>
            </p:sp>
          </p:grpSp>
          <p:grpSp>
            <p:nvGrpSpPr>
              <p:cNvPr id="32" name="Group 7">
                <a:extLst>
                  <a:ext uri="{FF2B5EF4-FFF2-40B4-BE49-F238E27FC236}">
                    <a16:creationId xmlns:a16="http://schemas.microsoft.com/office/drawing/2014/main" id="{A0257589-9052-07B3-8727-B3207A164474}"/>
                  </a:ext>
                </a:extLst>
              </p:cNvPr>
              <p:cNvGrpSpPr/>
              <p:nvPr/>
            </p:nvGrpSpPr>
            <p:grpSpPr>
              <a:xfrm>
                <a:off x="1178371" y="5338044"/>
                <a:ext cx="7965629" cy="3758427"/>
                <a:chOff x="0" y="0"/>
                <a:chExt cx="10821129" cy="5105739"/>
              </a:xfrm>
            </p:grpSpPr>
            <p:sp>
              <p:nvSpPr>
                <p:cNvPr id="33" name="Freeform 8">
                  <a:extLst>
                    <a:ext uri="{FF2B5EF4-FFF2-40B4-BE49-F238E27FC236}">
                      <a16:creationId xmlns:a16="http://schemas.microsoft.com/office/drawing/2014/main" id="{D6824D86-04CD-5C62-9E74-8754C18B2769}"/>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chemeClr val="accent5">
                    <a:lumMod val="20000"/>
                    <a:lumOff val="80000"/>
                  </a:schemeClr>
                </a:solidFill>
              </p:spPr>
              <p:txBody>
                <a:bodyPr/>
                <a:lstStyle/>
                <a:p>
                  <a:endParaRPr lang="en-US"/>
                </a:p>
              </p:txBody>
            </p:sp>
          </p:grpSp>
        </p:grpSp>
        <p:sp>
          <p:nvSpPr>
            <p:cNvPr id="29" name="TextBox 28">
              <a:extLst>
                <a:ext uri="{FF2B5EF4-FFF2-40B4-BE49-F238E27FC236}">
                  <a16:creationId xmlns:a16="http://schemas.microsoft.com/office/drawing/2014/main" id="{8FC69AB6-43F7-B4E8-195C-B69E6C0D8735}"/>
                </a:ext>
              </a:extLst>
            </p:cNvPr>
            <p:cNvSpPr txBox="1"/>
            <p:nvPr/>
          </p:nvSpPr>
          <p:spPr>
            <a:xfrm>
              <a:off x="1566781" y="5711996"/>
              <a:ext cx="7520860" cy="3671583"/>
            </a:xfrm>
            <a:prstGeom prst="rect">
              <a:avLst/>
            </a:prstGeom>
            <a:noFill/>
          </p:spPr>
          <p:txBody>
            <a:bodyPr wrap="square">
              <a:spAutoFit/>
            </a:bodyPr>
            <a:lstStyle/>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Sau đó, </a:t>
              </a:r>
              <a:r>
                <a:rPr lang="vi-VN" sz="4000">
                  <a:latin typeface="Arial" panose="020B0604020202020204" pitchFamily="34" charset="0"/>
                  <a:ea typeface="Calibri" panose="020F0502020204030204" pitchFamily="34" charset="0"/>
                  <a:cs typeface="Arial" panose="020B0604020202020204" pitchFamily="34" charset="0"/>
                </a:rPr>
                <a:t>chuyển các bản bí kíp để nhận góp ý</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bổ sung ý kiến</a:t>
              </a:r>
              <a:r>
                <a:rPr lang="en-US" sz="4000">
                  <a:latin typeface="Arial" panose="020B0604020202020204" pitchFamily="34" charset="0"/>
                  <a:ea typeface="Calibri" panose="020F0502020204030204" pitchFamily="34" charset="0"/>
                  <a:cs typeface="Arial" panose="020B0604020202020204" pitchFamily="34" charset="0"/>
                </a:rPr>
                <a:t> và hoàn thiện bản bí kíp sau khi nghe nhận xét từ nhóm khác</a:t>
              </a:r>
              <a:endParaRPr lang="en-US" sz="4000" dirty="0">
                <a:latin typeface="Arial" panose="020B0604020202020204" pitchFamily="34" charset="0"/>
                <a:cs typeface="Arial" panose="020B0604020202020204" pitchFamily="34" charset="0"/>
              </a:endParaRPr>
            </a:p>
          </p:txBody>
        </p:sp>
        <p:pic>
          <p:nvPicPr>
            <p:cNvPr id="30" name="Picture 9">
              <a:extLst>
                <a:ext uri="{FF2B5EF4-FFF2-40B4-BE49-F238E27FC236}">
                  <a16:creationId xmlns:a16="http://schemas.microsoft.com/office/drawing/2014/main" id="{8658AD13-2CCD-7857-E717-6BD89202E0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53557" y="5232980"/>
              <a:ext cx="646855" cy="869853"/>
            </a:xfrm>
            <a:prstGeom prst="rect">
              <a:avLst/>
            </a:prstGeom>
          </p:spPr>
        </p:pic>
      </p:grpSp>
      <p:grpSp>
        <p:nvGrpSpPr>
          <p:cNvPr id="46" name="Group 45">
            <a:extLst>
              <a:ext uri="{FF2B5EF4-FFF2-40B4-BE49-F238E27FC236}">
                <a16:creationId xmlns:a16="http://schemas.microsoft.com/office/drawing/2014/main" id="{15F96E2B-A9FE-6B36-D1C1-62FD0788279A}"/>
              </a:ext>
            </a:extLst>
          </p:cNvPr>
          <p:cNvGrpSpPr/>
          <p:nvPr/>
        </p:nvGrpSpPr>
        <p:grpSpPr>
          <a:xfrm>
            <a:off x="1112613" y="326059"/>
            <a:ext cx="8752141" cy="4612989"/>
            <a:chOff x="998377" y="415539"/>
            <a:chExt cx="8752141" cy="4612989"/>
          </a:xfrm>
        </p:grpSpPr>
        <p:grpSp>
          <p:nvGrpSpPr>
            <p:cNvPr id="36" name="Group 35">
              <a:extLst>
                <a:ext uri="{FF2B5EF4-FFF2-40B4-BE49-F238E27FC236}">
                  <a16:creationId xmlns:a16="http://schemas.microsoft.com/office/drawing/2014/main" id="{0B98536F-903C-A599-FB83-F44030078DC7}"/>
                </a:ext>
              </a:extLst>
            </p:cNvPr>
            <p:cNvGrpSpPr/>
            <p:nvPr/>
          </p:nvGrpSpPr>
          <p:grpSpPr>
            <a:xfrm>
              <a:off x="998377" y="761329"/>
              <a:ext cx="8504077" cy="4267199"/>
              <a:chOff x="1028700" y="1038225"/>
              <a:chExt cx="8115300" cy="3920256"/>
            </a:xfrm>
          </p:grpSpPr>
          <p:grpSp>
            <p:nvGrpSpPr>
              <p:cNvPr id="39" name="Group 5">
                <a:extLst>
                  <a:ext uri="{FF2B5EF4-FFF2-40B4-BE49-F238E27FC236}">
                    <a16:creationId xmlns:a16="http://schemas.microsoft.com/office/drawing/2014/main" id="{5E4E5E94-4F19-9C74-D1C2-8670022DECE9}"/>
                  </a:ext>
                </a:extLst>
              </p:cNvPr>
              <p:cNvGrpSpPr/>
              <p:nvPr/>
            </p:nvGrpSpPr>
            <p:grpSpPr>
              <a:xfrm>
                <a:off x="1028700" y="1168764"/>
                <a:ext cx="7973720" cy="3789717"/>
                <a:chOff x="0" y="0"/>
                <a:chExt cx="10805670" cy="5135675"/>
              </a:xfrm>
            </p:grpSpPr>
            <p:sp>
              <p:nvSpPr>
                <p:cNvPr id="42" name="Freeform 6">
                  <a:extLst>
                    <a:ext uri="{FF2B5EF4-FFF2-40B4-BE49-F238E27FC236}">
                      <a16:creationId xmlns:a16="http://schemas.microsoft.com/office/drawing/2014/main" id="{2C13FFA0-4CD8-39A8-01F9-DFB7B55C7248}"/>
                    </a:ext>
                  </a:extLst>
                </p:cNvPr>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chemeClr val="accent4">
                    <a:lumMod val="75000"/>
                  </a:schemeClr>
                </a:solidFill>
              </p:spPr>
              <p:txBody>
                <a:bodyPr/>
                <a:lstStyle/>
                <a:p>
                  <a:endParaRPr lang="en-US"/>
                </a:p>
              </p:txBody>
            </p:sp>
          </p:grpSp>
          <p:grpSp>
            <p:nvGrpSpPr>
              <p:cNvPr id="40" name="Group 9">
                <a:extLst>
                  <a:ext uri="{FF2B5EF4-FFF2-40B4-BE49-F238E27FC236}">
                    <a16:creationId xmlns:a16="http://schemas.microsoft.com/office/drawing/2014/main" id="{7694BDCB-22E5-05A4-F98C-FC124C20848C}"/>
                  </a:ext>
                </a:extLst>
              </p:cNvPr>
              <p:cNvGrpSpPr/>
              <p:nvPr/>
            </p:nvGrpSpPr>
            <p:grpSpPr>
              <a:xfrm>
                <a:off x="1178371" y="1038225"/>
                <a:ext cx="7965629" cy="3758427"/>
                <a:chOff x="0" y="0"/>
                <a:chExt cx="10821129" cy="5105739"/>
              </a:xfrm>
            </p:grpSpPr>
            <p:sp>
              <p:nvSpPr>
                <p:cNvPr id="41" name="Freeform 10">
                  <a:extLst>
                    <a:ext uri="{FF2B5EF4-FFF2-40B4-BE49-F238E27FC236}">
                      <a16:creationId xmlns:a16="http://schemas.microsoft.com/office/drawing/2014/main" id="{CE02953D-3AD9-5891-E498-CAFDF7262BE2}"/>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E8E2EE"/>
                </a:solidFill>
              </p:spPr>
              <p:txBody>
                <a:bodyPr/>
                <a:lstStyle/>
                <a:p>
                  <a:endParaRPr lang="en-US"/>
                </a:p>
              </p:txBody>
            </p:sp>
          </p:grpSp>
        </p:grpSp>
        <p:sp>
          <p:nvSpPr>
            <p:cNvPr id="37" name="TextBox 36">
              <a:extLst>
                <a:ext uri="{FF2B5EF4-FFF2-40B4-BE49-F238E27FC236}">
                  <a16:creationId xmlns:a16="http://schemas.microsoft.com/office/drawing/2014/main" id="{4F38E492-86E1-C042-705C-4ED226973527}"/>
                </a:ext>
              </a:extLst>
            </p:cNvPr>
            <p:cNvSpPr txBox="1"/>
            <p:nvPr/>
          </p:nvSpPr>
          <p:spPr>
            <a:xfrm>
              <a:off x="1761400" y="914961"/>
              <a:ext cx="7193899" cy="3671583"/>
            </a:xfrm>
            <a:prstGeom prst="rect">
              <a:avLst/>
            </a:prstGeom>
            <a:noFill/>
          </p:spPr>
          <p:txBody>
            <a:bodyPr wrap="square">
              <a:spAutoFit/>
            </a:bodyPr>
            <a:lstStyle/>
            <a:p>
              <a:pPr algn="just">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Các nhóm biên soạn các bản bí kíp nhận diện và ứng phó với các tình huống có nguy cơ bị xâm hại thân thể.</a:t>
              </a:r>
              <a:endParaRPr lang="en-US" sz="4000" dirty="0">
                <a:latin typeface="Arial" panose="020B0604020202020204" pitchFamily="34" charset="0"/>
                <a:cs typeface="Arial" panose="020B0604020202020204" pitchFamily="34" charset="0"/>
              </a:endParaRPr>
            </a:p>
          </p:txBody>
        </p:sp>
        <p:pic>
          <p:nvPicPr>
            <p:cNvPr id="38" name="Picture 9">
              <a:extLst>
                <a:ext uri="{FF2B5EF4-FFF2-40B4-BE49-F238E27FC236}">
                  <a16:creationId xmlns:a16="http://schemas.microsoft.com/office/drawing/2014/main" id="{A0F5767C-2670-89DC-69F5-3D53F35994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03663" y="415539"/>
              <a:ext cx="646855" cy="869853"/>
            </a:xfrm>
            <a:prstGeom prst="rect">
              <a:avLst/>
            </a:prstGeom>
          </p:spPr>
        </p:pic>
      </p:grpSp>
      <p:pic>
        <p:nvPicPr>
          <p:cNvPr id="43" name="Picture 10">
            <a:extLst>
              <a:ext uri="{FF2B5EF4-FFF2-40B4-BE49-F238E27FC236}">
                <a16:creationId xmlns:a16="http://schemas.microsoft.com/office/drawing/2014/main" id="{C64EFFDD-21C2-2AB2-DC61-187CAB8BB2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96600" y="6384615"/>
            <a:ext cx="4803560" cy="3866866"/>
          </a:xfrm>
          <a:prstGeom prst="rect">
            <a:avLst/>
          </a:prstGeom>
        </p:spPr>
      </p:pic>
      <p:sp>
        <p:nvSpPr>
          <p:cNvPr id="16" name="Freeform 16"/>
          <p:cNvSpPr/>
          <p:nvPr/>
        </p:nvSpPr>
        <p:spPr>
          <a:xfrm rot="1656875">
            <a:off x="-163715" y="8452016"/>
            <a:ext cx="1360811" cy="1929545"/>
          </a:xfrm>
          <a:custGeom>
            <a:avLst/>
            <a:gdLst/>
            <a:ahLst/>
            <a:cxnLst/>
            <a:rect l="l" t="t" r="r" b="b"/>
            <a:pathLst>
              <a:path w="2859035" h="3708654">
                <a:moveTo>
                  <a:pt x="0" y="0"/>
                </a:moveTo>
                <a:lnTo>
                  <a:pt x="2859035" y="0"/>
                </a:lnTo>
                <a:lnTo>
                  <a:pt x="2859035" y="3708653"/>
                </a:lnTo>
                <a:lnTo>
                  <a:pt x="0" y="3708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2" name="Freeform 2"/>
          <p:cNvSpPr/>
          <p:nvPr/>
        </p:nvSpPr>
        <p:spPr>
          <a:xfrm flipV="1">
            <a:off x="4368595" y="8352705"/>
            <a:ext cx="13919405" cy="1923409"/>
          </a:xfrm>
          <a:custGeom>
            <a:avLst/>
            <a:gdLst/>
            <a:ahLst/>
            <a:cxnLst/>
            <a:rect l="l" t="t" r="r" b="b"/>
            <a:pathLst>
              <a:path w="13919405" h="1923409">
                <a:moveTo>
                  <a:pt x="0" y="1923409"/>
                </a:moveTo>
                <a:lnTo>
                  <a:pt x="13919404" y="1923409"/>
                </a:lnTo>
                <a:lnTo>
                  <a:pt x="13919404" y="0"/>
                </a:lnTo>
                <a:lnTo>
                  <a:pt x="0" y="0"/>
                </a:lnTo>
                <a:lnTo>
                  <a:pt x="0" y="19234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432755" y="-148328"/>
            <a:ext cx="13919405" cy="1923409"/>
          </a:xfrm>
          <a:custGeom>
            <a:avLst/>
            <a:gdLst/>
            <a:ahLst/>
            <a:cxnLst/>
            <a:rect l="l" t="t" r="r" b="b"/>
            <a:pathLst>
              <a:path w="13919405" h="1923409">
                <a:moveTo>
                  <a:pt x="13919404" y="0"/>
                </a:moveTo>
                <a:lnTo>
                  <a:pt x="0" y="0"/>
                </a:lnTo>
                <a:lnTo>
                  <a:pt x="0" y="1923409"/>
                </a:lnTo>
                <a:lnTo>
                  <a:pt x="13919404" y="1923409"/>
                </a:lnTo>
                <a:lnTo>
                  <a:pt x="1391940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0972800" y="4305300"/>
            <a:ext cx="7691952" cy="5981700"/>
          </a:xfrm>
          <a:custGeom>
            <a:avLst/>
            <a:gdLst/>
            <a:ahLst/>
            <a:cxnLst/>
            <a:rect l="l" t="t" r="r" b="b"/>
            <a:pathLst>
              <a:path w="9543361" h="7200900">
                <a:moveTo>
                  <a:pt x="0" y="0"/>
                </a:moveTo>
                <a:lnTo>
                  <a:pt x="9543361" y="0"/>
                </a:lnTo>
                <a:lnTo>
                  <a:pt x="9543361"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0972800" y="-65600"/>
            <a:ext cx="7315200" cy="3204754"/>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flipH="1" flipV="1">
            <a:off x="-111627" y="7734299"/>
            <a:ext cx="6207627" cy="2554525"/>
          </a:xfrm>
          <a:custGeom>
            <a:avLst/>
            <a:gdLst/>
            <a:ahLst/>
            <a:cxnLst/>
            <a:rect l="l" t="t" r="r" b="b"/>
            <a:pathLst>
              <a:path w="7315200" h="3204754">
                <a:moveTo>
                  <a:pt x="7315200" y="3204755"/>
                </a:moveTo>
                <a:lnTo>
                  <a:pt x="0" y="3204755"/>
                </a:lnTo>
                <a:lnTo>
                  <a:pt x="0" y="0"/>
                </a:lnTo>
                <a:lnTo>
                  <a:pt x="7315200" y="0"/>
                </a:lnTo>
                <a:lnTo>
                  <a:pt x="7315200" y="320475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8BBE165-4B6F-52BC-6C6F-0F0A84F46FCF}"/>
              </a:ext>
            </a:extLst>
          </p:cNvPr>
          <p:cNvSpPr txBox="1"/>
          <p:nvPr/>
        </p:nvSpPr>
        <p:spPr>
          <a:xfrm>
            <a:off x="990600" y="2159220"/>
            <a:ext cx="11430000" cy="572682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4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a:t>
            </a:r>
            <a:r>
              <a:rPr kumimoji="0" lang="en-US" sz="64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2</a:t>
            </a:r>
            <a:r>
              <a:rPr kumimoji="0" lang="vi-VN" sz="64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400" b="1" i="0" u="none" strike="noStrike" kern="1200" cap="none" spc="0" normalizeH="0" baseline="0" noProof="0">
              <a:ln>
                <a:noFill/>
              </a:ln>
              <a:solidFill>
                <a:srgbClr val="C00000"/>
              </a:solidFill>
              <a:effectLst/>
              <a:uLnTx/>
              <a:uFillTx/>
              <a:latin typeface="Calibri"/>
              <a:ea typeface="Calibri" panose="020F0502020204030204" pitchFamily="34" charset="0"/>
              <a:cs typeface="Arial" panose="020B0604020202020204" pitchFamily="34" charset="0"/>
            </a:endParaRPr>
          </a:p>
          <a:p>
            <a:pPr lvl="0" algn="ctr">
              <a:lnSpc>
                <a:spcPct val="150000"/>
              </a:lnSpc>
            </a:pPr>
            <a:r>
              <a:rPr lang="vi-VN" sz="6400" b="1">
                <a:solidFill>
                  <a:srgbClr val="C00000"/>
                </a:solidFill>
                <a:ea typeface="Calibri" panose="020F0502020204030204" pitchFamily="34" charset="0"/>
                <a:cs typeface="Arial" panose="020B0604020202020204" pitchFamily="34" charset="0"/>
              </a:rPr>
              <a:t>Sắm vai ứng xử trong tình huống có nguy cơ bị xâm hại thân thể</a:t>
            </a:r>
            <a:endParaRPr kumimoji="0" lang="vi-VN" sz="64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49087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15773400" y="-241135"/>
            <a:ext cx="2514600" cy="2063385"/>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EA401A2D-9371-88C0-1C37-8D4EE05BEFA7}"/>
              </a:ext>
            </a:extLst>
          </p:cNvPr>
          <p:cNvSpPr/>
          <p:nvPr/>
        </p:nvSpPr>
        <p:spPr>
          <a:xfrm>
            <a:off x="914399" y="1181101"/>
            <a:ext cx="11091473" cy="8261585"/>
          </a:xfrm>
          <a:custGeom>
            <a:avLst/>
            <a:gdLst/>
            <a:ahLst/>
            <a:cxnLst/>
            <a:rect l="l" t="t" r="r" b="b"/>
            <a:pathLst>
              <a:path w="2729626" h="2002089">
                <a:moveTo>
                  <a:pt x="38097" y="0"/>
                </a:moveTo>
                <a:lnTo>
                  <a:pt x="2691530" y="0"/>
                </a:lnTo>
                <a:cubicBezTo>
                  <a:pt x="2712570" y="0"/>
                  <a:pt x="2729626" y="17057"/>
                  <a:pt x="2729626" y="38097"/>
                </a:cubicBezTo>
                <a:lnTo>
                  <a:pt x="2729626" y="1963992"/>
                </a:lnTo>
                <a:cubicBezTo>
                  <a:pt x="2729626" y="1985032"/>
                  <a:pt x="2712570" y="2002089"/>
                  <a:pt x="2691530" y="2002089"/>
                </a:cubicBezTo>
                <a:lnTo>
                  <a:pt x="38097" y="2002089"/>
                </a:lnTo>
                <a:cubicBezTo>
                  <a:pt x="17057" y="2002089"/>
                  <a:pt x="0" y="1985032"/>
                  <a:pt x="0" y="1963992"/>
                </a:cubicBezTo>
                <a:lnTo>
                  <a:pt x="0" y="38097"/>
                </a:lnTo>
                <a:cubicBezTo>
                  <a:pt x="0" y="17057"/>
                  <a:pt x="17057" y="0"/>
                  <a:pt x="38097"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818DFA2-686B-221E-76B5-FA110DF05832}"/>
              </a:ext>
            </a:extLst>
          </p:cNvPr>
          <p:cNvSpPr txBox="1"/>
          <p:nvPr/>
        </p:nvSpPr>
        <p:spPr>
          <a:xfrm>
            <a:off x="1341062" y="1372673"/>
            <a:ext cx="9830231" cy="7878439"/>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en-US" sz="3800">
                <a:latin typeface="Arial" panose="020B0604020202020204" pitchFamily="34" charset="0"/>
                <a:ea typeface="Calibri" panose="020F0502020204030204" pitchFamily="34" charset="0"/>
                <a:cs typeface="Arial" panose="020B0604020202020204" pitchFamily="34" charset="0"/>
              </a:rPr>
              <a:t>Cả lớp </a:t>
            </a:r>
            <a:r>
              <a:rPr lang="vi-VN" sz="3800">
                <a:latin typeface="Arial" panose="020B0604020202020204" pitchFamily="34" charset="0"/>
                <a:ea typeface="Calibri" panose="020F0502020204030204" pitchFamily="34" charset="0"/>
                <a:cs typeface="Arial" panose="020B0604020202020204" pitchFamily="34" charset="0"/>
              </a:rPr>
              <a:t>chia </a:t>
            </a:r>
            <a:r>
              <a:rPr lang="en-US" sz="3800">
                <a:latin typeface="Arial" panose="020B0604020202020204" pitchFamily="34" charset="0"/>
                <a:ea typeface="Calibri" panose="020F0502020204030204" pitchFamily="34" charset="0"/>
                <a:cs typeface="Arial" panose="020B0604020202020204" pitchFamily="34" charset="0"/>
              </a:rPr>
              <a:t>thành các </a:t>
            </a:r>
            <a:r>
              <a:rPr lang="vi-VN" sz="3800">
                <a:latin typeface="Arial" panose="020B0604020202020204" pitchFamily="34" charset="0"/>
                <a:ea typeface="Calibri" panose="020F0502020204030204" pitchFamily="34" charset="0"/>
                <a:cs typeface="Arial" panose="020B0604020202020204" pitchFamily="34" charset="0"/>
              </a:rPr>
              <a:t>nhóm và </a:t>
            </a:r>
            <a:r>
              <a:rPr lang="en-US" sz="3800">
                <a:latin typeface="Arial" panose="020B0604020202020204" pitchFamily="34" charset="0"/>
                <a:ea typeface="Calibri" panose="020F0502020204030204" pitchFamily="34" charset="0"/>
                <a:cs typeface="Arial" panose="020B0604020202020204" pitchFamily="34" charset="0"/>
              </a:rPr>
              <a:t>nhận</a:t>
            </a:r>
            <a:r>
              <a:rPr lang="vi-VN" sz="3800">
                <a:latin typeface="Arial" panose="020B0604020202020204" pitchFamily="34" charset="0"/>
                <a:ea typeface="Calibri" panose="020F0502020204030204" pitchFamily="34" charset="0"/>
                <a:cs typeface="Arial" panose="020B0604020202020204" pitchFamily="34" charset="0"/>
              </a:rPr>
              <a:t> phiếu mô tả tình huống có nguy cơ xâm hại thân thể trẻ em</a:t>
            </a:r>
            <a:r>
              <a:rPr lang="en-US" sz="3800">
                <a:latin typeface="Arial" panose="020B0604020202020204" pitchFamily="34" charset="0"/>
                <a:ea typeface="Calibri" panose="020F0502020204030204" pitchFamily="34" charset="0"/>
                <a:cs typeface="Arial" panose="020B0604020202020204" pitchFamily="34" charset="0"/>
              </a:rPr>
              <a:t> </a:t>
            </a:r>
            <a:r>
              <a:rPr lang="en-US" sz="3800" i="1">
                <a:latin typeface="Arial" panose="020B0604020202020204" pitchFamily="34" charset="0"/>
                <a:ea typeface="Calibri" panose="020F0502020204030204" pitchFamily="34" charset="0"/>
                <a:cs typeface="Arial" panose="020B0604020202020204" pitchFamily="34" charset="0"/>
              </a:rPr>
              <a:t>(SGK – tr.57)</a:t>
            </a:r>
            <a:r>
              <a:rPr lang="vi-VN" sz="3800">
                <a:latin typeface="Arial" panose="020B0604020202020204" pitchFamily="34" charset="0"/>
                <a:ea typeface="Calibri" panose="020F0502020204030204" pitchFamily="34" charset="0"/>
                <a:cs typeface="Arial" panose="020B0604020202020204" pitchFamily="34" charset="0"/>
              </a:rPr>
              <a:t>. </a:t>
            </a:r>
            <a:endParaRPr lang="en-US" sz="3800">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en-US" sz="3800">
                <a:latin typeface="Arial" panose="020B0604020202020204" pitchFamily="34" charset="0"/>
                <a:ea typeface="Calibri" panose="020F0502020204030204" pitchFamily="34" charset="0"/>
                <a:cs typeface="Arial" panose="020B0604020202020204" pitchFamily="34" charset="0"/>
              </a:rPr>
              <a:t>Mỗi</a:t>
            </a:r>
            <a:r>
              <a:rPr lang="vi-VN" sz="3800">
                <a:latin typeface="Arial" panose="020B0604020202020204" pitchFamily="34" charset="0"/>
                <a:ea typeface="Calibri" panose="020F0502020204030204" pitchFamily="34" charset="0"/>
                <a:cs typeface="Arial" panose="020B0604020202020204" pitchFamily="34" charset="0"/>
              </a:rPr>
              <a:t> nhóm phân tích tình huống, đánh giá mức độ nguy hiểm, xác định cách ứng xử phù hợp</a:t>
            </a:r>
            <a:r>
              <a:rPr lang="en-US" sz="3800">
                <a:latin typeface="Arial" panose="020B0604020202020204" pitchFamily="34" charset="0"/>
                <a:ea typeface="Calibri" panose="020F0502020204030204" pitchFamily="34" charset="0"/>
                <a:cs typeface="Arial" panose="020B0604020202020204" pitchFamily="34" charset="0"/>
              </a:rPr>
              <a:t> và </a:t>
            </a:r>
            <a:r>
              <a:rPr lang="vi-VN" sz="3800">
                <a:latin typeface="Arial" panose="020B0604020202020204" pitchFamily="34" charset="0"/>
                <a:ea typeface="Calibri" panose="020F0502020204030204" pitchFamily="34" charset="0"/>
                <a:cs typeface="Arial" panose="020B0604020202020204" pitchFamily="34" charset="0"/>
              </a:rPr>
              <a:t>sắm vai các nhân vật trong tình huống để giải quyết. </a:t>
            </a:r>
            <a:endParaRPr lang="en-US" sz="3800">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vi-VN" sz="3800">
                <a:ea typeface="Calibri" panose="020F0502020204030204" pitchFamily="34" charset="0"/>
                <a:cs typeface="Arial" panose="020B0604020202020204" pitchFamily="34" charset="0"/>
              </a:rPr>
              <a:t>Các nhóm khác nhận xét, góp ý về cách giải quyết của nhóm bạn.</a:t>
            </a:r>
            <a:endParaRPr lang="vi-VN" sz="3800">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EF93F4B-7935-95FB-1C6C-2F4895F322AB}"/>
              </a:ext>
            </a:extLst>
          </p:cNvPr>
          <p:cNvGrpSpPr/>
          <p:nvPr/>
        </p:nvGrpSpPr>
        <p:grpSpPr>
          <a:xfrm>
            <a:off x="11630877" y="2149082"/>
            <a:ext cx="6467176" cy="5988836"/>
            <a:chOff x="11075782" y="3259671"/>
            <a:chExt cx="6467176" cy="5988836"/>
          </a:xfrm>
        </p:grpSpPr>
        <p:sp>
          <p:nvSpPr>
            <p:cNvPr id="14" name="Oval 13">
              <a:extLst>
                <a:ext uri="{FF2B5EF4-FFF2-40B4-BE49-F238E27FC236}">
                  <a16:creationId xmlns:a16="http://schemas.microsoft.com/office/drawing/2014/main" id="{DFCB45C0-AB6C-40D2-86E2-5D6BDFD7BED6}"/>
                </a:ext>
              </a:extLst>
            </p:cNvPr>
            <p:cNvSpPr/>
            <p:nvPr/>
          </p:nvSpPr>
          <p:spPr>
            <a:xfrm>
              <a:off x="11075782" y="3259671"/>
              <a:ext cx="6467176" cy="598883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CAC2B26-1462-A64C-9F91-571BC0EADA34}"/>
                </a:ext>
              </a:extLst>
            </p:cNvPr>
            <p:cNvSpPr txBox="1"/>
            <p:nvPr/>
          </p:nvSpPr>
          <p:spPr>
            <a:xfrm>
              <a:off x="11261368" y="5095180"/>
              <a:ext cx="6095999" cy="2431371"/>
            </a:xfrm>
            <a:prstGeom prst="rect">
              <a:avLst/>
            </a:prstGeom>
            <a:noFill/>
          </p:spPr>
          <p:txBody>
            <a:bodyPr wrap="square" rtlCol="0">
              <a:spAutoFit/>
            </a:bodyPr>
            <a:lstStyle/>
            <a:p>
              <a:pPr algn="ctr">
                <a:lnSpc>
                  <a:spcPct val="150000"/>
                </a:lnSpc>
              </a:pPr>
              <a:r>
                <a:rPr lang="en-US" sz="5400" b="1" dirty="0">
                  <a:solidFill>
                    <a:schemeClr val="accent1">
                      <a:lumMod val="50000"/>
                    </a:schemeClr>
                  </a:solidFill>
                  <a:latin typeface="Arial" panose="020B0604020202020204" pitchFamily="34" charset="0"/>
                  <a:cs typeface="Arial" panose="020B0604020202020204" pitchFamily="34" charset="0"/>
                </a:rPr>
                <a:t>HOẠT </a:t>
              </a:r>
              <a:r>
                <a:rPr lang="en-US" sz="5400" b="1">
                  <a:solidFill>
                    <a:schemeClr val="accent1">
                      <a:lumMod val="50000"/>
                    </a:schemeClr>
                  </a:solidFill>
                  <a:latin typeface="Arial" panose="020B0604020202020204" pitchFamily="34" charset="0"/>
                  <a:cs typeface="Arial" panose="020B0604020202020204" pitchFamily="34" charset="0"/>
                </a:rPr>
                <a:t>ĐỘNG THEO NHÓM</a:t>
              </a:r>
              <a:endParaRPr lang="en-US" sz="5400" b="1" dirty="0">
                <a:solidFill>
                  <a:schemeClr val="accent1">
                    <a:lumMod val="50000"/>
                  </a:schemeClr>
                </a:solidFill>
                <a:latin typeface="Arial" panose="020B0604020202020204" pitchFamily="34" charset="0"/>
                <a:cs typeface="Arial" panose="020B0604020202020204" pitchFamily="34" charset="0"/>
              </a:endParaRPr>
            </a:p>
          </p:txBody>
        </p:sp>
        <p:pic>
          <p:nvPicPr>
            <p:cNvPr id="16" name="Picture 11">
              <a:extLst>
                <a:ext uri="{FF2B5EF4-FFF2-40B4-BE49-F238E27FC236}">
                  <a16:creationId xmlns:a16="http://schemas.microsoft.com/office/drawing/2014/main" id="{F8EC51F8-07D5-9482-3F8E-7D49565AF8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55021" y="3352310"/>
              <a:ext cx="4508695" cy="1073889"/>
            </a:xfrm>
            <a:prstGeom prst="rect">
              <a:avLst/>
            </a:prstGeom>
          </p:spPr>
        </p:pic>
      </p:grpSp>
      <p:pic>
        <p:nvPicPr>
          <p:cNvPr id="17" name="Picture 12">
            <a:extLst>
              <a:ext uri="{FF2B5EF4-FFF2-40B4-BE49-F238E27FC236}">
                <a16:creationId xmlns:a16="http://schemas.microsoft.com/office/drawing/2014/main" id="{EDB99B92-93E2-D76A-2411-3B7E3529AA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0537" y="365521"/>
            <a:ext cx="1087723" cy="2014304"/>
          </a:xfrm>
          <a:prstGeom prst="rect">
            <a:avLst/>
          </a:prstGeom>
        </p:spPr>
      </p:pic>
      <p:pic>
        <p:nvPicPr>
          <p:cNvPr id="18" name="Picture 17" descr="A group of people wearing clothing&#10;&#10;Description automatically generated with medium confidence">
            <a:extLst>
              <a:ext uri="{FF2B5EF4-FFF2-40B4-BE49-F238E27FC236}">
                <a16:creationId xmlns:a16="http://schemas.microsoft.com/office/drawing/2014/main" id="{B9D83F0F-FCBD-5A46-18B8-2AE934C2CFC9}"/>
              </a:ext>
            </a:extLst>
          </p:cNvPr>
          <p:cNvPicPr>
            <a:picLocks noChangeAspect="1"/>
          </p:cNvPicPr>
          <p:nvPr/>
        </p:nvPicPr>
        <p:blipFill rotWithShape="1">
          <a:blip r:embed="rId8">
            <a:extLst>
              <a:ext uri="{28A0092B-C50C-407E-A947-70E740481C1C}">
                <a14:useLocalDpi xmlns:a14="http://schemas.microsoft.com/office/drawing/2010/main" val="0"/>
              </a:ext>
            </a:extLst>
          </a:blip>
          <a:srcRect l="11469" t="10109" r="9436" b="11156"/>
          <a:stretch/>
        </p:blipFill>
        <p:spPr>
          <a:xfrm>
            <a:off x="13030200" y="6756782"/>
            <a:ext cx="3791980" cy="3774712"/>
          </a:xfrm>
          <a:prstGeom prst="rect">
            <a:avLst/>
          </a:prstGeom>
        </p:spPr>
      </p:pic>
      <p:sp>
        <p:nvSpPr>
          <p:cNvPr id="6" name="Freeform 6"/>
          <p:cNvSpPr/>
          <p:nvPr/>
        </p:nvSpPr>
        <p:spPr>
          <a:xfrm>
            <a:off x="253339" y="8892543"/>
            <a:ext cx="1087723" cy="1100281"/>
          </a:xfrm>
          <a:custGeom>
            <a:avLst/>
            <a:gdLst/>
            <a:ahLst/>
            <a:cxnLst/>
            <a:rect l="l" t="t" r="r" b="b"/>
            <a:pathLst>
              <a:path w="4809172" h="5234473">
                <a:moveTo>
                  <a:pt x="0" y="0"/>
                </a:moveTo>
                <a:lnTo>
                  <a:pt x="4809172" y="0"/>
                </a:lnTo>
                <a:lnTo>
                  <a:pt x="4809172" y="5234473"/>
                </a:lnTo>
                <a:lnTo>
                  <a:pt x="0" y="52344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left)">
                                      <p:cBhvr>
                                        <p:cTn id="25" dur="500"/>
                                        <p:tgtEl>
                                          <p:spTgt spid="12">
                                            <p:txEl>
                                              <p:pRg st="1" end="1"/>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wipe(left)">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37" name="Freeform 13">
            <a:extLst>
              <a:ext uri="{FF2B5EF4-FFF2-40B4-BE49-F238E27FC236}">
                <a16:creationId xmlns:a16="http://schemas.microsoft.com/office/drawing/2014/main" id="{566690E2-E6BD-4376-1305-A15D5ED54E39}"/>
              </a:ext>
            </a:extLst>
          </p:cNvPr>
          <p:cNvSpPr/>
          <p:nvPr/>
        </p:nvSpPr>
        <p:spPr>
          <a:xfrm rot="1789248">
            <a:off x="16349354" y="251682"/>
            <a:ext cx="2160233" cy="802584"/>
          </a:xfrm>
          <a:custGeom>
            <a:avLst/>
            <a:gdLst/>
            <a:ahLst/>
            <a:cxnLst/>
            <a:rect l="l" t="t" r="r" b="b"/>
            <a:pathLst>
              <a:path w="4077460" h="1334442">
                <a:moveTo>
                  <a:pt x="0" y="0"/>
                </a:moveTo>
                <a:lnTo>
                  <a:pt x="4077460" y="0"/>
                </a:lnTo>
                <a:lnTo>
                  <a:pt x="4077460" y="1334441"/>
                </a:lnTo>
                <a:lnTo>
                  <a:pt x="0" y="1334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9A2D393-202D-2274-D437-3B968D45865F}"/>
              </a:ext>
            </a:extLst>
          </p:cNvPr>
          <p:cNvSpPr txBox="1"/>
          <p:nvPr/>
        </p:nvSpPr>
        <p:spPr>
          <a:xfrm>
            <a:off x="5334000" y="794729"/>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b="1" dirty="0">
              <a:solidFill>
                <a:srgbClr val="C00000"/>
              </a:solidFill>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F46C4093-FA4E-2764-BC15-01C5487BFF4A}"/>
              </a:ext>
            </a:extLst>
          </p:cNvPr>
          <p:cNvSpPr/>
          <p:nvPr/>
        </p:nvSpPr>
        <p:spPr>
          <a:xfrm>
            <a:off x="762000" y="2019300"/>
            <a:ext cx="10134600" cy="74676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AC61AD-F558-394A-35C0-CD25CA83C3A6}"/>
              </a:ext>
            </a:extLst>
          </p:cNvPr>
          <p:cNvSpPr txBox="1"/>
          <p:nvPr/>
        </p:nvSpPr>
        <p:spPr>
          <a:xfrm>
            <a:off x="1536134" y="2109119"/>
            <a:ext cx="8684144" cy="7287957"/>
          </a:xfrm>
          <a:prstGeom prst="rect">
            <a:avLst/>
          </a:prstGeom>
          <a:noFill/>
        </p:spPr>
        <p:txBody>
          <a:bodyPr wrap="square">
            <a:spAutoFit/>
          </a:bodyPr>
          <a:lstStyle/>
          <a:p>
            <a:pPr algn="just">
              <a:lnSpc>
                <a:spcPct val="20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Một người hàng xóm nghi ngờ bạn Tiến ném đã làm vỡ ô kính của sổ nhà mình. Ông ta giận dữ sang nhà đòi đánh Tiến</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vi-VN" sz="4000" b="1" i="1">
                <a:solidFill>
                  <a:srgbClr val="FF0000"/>
                </a:solidFill>
                <a:latin typeface="Arial" panose="020B0604020202020204" pitchFamily="34" charset="0"/>
                <a:ea typeface="Calibri" panose="020F0502020204030204" pitchFamily="34" charset="0"/>
                <a:cs typeface="Arial" panose="020B0604020202020204" pitchFamily="34" charset="0"/>
              </a:rPr>
              <a:t>Nếu là Tiến, em sẽ ứng xử như thế nào?</a:t>
            </a:r>
          </a:p>
        </p:txBody>
      </p:sp>
      <p:sp>
        <p:nvSpPr>
          <p:cNvPr id="13" name="Freeform 13"/>
          <p:cNvSpPr/>
          <p:nvPr/>
        </p:nvSpPr>
        <p:spPr>
          <a:xfrm>
            <a:off x="-89634" y="9258300"/>
            <a:ext cx="1613634" cy="1028700"/>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733E8EFC-F556-B2BA-28B9-13EB81EA02BA}"/>
              </a:ext>
            </a:extLst>
          </p:cNvPr>
          <p:cNvGrpSpPr/>
          <p:nvPr/>
        </p:nvGrpSpPr>
        <p:grpSpPr>
          <a:xfrm>
            <a:off x="11201400" y="2362198"/>
            <a:ext cx="6324600" cy="6781800"/>
            <a:chOff x="11201400" y="2362198"/>
            <a:chExt cx="6324600" cy="6781800"/>
          </a:xfrm>
        </p:grpSpPr>
        <p:grpSp>
          <p:nvGrpSpPr>
            <p:cNvPr id="8" name="Group 7">
              <a:extLst>
                <a:ext uri="{FF2B5EF4-FFF2-40B4-BE49-F238E27FC236}">
                  <a16:creationId xmlns:a16="http://schemas.microsoft.com/office/drawing/2014/main" id="{AB573C68-6FB4-9A32-818A-BF079B4521A7}"/>
                </a:ext>
              </a:extLst>
            </p:cNvPr>
            <p:cNvGrpSpPr/>
            <p:nvPr/>
          </p:nvGrpSpPr>
          <p:grpSpPr>
            <a:xfrm>
              <a:off x="11201400" y="2362198"/>
              <a:ext cx="6324600" cy="6781800"/>
              <a:chOff x="11384387" y="2019300"/>
              <a:chExt cx="6324600" cy="6781800"/>
            </a:xfrm>
          </p:grpSpPr>
          <p:sp>
            <p:nvSpPr>
              <p:cNvPr id="10" name="Freeform 7">
                <a:extLst>
                  <a:ext uri="{FF2B5EF4-FFF2-40B4-BE49-F238E27FC236}">
                    <a16:creationId xmlns:a16="http://schemas.microsoft.com/office/drawing/2014/main" id="{518E63E9-C792-A085-E1BE-74DB1FF18AEE}"/>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5EE192B-7971-2B55-73B9-15757F089B62}"/>
                  </a:ext>
                </a:extLst>
              </p:cNvPr>
              <p:cNvGrpSpPr/>
              <p:nvPr/>
            </p:nvGrpSpPr>
            <p:grpSpPr>
              <a:xfrm>
                <a:off x="11633317" y="2478674"/>
                <a:ext cx="5833431" cy="1521825"/>
                <a:chOff x="1420007" y="3199063"/>
                <a:chExt cx="5833431" cy="1492403"/>
              </a:xfrm>
            </p:grpSpPr>
            <p:sp>
              <p:nvSpPr>
                <p:cNvPr id="12" name="Freeform 10">
                  <a:extLst>
                    <a:ext uri="{FF2B5EF4-FFF2-40B4-BE49-F238E27FC236}">
                      <a16:creationId xmlns:a16="http://schemas.microsoft.com/office/drawing/2014/main" id="{41077EB9-1127-0A9D-A830-36CE58915D96}"/>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3EE865F-ABB5-4D80-AD7B-FBFA0B3584A4}"/>
                    </a:ext>
                  </a:extLst>
                </p:cNvPr>
                <p:cNvSpPr txBox="1"/>
                <p:nvPr/>
              </p:nvSpPr>
              <p:spPr>
                <a:xfrm>
                  <a:off x="1420007" y="3571938"/>
                  <a:ext cx="5826740" cy="754565"/>
                </a:xfrm>
                <a:prstGeom prst="rect">
                  <a:avLst/>
                </a:prstGeom>
                <a:noFill/>
              </p:spPr>
              <p:txBody>
                <a:bodyPr wrap="square" rtlCol="0">
                  <a:spAutoFit/>
                </a:bodyPr>
                <a:lstStyle/>
                <a:p>
                  <a:pPr algn="ctr"/>
                  <a:r>
                    <a:rPr lang="en-US" sz="4400" b="1">
                      <a:solidFill>
                        <a:schemeClr val="tx2">
                          <a:lumMod val="50000"/>
                        </a:schemeClr>
                      </a:solidFill>
                      <a:latin typeface="Arial" panose="020B0604020202020204" pitchFamily="34" charset="0"/>
                      <a:cs typeface="Arial" panose="020B0604020202020204" pitchFamily="34" charset="0"/>
                    </a:rPr>
                    <a:t>Tình huống 1</a:t>
                  </a:r>
                  <a:endParaRPr lang="en-US" sz="4400" b="1" dirty="0">
                    <a:solidFill>
                      <a:schemeClr val="tx2">
                        <a:lumMod val="50000"/>
                      </a:schemeClr>
                    </a:solidFill>
                    <a:latin typeface="Arial" panose="020B0604020202020204" pitchFamily="34" charset="0"/>
                    <a:cs typeface="Arial" panose="020B0604020202020204" pitchFamily="34" charset="0"/>
                  </a:endParaRPr>
                </a:p>
              </p:txBody>
            </p:sp>
          </p:grpSp>
        </p:grpSp>
        <p:pic>
          <p:nvPicPr>
            <p:cNvPr id="18" name="Picture 17" descr="A cartoon of two men fighting&#10;&#10;Description automatically generated">
              <a:extLst>
                <a:ext uri="{FF2B5EF4-FFF2-40B4-BE49-F238E27FC236}">
                  <a16:creationId xmlns:a16="http://schemas.microsoft.com/office/drawing/2014/main" id="{21BEB4A5-CB9E-DCE1-C338-AA65FD579592}"/>
                </a:ext>
              </a:extLst>
            </p:cNvPr>
            <p:cNvPicPr>
              <a:picLocks noChangeAspect="1"/>
            </p:cNvPicPr>
            <p:nvPr/>
          </p:nvPicPr>
          <p:blipFill rotWithShape="1">
            <a:blip r:embed="rId6">
              <a:extLst>
                <a:ext uri="{28A0092B-C50C-407E-A947-70E740481C1C}">
                  <a14:useLocalDpi xmlns:a14="http://schemas.microsoft.com/office/drawing/2010/main" val="0"/>
                </a:ext>
              </a:extLst>
            </a:blip>
            <a:srcRect b="7505"/>
            <a:stretch/>
          </p:blipFill>
          <p:spPr>
            <a:xfrm>
              <a:off x="11961018" y="4885255"/>
              <a:ext cx="4818745" cy="3344727"/>
            </a:xfrm>
            <a:prstGeom prst="rect">
              <a:avLst/>
            </a:prstGeom>
          </p:spPr>
        </p:pic>
      </p:grpSp>
    </p:spTree>
    <p:extLst>
      <p:ext uri="{BB962C8B-B14F-4D97-AF65-F5344CB8AC3E}">
        <p14:creationId xmlns:p14="http://schemas.microsoft.com/office/powerpoint/2010/main" val="20424833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37" name="Freeform 13">
            <a:extLst>
              <a:ext uri="{FF2B5EF4-FFF2-40B4-BE49-F238E27FC236}">
                <a16:creationId xmlns:a16="http://schemas.microsoft.com/office/drawing/2014/main" id="{566690E2-E6BD-4376-1305-A15D5ED54E39}"/>
              </a:ext>
            </a:extLst>
          </p:cNvPr>
          <p:cNvSpPr/>
          <p:nvPr/>
        </p:nvSpPr>
        <p:spPr>
          <a:xfrm rot="1789248">
            <a:off x="16349354" y="251682"/>
            <a:ext cx="2160233" cy="802584"/>
          </a:xfrm>
          <a:custGeom>
            <a:avLst/>
            <a:gdLst/>
            <a:ahLst/>
            <a:cxnLst/>
            <a:rect l="l" t="t" r="r" b="b"/>
            <a:pathLst>
              <a:path w="4077460" h="1334442">
                <a:moveTo>
                  <a:pt x="0" y="0"/>
                </a:moveTo>
                <a:lnTo>
                  <a:pt x="4077460" y="0"/>
                </a:lnTo>
                <a:lnTo>
                  <a:pt x="4077460" y="1334441"/>
                </a:lnTo>
                <a:lnTo>
                  <a:pt x="0" y="1334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9A2D393-202D-2274-D437-3B968D45865F}"/>
              </a:ext>
            </a:extLst>
          </p:cNvPr>
          <p:cNvSpPr txBox="1"/>
          <p:nvPr/>
        </p:nvSpPr>
        <p:spPr>
          <a:xfrm>
            <a:off x="5334000" y="794729"/>
            <a:ext cx="7917353"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TÌNH HUỐNG ĐƯA RA</a:t>
            </a:r>
            <a:endParaRPr lang="en-US" sz="4800" b="1" dirty="0">
              <a:solidFill>
                <a:srgbClr val="C00000"/>
              </a:solidFill>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id="{F46C4093-FA4E-2764-BC15-01C5487BFF4A}"/>
              </a:ext>
            </a:extLst>
          </p:cNvPr>
          <p:cNvSpPr/>
          <p:nvPr/>
        </p:nvSpPr>
        <p:spPr>
          <a:xfrm>
            <a:off x="762000" y="2019300"/>
            <a:ext cx="10134600" cy="74676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AC61AD-F558-394A-35C0-CD25CA83C3A6}"/>
              </a:ext>
            </a:extLst>
          </p:cNvPr>
          <p:cNvSpPr txBox="1"/>
          <p:nvPr/>
        </p:nvSpPr>
        <p:spPr>
          <a:xfrm>
            <a:off x="1536134" y="2109119"/>
            <a:ext cx="8684144" cy="7287957"/>
          </a:xfrm>
          <a:prstGeom prst="rect">
            <a:avLst/>
          </a:prstGeom>
          <a:noFill/>
        </p:spPr>
        <p:txBody>
          <a:bodyPr wrap="square">
            <a:spAutoFit/>
          </a:bodyPr>
          <a:lstStyle/>
          <a:p>
            <a:pPr algn="just">
              <a:lnSpc>
                <a:spcPct val="20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Bình có xích mích với một bạn trong lớp. Tan học, Bình bị anh trai của bạn đó chặn ở cổng trường và h</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ă</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m doạ đòi đánh</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200000"/>
              </a:lnSpc>
              <a:buFont typeface="Wingdings" panose="05000000000000000000" pitchFamily="2" charset="2"/>
              <a:buChar char="Ø"/>
            </a:pPr>
            <a:r>
              <a:rPr lang="vi-VN" sz="4000" b="1" i="1">
                <a:solidFill>
                  <a:srgbClr val="FF0000"/>
                </a:solidFill>
                <a:latin typeface="Arial" panose="020B0604020202020204" pitchFamily="34" charset="0"/>
                <a:ea typeface="Calibri" panose="020F0502020204030204" pitchFamily="34" charset="0"/>
                <a:cs typeface="Arial" panose="020B0604020202020204" pitchFamily="34" charset="0"/>
              </a:rPr>
              <a:t>Nếu là Bình, em sẽ </a:t>
            </a:r>
            <a:r>
              <a:rPr lang="en-US" sz="4000" b="1" i="1">
                <a:solidFill>
                  <a:srgbClr val="FF0000"/>
                </a:solidFill>
                <a:latin typeface="Arial" panose="020B0604020202020204" pitchFamily="34" charset="0"/>
                <a:ea typeface="Calibri" panose="020F0502020204030204" pitchFamily="34" charset="0"/>
                <a:cs typeface="Arial" panose="020B0604020202020204" pitchFamily="34" charset="0"/>
              </a:rPr>
              <a:t>ứ</a:t>
            </a:r>
            <a:r>
              <a:rPr lang="vi-VN" sz="4000" b="1" i="1">
                <a:solidFill>
                  <a:srgbClr val="FF0000"/>
                </a:solidFill>
                <a:latin typeface="Arial" panose="020B0604020202020204" pitchFamily="34" charset="0"/>
                <a:ea typeface="Calibri" panose="020F0502020204030204" pitchFamily="34" charset="0"/>
                <a:cs typeface="Arial" panose="020B0604020202020204" pitchFamily="34" charset="0"/>
              </a:rPr>
              <a:t>ng xử như thế nào?</a:t>
            </a:r>
          </a:p>
        </p:txBody>
      </p:sp>
      <p:sp>
        <p:nvSpPr>
          <p:cNvPr id="13" name="Freeform 13"/>
          <p:cNvSpPr/>
          <p:nvPr/>
        </p:nvSpPr>
        <p:spPr>
          <a:xfrm>
            <a:off x="-89634" y="9258300"/>
            <a:ext cx="1613634" cy="1028700"/>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94CB25D2-E021-51B8-6EC0-BF96EB2938F8}"/>
              </a:ext>
            </a:extLst>
          </p:cNvPr>
          <p:cNvGrpSpPr/>
          <p:nvPr/>
        </p:nvGrpSpPr>
        <p:grpSpPr>
          <a:xfrm>
            <a:off x="11201400" y="2362198"/>
            <a:ext cx="6324600" cy="6781800"/>
            <a:chOff x="11201400" y="2362198"/>
            <a:chExt cx="6324600" cy="6781800"/>
          </a:xfrm>
        </p:grpSpPr>
        <p:grpSp>
          <p:nvGrpSpPr>
            <p:cNvPr id="8" name="Group 7">
              <a:extLst>
                <a:ext uri="{FF2B5EF4-FFF2-40B4-BE49-F238E27FC236}">
                  <a16:creationId xmlns:a16="http://schemas.microsoft.com/office/drawing/2014/main" id="{AB573C68-6FB4-9A32-818A-BF079B4521A7}"/>
                </a:ext>
              </a:extLst>
            </p:cNvPr>
            <p:cNvGrpSpPr/>
            <p:nvPr/>
          </p:nvGrpSpPr>
          <p:grpSpPr>
            <a:xfrm>
              <a:off x="11201400" y="2362198"/>
              <a:ext cx="6324600" cy="6781800"/>
              <a:chOff x="11384387" y="2019300"/>
              <a:chExt cx="6324600" cy="6781800"/>
            </a:xfrm>
          </p:grpSpPr>
          <p:sp>
            <p:nvSpPr>
              <p:cNvPr id="10" name="Freeform 7">
                <a:extLst>
                  <a:ext uri="{FF2B5EF4-FFF2-40B4-BE49-F238E27FC236}">
                    <a16:creationId xmlns:a16="http://schemas.microsoft.com/office/drawing/2014/main" id="{518E63E9-C792-A085-E1BE-74DB1FF18AEE}"/>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5EE192B-7971-2B55-73B9-15757F089B62}"/>
                  </a:ext>
                </a:extLst>
              </p:cNvPr>
              <p:cNvGrpSpPr/>
              <p:nvPr/>
            </p:nvGrpSpPr>
            <p:grpSpPr>
              <a:xfrm>
                <a:off x="11633317" y="2478674"/>
                <a:ext cx="5833431" cy="1521825"/>
                <a:chOff x="1420007" y="3199063"/>
                <a:chExt cx="5833431" cy="1492403"/>
              </a:xfrm>
            </p:grpSpPr>
            <p:sp>
              <p:nvSpPr>
                <p:cNvPr id="12" name="Freeform 10">
                  <a:extLst>
                    <a:ext uri="{FF2B5EF4-FFF2-40B4-BE49-F238E27FC236}">
                      <a16:creationId xmlns:a16="http://schemas.microsoft.com/office/drawing/2014/main" id="{41077EB9-1127-0A9D-A830-36CE58915D96}"/>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3EE865F-ABB5-4D80-AD7B-FBFA0B3584A4}"/>
                    </a:ext>
                  </a:extLst>
                </p:cNvPr>
                <p:cNvSpPr txBox="1"/>
                <p:nvPr/>
              </p:nvSpPr>
              <p:spPr>
                <a:xfrm>
                  <a:off x="1420007" y="3571938"/>
                  <a:ext cx="5826740" cy="754565"/>
                </a:xfrm>
                <a:prstGeom prst="rect">
                  <a:avLst/>
                </a:prstGeom>
                <a:noFill/>
              </p:spPr>
              <p:txBody>
                <a:bodyPr wrap="square" rtlCol="0">
                  <a:spAutoFit/>
                </a:bodyPr>
                <a:lstStyle/>
                <a:p>
                  <a:pPr algn="ctr"/>
                  <a:r>
                    <a:rPr lang="en-US" sz="4400" b="1">
                      <a:solidFill>
                        <a:schemeClr val="tx2">
                          <a:lumMod val="50000"/>
                        </a:schemeClr>
                      </a:solidFill>
                      <a:latin typeface="Arial" panose="020B0604020202020204" pitchFamily="34" charset="0"/>
                      <a:cs typeface="Arial" panose="020B0604020202020204" pitchFamily="34" charset="0"/>
                    </a:rPr>
                    <a:t>Tình huống 2</a:t>
                  </a:r>
                  <a:endParaRPr lang="en-US" sz="4400" b="1" dirty="0">
                    <a:solidFill>
                      <a:schemeClr val="tx2">
                        <a:lumMod val="50000"/>
                      </a:schemeClr>
                    </a:solidFill>
                    <a:latin typeface="Arial" panose="020B0604020202020204" pitchFamily="34" charset="0"/>
                    <a:cs typeface="Arial" panose="020B0604020202020204" pitchFamily="34" charset="0"/>
                  </a:endParaRPr>
                </a:p>
              </p:txBody>
            </p:sp>
          </p:grpSp>
        </p:grpSp>
        <p:pic>
          <p:nvPicPr>
            <p:cNvPr id="6" name="Picture 5" descr="A group of boys with their arms around each other&#10;&#10;Description automatically generated">
              <a:extLst>
                <a:ext uri="{FF2B5EF4-FFF2-40B4-BE49-F238E27FC236}">
                  <a16:creationId xmlns:a16="http://schemas.microsoft.com/office/drawing/2014/main" id="{D5CDEEF1-B6BF-BF70-B420-2BE319B5F654}"/>
                </a:ext>
              </a:extLst>
            </p:cNvPr>
            <p:cNvPicPr>
              <a:picLocks noChangeAspect="1"/>
            </p:cNvPicPr>
            <p:nvPr/>
          </p:nvPicPr>
          <p:blipFill rotWithShape="1">
            <a:blip r:embed="rId6">
              <a:extLst>
                <a:ext uri="{28A0092B-C50C-407E-A947-70E740481C1C}">
                  <a14:useLocalDpi xmlns:a14="http://schemas.microsoft.com/office/drawing/2010/main" val="0"/>
                </a:ext>
              </a:extLst>
            </a:blip>
            <a:srcRect l="9064" t="13239"/>
            <a:stretch/>
          </p:blipFill>
          <p:spPr>
            <a:xfrm>
              <a:off x="11670734" y="4919330"/>
              <a:ext cx="5575473" cy="3626963"/>
            </a:xfrm>
            <a:prstGeom prst="rect">
              <a:avLst/>
            </a:prstGeom>
          </p:spPr>
        </p:pic>
      </p:grpSp>
    </p:spTree>
    <p:extLst>
      <p:ext uri="{BB962C8B-B14F-4D97-AF65-F5344CB8AC3E}">
        <p14:creationId xmlns:p14="http://schemas.microsoft.com/office/powerpoint/2010/main" val="29446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right)">
                                      <p:cBhvr>
                                        <p:cTn id="15" dur="500"/>
                                        <p:tgtEl>
                                          <p:spTgt spid="5">
                                            <p:txEl>
                                              <p:pRg st="0" end="0"/>
                                            </p:txEl>
                                          </p:spTgt>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right)">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228600" y="0"/>
            <a:ext cx="2078605" cy="1370436"/>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73B1E452-BA26-8800-F9FF-23B9AE72A8E1}"/>
              </a:ext>
            </a:extLst>
          </p:cNvPr>
          <p:cNvSpPr/>
          <p:nvPr/>
        </p:nvSpPr>
        <p:spPr>
          <a:xfrm>
            <a:off x="16889945" y="101539"/>
            <a:ext cx="1172720" cy="1187564"/>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D90842-8CDF-9ED6-40C2-955EA6BDF23E}"/>
              </a:ext>
            </a:extLst>
          </p:cNvPr>
          <p:cNvSpPr txBox="1"/>
          <p:nvPr/>
        </p:nvSpPr>
        <p:spPr>
          <a:xfrm>
            <a:off x="5107261" y="707581"/>
            <a:ext cx="8073478" cy="830997"/>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GỢI Ý XỬ LÍ TÌNH HUỐNG</a:t>
            </a:r>
            <a:endParaRPr lang="en-US" sz="4800" b="1" dirty="0">
              <a:solidFill>
                <a:srgbClr val="C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BCA9140-C118-EB49-A758-6F0789C26810}"/>
              </a:ext>
            </a:extLst>
          </p:cNvPr>
          <p:cNvSpPr/>
          <p:nvPr/>
        </p:nvSpPr>
        <p:spPr>
          <a:xfrm>
            <a:off x="863496" y="1919469"/>
            <a:ext cx="16561007" cy="3286369"/>
          </a:xfrm>
          <a:prstGeom prst="roundRect">
            <a:avLst/>
          </a:prstGeom>
          <a:solidFill>
            <a:schemeClr val="bg1"/>
          </a:solidFill>
          <a:ln w="38100">
            <a:solidFill>
              <a:schemeClr val="tx2">
                <a:lumMod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2">
                    <a:lumMod val="50000"/>
                  </a:schemeClr>
                </a:solidFill>
                <a:latin typeface="Arial" panose="020B0604020202020204" pitchFamily="34" charset="0"/>
                <a:cs typeface="Arial" panose="020B0604020202020204" pitchFamily="34" charset="0"/>
              </a:rPr>
              <a:t>	</a:t>
            </a:r>
            <a:r>
              <a:rPr lang="vi-VN" sz="4000" b="1">
                <a:solidFill>
                  <a:schemeClr val="tx2">
                    <a:lumMod val="50000"/>
                  </a:schemeClr>
                </a:solidFill>
                <a:latin typeface="Arial" panose="020B0604020202020204" pitchFamily="34" charset="0"/>
                <a:cs typeface="Arial" panose="020B0604020202020204" pitchFamily="34" charset="0"/>
              </a:rPr>
              <a:t>Tình huống </a:t>
            </a:r>
            <a:r>
              <a:rPr lang="en-US" sz="4000" b="1">
                <a:solidFill>
                  <a:schemeClr val="tx2">
                    <a:lumMod val="50000"/>
                  </a:schemeClr>
                </a:solidFill>
                <a:latin typeface="Arial" panose="020B0604020202020204" pitchFamily="34" charset="0"/>
                <a:cs typeface="Arial" panose="020B0604020202020204" pitchFamily="34" charset="0"/>
              </a:rPr>
              <a:t>1</a:t>
            </a:r>
            <a:r>
              <a:rPr lang="vi-VN" sz="4000" b="1">
                <a:solidFill>
                  <a:schemeClr val="tx2">
                    <a:lumMod val="75000"/>
                  </a:schemeClr>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Nếu Tiến làm vỡ thì sẽ xin lỗi và đền cho nhà ông hàng xóm</a:t>
            </a:r>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Còn nếu Tiến không làm vỡ thì sẽ nói rõ với ông đấy là mình không phải là người làm thế và mong ông đấy xin lỗi mình.</a:t>
            </a:r>
            <a:endParaRPr lang="en-US" sz="40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1C4F0D9-C353-79E4-FEDD-D6E0480E7A0A}"/>
              </a:ext>
            </a:extLst>
          </p:cNvPr>
          <p:cNvSpPr/>
          <p:nvPr/>
        </p:nvSpPr>
        <p:spPr>
          <a:xfrm>
            <a:off x="863496" y="5544957"/>
            <a:ext cx="16561007" cy="4034462"/>
          </a:xfrm>
          <a:prstGeom prst="roundRect">
            <a:avLst/>
          </a:prstGeom>
          <a:solidFill>
            <a:schemeClr val="bg1"/>
          </a:solidFill>
          <a:ln w="38100">
            <a:solidFill>
              <a:schemeClr val="accent3">
                <a:lumMod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accent3">
                    <a:lumMod val="50000"/>
                  </a:schemeClr>
                </a:solidFill>
                <a:latin typeface="Arial" panose="020B0604020202020204" pitchFamily="34" charset="0"/>
                <a:cs typeface="Arial" panose="020B0604020202020204" pitchFamily="34" charset="0"/>
              </a:rPr>
              <a:t>	</a:t>
            </a:r>
            <a:r>
              <a:rPr lang="vi-VN" sz="4000" b="1">
                <a:solidFill>
                  <a:schemeClr val="accent3">
                    <a:lumMod val="50000"/>
                  </a:schemeClr>
                </a:solidFill>
                <a:latin typeface="Arial" panose="020B0604020202020204" pitchFamily="34" charset="0"/>
                <a:cs typeface="Arial" panose="020B0604020202020204" pitchFamily="34" charset="0"/>
              </a:rPr>
              <a:t>Tình huống </a:t>
            </a:r>
            <a:r>
              <a:rPr lang="en-US" sz="4000" b="1">
                <a:solidFill>
                  <a:schemeClr val="accent3">
                    <a:lumMod val="50000"/>
                  </a:schemeClr>
                </a:solidFill>
                <a:latin typeface="Arial" panose="020B0604020202020204" pitchFamily="34" charset="0"/>
                <a:cs typeface="Arial" panose="020B0604020202020204" pitchFamily="34" charset="0"/>
              </a:rPr>
              <a:t>2</a:t>
            </a:r>
            <a:r>
              <a:rPr lang="vi-VN" sz="4000" b="1">
                <a:solidFill>
                  <a:schemeClr val="accent3">
                    <a:lumMod val="50000"/>
                  </a:schemeClr>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Nếu là </a:t>
            </a:r>
            <a:r>
              <a:rPr lang="en-US" sz="4000">
                <a:solidFill>
                  <a:schemeClr val="tx1"/>
                </a:solidFill>
                <a:latin typeface="Arial" panose="020B0604020202020204" pitchFamily="34" charset="0"/>
                <a:cs typeface="Arial" panose="020B0604020202020204" pitchFamily="34" charset="0"/>
              </a:rPr>
              <a:t>B</a:t>
            </a:r>
            <a:r>
              <a:rPr lang="vi-VN" sz="4000">
                <a:solidFill>
                  <a:schemeClr val="tx1"/>
                </a:solidFill>
                <a:latin typeface="Arial" panose="020B0604020202020204" pitchFamily="34" charset="0"/>
                <a:cs typeface="Arial" panose="020B0604020202020204" pitchFamily="34" charset="0"/>
              </a:rPr>
              <a:t>ình</a:t>
            </a:r>
            <a:r>
              <a:rPr lang="en-US" sz="4000">
                <a:solidFill>
                  <a:schemeClr val="tx1"/>
                </a:solidFill>
                <a:latin typeface="Arial" panose="020B0604020202020204" pitchFamily="34" charset="0"/>
                <a:cs typeface="Arial" panose="020B0604020202020204" pitchFamily="34" charset="0"/>
              </a:rPr>
              <a:t>,</a:t>
            </a:r>
            <a:r>
              <a:rPr lang="vi-VN" sz="4000">
                <a:solidFill>
                  <a:schemeClr val="tx1"/>
                </a:solidFill>
                <a:latin typeface="Arial" panose="020B0604020202020204" pitchFamily="34" charset="0"/>
                <a:cs typeface="Arial" panose="020B0604020202020204" pitchFamily="34" charset="0"/>
              </a:rPr>
              <a:t> em sẽ nói với anh của bạn rằng anh làm như vậy là không đúng vì chuyện này không liên quan tới anh và hãy để mình và em của anh ấy tự giải quyết chuyện của mình. Nếu chuyện không thể tự giải quyết sẽ nhờ tới người lớn sau.</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5216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68145" y="9691694"/>
            <a:ext cx="1288093" cy="645164"/>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AD7AB348-4C1C-6E5C-F88B-78A9C98C7764}"/>
              </a:ext>
            </a:extLst>
          </p:cNvPr>
          <p:cNvSpPr/>
          <p:nvPr/>
        </p:nvSpPr>
        <p:spPr>
          <a:xfrm rot="-2014631">
            <a:off x="17389988" y="9098416"/>
            <a:ext cx="1015440" cy="1026994"/>
          </a:xfrm>
          <a:custGeom>
            <a:avLst/>
            <a:gdLst/>
            <a:ahLst/>
            <a:cxnLst/>
            <a:rect l="l" t="t" r="r" b="b"/>
            <a:pathLst>
              <a:path w="1015440" h="1026994">
                <a:moveTo>
                  <a:pt x="0" y="0"/>
                </a:moveTo>
                <a:lnTo>
                  <a:pt x="1015440" y="0"/>
                </a:lnTo>
                <a:lnTo>
                  <a:pt x="1015440" y="1026994"/>
                </a:lnTo>
                <a:lnTo>
                  <a:pt x="0" y="1026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EC13040-93E0-BA67-12B0-7CB5FA82D5C4}"/>
              </a:ext>
            </a:extLst>
          </p:cNvPr>
          <p:cNvGrpSpPr/>
          <p:nvPr/>
        </p:nvGrpSpPr>
        <p:grpSpPr>
          <a:xfrm>
            <a:off x="381000" y="214841"/>
            <a:ext cx="14544675" cy="2871259"/>
            <a:chOff x="236221" y="-445920"/>
            <a:chExt cx="14544675" cy="2871259"/>
          </a:xfrm>
        </p:grpSpPr>
        <p:sp>
          <p:nvSpPr>
            <p:cNvPr id="6" name="Line Callout 1 (Border and Accent Bar) 3">
              <a:extLst>
                <a:ext uri="{FF2B5EF4-FFF2-40B4-BE49-F238E27FC236}">
                  <a16:creationId xmlns:a16="http://schemas.microsoft.com/office/drawing/2014/main" id="{85A22331-BB34-02B8-AD48-DB226E055E1D}"/>
                </a:ext>
              </a:extLst>
            </p:cNvPr>
            <p:cNvSpPr/>
            <p:nvPr/>
          </p:nvSpPr>
          <p:spPr>
            <a:xfrm>
              <a:off x="236221" y="77778"/>
              <a:ext cx="13944600" cy="2347561"/>
            </a:xfrm>
            <a:prstGeom prst="accentBorderCallout1">
              <a:avLst>
                <a:gd name="adj1" fmla="val 18750"/>
                <a:gd name="adj2" fmla="val -3127"/>
                <a:gd name="adj3" fmla="val 17954"/>
                <a:gd name="adj4" fmla="val -17509"/>
              </a:avLst>
            </a:prstGeom>
            <a:solidFill>
              <a:schemeClr val="bg1"/>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C00000"/>
                  </a:solidFill>
                  <a:latin typeface="Arial" panose="020B0604020202020204" pitchFamily="34" charset="0"/>
                  <a:cs typeface="Arial" panose="020B0604020202020204" pitchFamily="34" charset="0"/>
                </a:rPr>
                <a:t>KẾT LUẬN: </a:t>
              </a:r>
              <a:r>
                <a:rPr lang="en-US" sz="4000">
                  <a:solidFill>
                    <a:srgbClr val="C00000"/>
                  </a:solidFill>
                  <a:latin typeface="Arial" panose="020B0604020202020204" pitchFamily="34" charset="0"/>
                  <a:cs typeface="Arial" panose="020B0604020202020204" pitchFamily="34" charset="0"/>
                </a:rPr>
                <a:t>Các cách giải quyết khi gặp tình huống có nguy cơ bị xâm hại thân thể ở trẻ em như:</a:t>
              </a:r>
              <a:endParaRPr lang="en-US" sz="4000" dirty="0">
                <a:solidFill>
                  <a:srgbClr val="C0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CAECE31A-9154-795B-B719-0F9257910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80746" y="-445920"/>
              <a:ext cx="1200150" cy="1200150"/>
            </a:xfrm>
            <a:prstGeom prst="rect">
              <a:avLst/>
            </a:prstGeom>
          </p:spPr>
        </p:pic>
      </p:grpSp>
      <p:sp>
        <p:nvSpPr>
          <p:cNvPr id="9" name="Rectangle: Rounded Corners 8">
            <a:extLst>
              <a:ext uri="{FF2B5EF4-FFF2-40B4-BE49-F238E27FC236}">
                <a16:creationId xmlns:a16="http://schemas.microsoft.com/office/drawing/2014/main" id="{C7AFEBA7-C503-755B-E04A-FA1AA7C2C67C}"/>
              </a:ext>
            </a:extLst>
          </p:cNvPr>
          <p:cNvSpPr/>
          <p:nvPr/>
        </p:nvSpPr>
        <p:spPr>
          <a:xfrm>
            <a:off x="1097291" y="3701726"/>
            <a:ext cx="7360909" cy="2584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Kể cho người tin cậy</a:t>
            </a:r>
          </a:p>
        </p:txBody>
      </p:sp>
      <p:sp>
        <p:nvSpPr>
          <p:cNvPr id="10" name="Rectangle: Rounded Corners 9">
            <a:extLst>
              <a:ext uri="{FF2B5EF4-FFF2-40B4-BE49-F238E27FC236}">
                <a16:creationId xmlns:a16="http://schemas.microsoft.com/office/drawing/2014/main" id="{D195C013-2F4B-1DED-D9FB-B2924B3370D4}"/>
              </a:ext>
            </a:extLst>
          </p:cNvPr>
          <p:cNvSpPr/>
          <p:nvPr/>
        </p:nvSpPr>
        <p:spPr>
          <a:xfrm>
            <a:off x="9448800" y="3701726"/>
            <a:ext cx="7741910" cy="2584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Thuyết phục để người xâm hại phải dừng tay</a:t>
            </a:r>
          </a:p>
        </p:txBody>
      </p:sp>
      <p:pic>
        <p:nvPicPr>
          <p:cNvPr id="13" name="Picture 12">
            <a:extLst>
              <a:ext uri="{FF2B5EF4-FFF2-40B4-BE49-F238E27FC236}">
                <a16:creationId xmlns:a16="http://schemas.microsoft.com/office/drawing/2014/main" id="{2F8EF82C-0615-D671-0C4C-7C2E6F2DE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400" y="6522216"/>
            <a:ext cx="5016815" cy="3764784"/>
          </a:xfrm>
          <a:prstGeom prst="rect">
            <a:avLst/>
          </a:prstGeom>
        </p:spPr>
      </p:pic>
      <p:pic>
        <p:nvPicPr>
          <p:cNvPr id="15" name="Picture 14" descr="A cartoon of two people&#10;&#10;Description automatically generated">
            <a:extLst>
              <a:ext uri="{FF2B5EF4-FFF2-40B4-BE49-F238E27FC236}">
                <a16:creationId xmlns:a16="http://schemas.microsoft.com/office/drawing/2014/main" id="{8D8E3F35-7F00-9A22-CBFE-91578E396B28}"/>
              </a:ext>
            </a:extLst>
          </p:cNvPr>
          <p:cNvPicPr>
            <a:picLocks noChangeAspect="1"/>
          </p:cNvPicPr>
          <p:nvPr/>
        </p:nvPicPr>
        <p:blipFill rotWithShape="1">
          <a:blip r:embed="rId8">
            <a:extLst>
              <a:ext uri="{28A0092B-C50C-407E-A947-70E740481C1C}">
                <a14:useLocalDpi xmlns:a14="http://schemas.microsoft.com/office/drawing/2010/main" val="0"/>
              </a:ext>
            </a:extLst>
          </a:blip>
          <a:srcRect t="22526" b="6400"/>
          <a:stretch/>
        </p:blipFill>
        <p:spPr>
          <a:xfrm>
            <a:off x="10862702" y="6667500"/>
            <a:ext cx="5092618" cy="3619500"/>
          </a:xfrm>
          <a:prstGeom prst="rect">
            <a:avLst/>
          </a:prstGeom>
        </p:spPr>
      </p:pic>
    </p:spTree>
    <p:extLst>
      <p:ext uri="{BB962C8B-B14F-4D97-AF65-F5344CB8AC3E}">
        <p14:creationId xmlns:p14="http://schemas.microsoft.com/office/powerpoint/2010/main" val="24075037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68145" y="9691694"/>
            <a:ext cx="1288093" cy="645164"/>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id="{AD7AB348-4C1C-6E5C-F88B-78A9C98C7764}"/>
              </a:ext>
            </a:extLst>
          </p:cNvPr>
          <p:cNvSpPr/>
          <p:nvPr/>
        </p:nvSpPr>
        <p:spPr>
          <a:xfrm rot="-2014631">
            <a:off x="17389988" y="9098416"/>
            <a:ext cx="1015440" cy="1026994"/>
          </a:xfrm>
          <a:custGeom>
            <a:avLst/>
            <a:gdLst/>
            <a:ahLst/>
            <a:cxnLst/>
            <a:rect l="l" t="t" r="r" b="b"/>
            <a:pathLst>
              <a:path w="1015440" h="1026994">
                <a:moveTo>
                  <a:pt x="0" y="0"/>
                </a:moveTo>
                <a:lnTo>
                  <a:pt x="1015440" y="0"/>
                </a:lnTo>
                <a:lnTo>
                  <a:pt x="1015440" y="1026994"/>
                </a:lnTo>
                <a:lnTo>
                  <a:pt x="0" y="1026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EC13040-93E0-BA67-12B0-7CB5FA82D5C4}"/>
              </a:ext>
            </a:extLst>
          </p:cNvPr>
          <p:cNvGrpSpPr/>
          <p:nvPr/>
        </p:nvGrpSpPr>
        <p:grpSpPr>
          <a:xfrm>
            <a:off x="381000" y="214841"/>
            <a:ext cx="14544675" cy="2871259"/>
            <a:chOff x="236221" y="-445920"/>
            <a:chExt cx="14544675" cy="2871259"/>
          </a:xfrm>
        </p:grpSpPr>
        <p:sp>
          <p:nvSpPr>
            <p:cNvPr id="6" name="Line Callout 1 (Border and Accent Bar) 3">
              <a:extLst>
                <a:ext uri="{FF2B5EF4-FFF2-40B4-BE49-F238E27FC236}">
                  <a16:creationId xmlns:a16="http://schemas.microsoft.com/office/drawing/2014/main" id="{85A22331-BB34-02B8-AD48-DB226E055E1D}"/>
                </a:ext>
              </a:extLst>
            </p:cNvPr>
            <p:cNvSpPr/>
            <p:nvPr/>
          </p:nvSpPr>
          <p:spPr>
            <a:xfrm>
              <a:off x="236221" y="77778"/>
              <a:ext cx="13944600" cy="2347561"/>
            </a:xfrm>
            <a:prstGeom prst="accentBorderCallout1">
              <a:avLst>
                <a:gd name="adj1" fmla="val 18750"/>
                <a:gd name="adj2" fmla="val -3127"/>
                <a:gd name="adj3" fmla="val 17954"/>
                <a:gd name="adj4" fmla="val -17509"/>
              </a:avLst>
            </a:prstGeom>
            <a:solidFill>
              <a:schemeClr val="bg1"/>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C00000"/>
                  </a:solidFill>
                  <a:latin typeface="Arial" panose="020B0604020202020204" pitchFamily="34" charset="0"/>
                  <a:cs typeface="Arial" panose="020B0604020202020204" pitchFamily="34" charset="0"/>
                </a:rPr>
                <a:t>KẾT LUẬN: </a:t>
              </a:r>
              <a:r>
                <a:rPr lang="en-US" sz="4000">
                  <a:solidFill>
                    <a:srgbClr val="C00000"/>
                  </a:solidFill>
                  <a:latin typeface="Arial" panose="020B0604020202020204" pitchFamily="34" charset="0"/>
                  <a:cs typeface="Arial" panose="020B0604020202020204" pitchFamily="34" charset="0"/>
                </a:rPr>
                <a:t>Các cách giải quyết khi gặp tình huống có nguy cơ bị xâm hại thân thể ở trẻ em như:</a:t>
              </a:r>
              <a:endParaRPr lang="en-US" sz="4000" dirty="0">
                <a:solidFill>
                  <a:srgbClr val="C0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CAECE31A-9154-795B-B719-0F9257910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80746" y="-445920"/>
              <a:ext cx="1200150" cy="1200150"/>
            </a:xfrm>
            <a:prstGeom prst="rect">
              <a:avLst/>
            </a:prstGeom>
          </p:spPr>
        </p:pic>
      </p:grpSp>
      <p:sp>
        <p:nvSpPr>
          <p:cNvPr id="9" name="Rectangle: Rounded Corners 8">
            <a:extLst>
              <a:ext uri="{FF2B5EF4-FFF2-40B4-BE49-F238E27FC236}">
                <a16:creationId xmlns:a16="http://schemas.microsoft.com/office/drawing/2014/main" id="{C7AFEBA7-C503-755B-E04A-FA1AA7C2C67C}"/>
              </a:ext>
            </a:extLst>
          </p:cNvPr>
          <p:cNvSpPr/>
          <p:nvPr/>
        </p:nvSpPr>
        <p:spPr>
          <a:xfrm>
            <a:off x="1097291" y="3701726"/>
            <a:ext cx="7360909" cy="2584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Chạy, kêu cứu</a:t>
            </a:r>
          </a:p>
        </p:txBody>
      </p:sp>
      <p:sp>
        <p:nvSpPr>
          <p:cNvPr id="10" name="Rectangle: Rounded Corners 9">
            <a:extLst>
              <a:ext uri="{FF2B5EF4-FFF2-40B4-BE49-F238E27FC236}">
                <a16:creationId xmlns:a16="http://schemas.microsoft.com/office/drawing/2014/main" id="{D195C013-2F4B-1DED-D9FB-B2924B3370D4}"/>
              </a:ext>
            </a:extLst>
          </p:cNvPr>
          <p:cNvSpPr/>
          <p:nvPr/>
        </p:nvSpPr>
        <p:spPr>
          <a:xfrm>
            <a:off x="9448800" y="3701726"/>
            <a:ext cx="7741910" cy="2584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Gọi điện thoại cứu trợ</a:t>
            </a:r>
          </a:p>
        </p:txBody>
      </p:sp>
      <p:pic>
        <p:nvPicPr>
          <p:cNvPr id="4" name="Picture 3" descr="A person holding a child's hand&#10;&#10;Description automatically generated">
            <a:extLst>
              <a:ext uri="{FF2B5EF4-FFF2-40B4-BE49-F238E27FC236}">
                <a16:creationId xmlns:a16="http://schemas.microsoft.com/office/drawing/2014/main" id="{881AF715-C2F4-4DD4-AA51-60D4CE648E22}"/>
              </a:ext>
            </a:extLst>
          </p:cNvPr>
          <p:cNvPicPr>
            <a:picLocks noChangeAspect="1"/>
          </p:cNvPicPr>
          <p:nvPr/>
        </p:nvPicPr>
        <p:blipFill rotWithShape="1">
          <a:blip r:embed="rId7">
            <a:extLst>
              <a:ext uri="{28A0092B-C50C-407E-A947-70E740481C1C}">
                <a14:useLocalDpi xmlns:a14="http://schemas.microsoft.com/office/drawing/2010/main" val="0"/>
              </a:ext>
            </a:extLst>
          </a:blip>
          <a:srcRect r="47117"/>
          <a:stretch/>
        </p:blipFill>
        <p:spPr>
          <a:xfrm>
            <a:off x="3146576" y="6551149"/>
            <a:ext cx="3223255" cy="3744906"/>
          </a:xfrm>
          <a:prstGeom prst="rect">
            <a:avLst/>
          </a:prstGeom>
        </p:spPr>
      </p:pic>
      <p:pic>
        <p:nvPicPr>
          <p:cNvPr id="12" name="Picture 11" descr="A cartoon of a child talking on a cell phone&#10;&#10;Description automatically generated">
            <a:extLst>
              <a:ext uri="{FF2B5EF4-FFF2-40B4-BE49-F238E27FC236}">
                <a16:creationId xmlns:a16="http://schemas.microsoft.com/office/drawing/2014/main" id="{583F3134-9AD3-497F-6152-7589777745D7}"/>
              </a:ext>
            </a:extLst>
          </p:cNvPr>
          <p:cNvPicPr>
            <a:picLocks noChangeAspect="1"/>
          </p:cNvPicPr>
          <p:nvPr/>
        </p:nvPicPr>
        <p:blipFill rotWithShape="1">
          <a:blip r:embed="rId8">
            <a:extLst>
              <a:ext uri="{28A0092B-C50C-407E-A947-70E740481C1C}">
                <a14:useLocalDpi xmlns:a14="http://schemas.microsoft.com/office/drawing/2010/main" val="0"/>
              </a:ext>
            </a:extLst>
          </a:blip>
          <a:srcRect l="25283" t="7429" r="30000" b="8209"/>
          <a:stretch/>
        </p:blipFill>
        <p:spPr>
          <a:xfrm>
            <a:off x="12286919" y="6486203"/>
            <a:ext cx="2014650" cy="3800797"/>
          </a:xfrm>
          <a:prstGeom prst="rect">
            <a:avLst/>
          </a:prstGeom>
        </p:spPr>
      </p:pic>
    </p:spTree>
    <p:extLst>
      <p:ext uri="{BB962C8B-B14F-4D97-AF65-F5344CB8AC3E}">
        <p14:creationId xmlns:p14="http://schemas.microsoft.com/office/powerpoint/2010/main" val="34709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15697200" y="0"/>
            <a:ext cx="2133600" cy="1107964"/>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9">
            <a:extLst>
              <a:ext uri="{FF2B5EF4-FFF2-40B4-BE49-F238E27FC236}">
                <a16:creationId xmlns:a16="http://schemas.microsoft.com/office/drawing/2014/main" id="{D09E93C7-2AF3-9F80-749E-B08AC933F318}"/>
              </a:ext>
            </a:extLst>
          </p:cNvPr>
          <p:cNvSpPr/>
          <p:nvPr/>
        </p:nvSpPr>
        <p:spPr>
          <a:xfrm flipH="1">
            <a:off x="15891" y="0"/>
            <a:ext cx="1568418" cy="1905318"/>
          </a:xfrm>
          <a:custGeom>
            <a:avLst/>
            <a:gdLst/>
            <a:ahLst/>
            <a:cxnLst/>
            <a:rect l="l" t="t" r="r" b="b"/>
            <a:pathLst>
              <a:path w="1993836" h="2391791">
                <a:moveTo>
                  <a:pt x="1993835" y="0"/>
                </a:moveTo>
                <a:lnTo>
                  <a:pt x="0" y="0"/>
                </a:lnTo>
                <a:lnTo>
                  <a:pt x="0" y="2391791"/>
                </a:lnTo>
                <a:lnTo>
                  <a:pt x="1993835" y="2391791"/>
                </a:lnTo>
                <a:lnTo>
                  <a:pt x="19938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5">
            <a:extLst>
              <a:ext uri="{FF2B5EF4-FFF2-40B4-BE49-F238E27FC236}">
                <a16:creationId xmlns:a16="http://schemas.microsoft.com/office/drawing/2014/main" id="{C044C7E4-707A-03CD-3036-5A94AF8A155F}"/>
              </a:ext>
            </a:extLst>
          </p:cNvPr>
          <p:cNvSpPr/>
          <p:nvPr/>
        </p:nvSpPr>
        <p:spPr>
          <a:xfrm>
            <a:off x="800100" y="2160047"/>
            <a:ext cx="16687800" cy="7620000"/>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accent5">
              <a:lumMod val="20000"/>
              <a:lumOff val="80000"/>
            </a:schemeClr>
          </a:solidFill>
        </p:spPr>
        <p:txBody>
          <a:bodyPr/>
          <a:lstStyle/>
          <a:p>
            <a:endParaRPr lang="en-US"/>
          </a:p>
        </p:txBody>
      </p:sp>
      <p:grpSp>
        <p:nvGrpSpPr>
          <p:cNvPr id="29" name="Group 28">
            <a:extLst>
              <a:ext uri="{FF2B5EF4-FFF2-40B4-BE49-F238E27FC236}">
                <a16:creationId xmlns:a16="http://schemas.microsoft.com/office/drawing/2014/main" id="{456A587E-DF84-C9E5-EB91-B4D351ADA4FB}"/>
              </a:ext>
            </a:extLst>
          </p:cNvPr>
          <p:cNvGrpSpPr/>
          <p:nvPr/>
        </p:nvGrpSpPr>
        <p:grpSpPr>
          <a:xfrm>
            <a:off x="5981700" y="-28898"/>
            <a:ext cx="6324600" cy="1580477"/>
            <a:chOff x="5715000" y="-1"/>
            <a:chExt cx="6324600" cy="1563773"/>
          </a:xfrm>
        </p:grpSpPr>
        <p:sp>
          <p:nvSpPr>
            <p:cNvPr id="30" name="Round Same Side Corner Rectangle 11">
              <a:extLst>
                <a:ext uri="{FF2B5EF4-FFF2-40B4-BE49-F238E27FC236}">
                  <a16:creationId xmlns:a16="http://schemas.microsoft.com/office/drawing/2014/main" id="{3B339454-355C-848A-0C57-5393A7244A77}"/>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E60900D-5FB3-05D5-AFE5-3FE81217D665}"/>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sp>
        <p:nvSpPr>
          <p:cNvPr id="33" name="TextBox 32">
            <a:extLst>
              <a:ext uri="{FF2B5EF4-FFF2-40B4-BE49-F238E27FC236}">
                <a16:creationId xmlns:a16="http://schemas.microsoft.com/office/drawing/2014/main" id="{CCBF5769-C7CA-5450-D298-016DBC195C7F}"/>
              </a:ext>
            </a:extLst>
          </p:cNvPr>
          <p:cNvSpPr txBox="1"/>
          <p:nvPr/>
        </p:nvSpPr>
        <p:spPr>
          <a:xfrm>
            <a:off x="1391088" y="2581972"/>
            <a:ext cx="11353800" cy="6776150"/>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en-US" sz="3800">
                <a:latin typeface="Arial" panose="020B0604020202020204" pitchFamily="34" charset="0"/>
                <a:ea typeface="Calibri" panose="020F0502020204030204" pitchFamily="34" charset="0"/>
                <a:cs typeface="Arial" panose="020B0604020202020204" pitchFamily="34" charset="0"/>
              </a:rPr>
              <a:t>Cả lớp tham gia</a:t>
            </a:r>
            <a:r>
              <a:rPr lang="vi-VN" sz="3800">
                <a:latin typeface="Arial" panose="020B0604020202020204" pitchFamily="34" charset="0"/>
                <a:ea typeface="Calibri" panose="020F0502020204030204" pitchFamily="34" charset="0"/>
                <a:cs typeface="Arial" panose="020B0604020202020204" pitchFamily="34" charset="0"/>
              </a:rPr>
              <a:t> </a:t>
            </a:r>
            <a:r>
              <a:rPr lang="en-US" sz="3800">
                <a:latin typeface="Arial" panose="020B0604020202020204" pitchFamily="34" charset="0"/>
                <a:ea typeface="Calibri" panose="020F0502020204030204" pitchFamily="34" charset="0"/>
                <a:cs typeface="Arial" panose="020B0604020202020204" pitchFamily="34" charset="0"/>
              </a:rPr>
              <a:t>vào trò </a:t>
            </a:r>
            <a:r>
              <a:rPr lang="vi-VN" sz="3800">
                <a:latin typeface="Arial" panose="020B0604020202020204" pitchFamily="34" charset="0"/>
                <a:ea typeface="Calibri" panose="020F0502020204030204" pitchFamily="34" charset="0"/>
                <a:cs typeface="Arial" panose="020B0604020202020204" pitchFamily="34" charset="0"/>
              </a:rPr>
              <a:t>chơi theo nhóm </a:t>
            </a:r>
            <a:r>
              <a:rPr lang="en-US" sz="3800">
                <a:latin typeface="Arial" panose="020B0604020202020204" pitchFamily="34" charset="0"/>
                <a:ea typeface="Calibri" panose="020F0502020204030204" pitchFamily="34" charset="0"/>
                <a:cs typeface="Arial" panose="020B0604020202020204" pitchFamily="34" charset="0"/>
              </a:rPr>
              <a:t>với</a:t>
            </a:r>
            <a:r>
              <a:rPr lang="vi-VN" sz="3800">
                <a:latin typeface="Arial" panose="020B0604020202020204" pitchFamily="34" charset="0"/>
                <a:ea typeface="Calibri" panose="020F0502020204030204" pitchFamily="34" charset="0"/>
                <a:cs typeface="Arial" panose="020B0604020202020204" pitchFamily="34" charset="0"/>
              </a:rPr>
              <a:t> nội dung sau:</a:t>
            </a:r>
            <a:r>
              <a:rPr lang="en-US" sz="3800">
                <a:latin typeface="Arial" panose="020B0604020202020204" pitchFamily="34" charset="0"/>
                <a:ea typeface="Calibri" panose="020F0502020204030204" pitchFamily="34" charset="0"/>
                <a:cs typeface="Arial" panose="020B0604020202020204" pitchFamily="34" charset="0"/>
              </a:rPr>
              <a:t> </a:t>
            </a: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Thực hiện gọi điện tìm kiếm cứu trợ</a:t>
            </a:r>
            <a:r>
              <a:rPr lang="en-US" sz="3800" b="1">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nói sao để mọi người hiểu và quan tâm</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Xác định được số điện thoại những người có thể hỗ trợ mình</a:t>
            </a:r>
            <a:r>
              <a:rPr lang="en-US" sz="360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Số điện thoại của các tổ chức xã hội có nhiệm vụ hỗ trợ và bảo vệ trẻ em như</a:t>
            </a:r>
            <a:r>
              <a:rPr lang="en-US" sz="3600">
                <a:latin typeface="Arial" panose="020B0604020202020204" pitchFamily="34" charset="0"/>
                <a:ea typeface="Calibri" panose="020F0502020204030204" pitchFamily="34" charset="0"/>
                <a:cs typeface="Arial" panose="020B0604020202020204" pitchFamily="34" charset="0"/>
              </a:rPr>
              <a:t>:</a:t>
            </a:r>
            <a:r>
              <a:rPr lang="vi-VN" sz="3600">
                <a:latin typeface="Arial" panose="020B0604020202020204" pitchFamily="34" charset="0"/>
                <a:ea typeface="Calibri" panose="020F0502020204030204" pitchFamily="34" charset="0"/>
                <a:cs typeface="Arial" panose="020B0604020202020204" pitchFamily="34" charset="0"/>
              </a:rPr>
              <a:t> </a:t>
            </a:r>
            <a:r>
              <a:rPr lang="vi-VN" sz="3600" i="1">
                <a:latin typeface="Arial" panose="020B0604020202020204" pitchFamily="34" charset="0"/>
                <a:ea typeface="Calibri" panose="020F0502020204030204" pitchFamily="34" charset="0"/>
                <a:cs typeface="Arial" panose="020B0604020202020204" pitchFamily="34" charset="0"/>
              </a:rPr>
              <a:t>số 111 – tổng đài bảo vệ trẻ em, 18001567 – cục bảo vệ chăm sóc trẻ em,...</a:t>
            </a:r>
          </a:p>
        </p:txBody>
      </p:sp>
      <p:pic>
        <p:nvPicPr>
          <p:cNvPr id="37" name="Picture 36" descr="A cartoon of a child holding a phone&#10;&#10;Description automatically generated">
            <a:extLst>
              <a:ext uri="{FF2B5EF4-FFF2-40B4-BE49-F238E27FC236}">
                <a16:creationId xmlns:a16="http://schemas.microsoft.com/office/drawing/2014/main" id="{F39BEE13-E18F-25EF-2F97-4B49E8CC7609}"/>
              </a:ext>
            </a:extLst>
          </p:cNvPr>
          <p:cNvPicPr>
            <a:picLocks noChangeAspect="1"/>
          </p:cNvPicPr>
          <p:nvPr/>
        </p:nvPicPr>
        <p:blipFill rotWithShape="1">
          <a:blip r:embed="rId6">
            <a:extLst>
              <a:ext uri="{28A0092B-C50C-407E-A947-70E740481C1C}">
                <a14:useLocalDpi xmlns:a14="http://schemas.microsoft.com/office/drawing/2010/main" val="0"/>
              </a:ext>
            </a:extLst>
          </a:blip>
          <a:srcRect l="20343" r="17257"/>
          <a:stretch/>
        </p:blipFill>
        <p:spPr>
          <a:xfrm>
            <a:off x="13335876" y="3283508"/>
            <a:ext cx="3352800" cy="53730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500"/>
                                        <p:tgtEl>
                                          <p:spTgt spid="3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xEl>
                                              <p:pRg st="1" end="1"/>
                                            </p:txEl>
                                          </p:spTgt>
                                        </p:tgtEl>
                                        <p:attrNameLst>
                                          <p:attrName>style.visibility</p:attrName>
                                        </p:attrNameLst>
                                      </p:cBhvr>
                                      <p:to>
                                        <p:strVal val="visible"/>
                                      </p:to>
                                    </p:set>
                                    <p:animEffect transition="in" filter="wipe(left)">
                                      <p:cBhvr>
                                        <p:cTn id="18" dur="500"/>
                                        <p:tgtEl>
                                          <p:spTgt spid="33">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wipe(left)">
                                      <p:cBhvr>
                                        <p:cTn id="2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13" name="Freeform 16">
            <a:extLst>
              <a:ext uri="{FF2B5EF4-FFF2-40B4-BE49-F238E27FC236}">
                <a16:creationId xmlns:a16="http://schemas.microsoft.com/office/drawing/2014/main" id="{CB50095A-05FF-9CEA-45C2-8C7BFD52CC62}"/>
              </a:ext>
            </a:extLst>
          </p:cNvPr>
          <p:cNvSpPr/>
          <p:nvPr/>
        </p:nvSpPr>
        <p:spPr>
          <a:xfrm rot="2441870">
            <a:off x="16524336" y="738020"/>
            <a:ext cx="1610556" cy="1012335"/>
          </a:xfrm>
          <a:custGeom>
            <a:avLst/>
            <a:gdLst/>
            <a:ahLst/>
            <a:cxnLst/>
            <a:rect l="l" t="t" r="r" b="b"/>
            <a:pathLst>
              <a:path w="1035727" h="840234">
                <a:moveTo>
                  <a:pt x="0" y="0"/>
                </a:moveTo>
                <a:lnTo>
                  <a:pt x="1035727" y="0"/>
                </a:lnTo>
                <a:lnTo>
                  <a:pt x="1035727" y="840234"/>
                </a:lnTo>
                <a:lnTo>
                  <a:pt x="0" y="840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3040EDA-3910-8B67-AD1B-47A89EA2EC9E}"/>
              </a:ext>
            </a:extLst>
          </p:cNvPr>
          <p:cNvPicPr>
            <a:picLocks noChangeAspect="1"/>
          </p:cNvPicPr>
          <p:nvPr/>
        </p:nvPicPr>
        <p:blipFill>
          <a:blip r:embed="rId4"/>
          <a:srcRect t="7037" b="7037"/>
          <a:stretch>
            <a:fillRect/>
          </a:stretch>
        </p:blipFill>
        <p:spPr>
          <a:xfrm>
            <a:off x="958363" y="1409700"/>
            <a:ext cx="16371254" cy="8877300"/>
          </a:xfrm>
          <a:prstGeom prst="rect">
            <a:avLst/>
          </a:prstGeom>
        </p:spPr>
      </p:pic>
      <p:sp>
        <p:nvSpPr>
          <p:cNvPr id="15" name="Rectangle 14">
            <a:extLst>
              <a:ext uri="{FF2B5EF4-FFF2-40B4-BE49-F238E27FC236}">
                <a16:creationId xmlns:a16="http://schemas.microsoft.com/office/drawing/2014/main" id="{74F40C90-2843-EA2C-E982-E60E6258A749}"/>
              </a:ext>
            </a:extLst>
          </p:cNvPr>
          <p:cNvSpPr/>
          <p:nvPr/>
        </p:nvSpPr>
        <p:spPr>
          <a:xfrm>
            <a:off x="1333476" y="2527798"/>
            <a:ext cx="15621022" cy="6354945"/>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Ôn lại các kiến thức đã học hôm nay.</a:t>
            </a:r>
          </a:p>
          <a:p>
            <a:pPr marL="571500" indent="-571500" algn="just">
              <a:lnSpc>
                <a:spcPct val="150000"/>
              </a:lnSpc>
              <a:spcBef>
                <a:spcPts val="300"/>
              </a:spcBef>
              <a:spcAft>
                <a:spcPts val="300"/>
              </a:spcAft>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Tìm đọc các tình huống trẻ em có nguy cơ bị xâm hại thông qua báo nghe, báo điện từ và báo giấy. </a:t>
            </a:r>
          </a:p>
          <a:p>
            <a:pPr marL="571500" indent="-571500" algn="just">
              <a:lnSpc>
                <a:spcPct val="150000"/>
              </a:lnSpc>
              <a:spcBef>
                <a:spcPts val="300"/>
              </a:spcBef>
              <a:spcAft>
                <a:spcPts val="300"/>
              </a:spcAft>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Trao đổi với người thân về các bước ứng phó khi gặp tình huống xâm hại thân thể trẻ em.</a:t>
            </a:r>
          </a:p>
          <a:p>
            <a:pPr marL="571500" indent="-571500" algn="just">
              <a:lnSpc>
                <a:spcPct val="150000"/>
              </a:lnSpc>
              <a:spcBef>
                <a:spcPts val="300"/>
              </a:spcBef>
              <a:spcAft>
                <a:spcPts val="300"/>
              </a:spcAft>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Các nhóm chuẩn bị tiểu phẩm về xâm hại thân thể: nghĩ kịch bản, phân công vai diễn, luyện tập; chuẩn bị đạo cụ, trang phục nếu cần...</a:t>
            </a:r>
          </a:p>
        </p:txBody>
      </p:sp>
      <p:grpSp>
        <p:nvGrpSpPr>
          <p:cNvPr id="17" name="Group 16">
            <a:extLst>
              <a:ext uri="{FF2B5EF4-FFF2-40B4-BE49-F238E27FC236}">
                <a16:creationId xmlns:a16="http://schemas.microsoft.com/office/drawing/2014/main" id="{FDAFCDE1-A129-B67E-FCE8-0F1276EDBEF1}"/>
              </a:ext>
            </a:extLst>
          </p:cNvPr>
          <p:cNvGrpSpPr/>
          <p:nvPr/>
        </p:nvGrpSpPr>
        <p:grpSpPr>
          <a:xfrm>
            <a:off x="4305288" y="698076"/>
            <a:ext cx="9677400" cy="1360323"/>
            <a:chOff x="60456" y="1010321"/>
            <a:chExt cx="9677400" cy="1360323"/>
          </a:xfrm>
        </p:grpSpPr>
        <p:sp>
          <p:nvSpPr>
            <p:cNvPr id="18" name="Freeform 6">
              <a:extLst>
                <a:ext uri="{FF2B5EF4-FFF2-40B4-BE49-F238E27FC236}">
                  <a16:creationId xmlns:a16="http://schemas.microsoft.com/office/drawing/2014/main" id="{62C1963C-EAAD-ADCA-2FC9-5F620E83053F}"/>
                </a:ext>
              </a:extLst>
            </p:cNvPr>
            <p:cNvSpPr/>
            <p:nvPr/>
          </p:nvSpPr>
          <p:spPr>
            <a:xfrm>
              <a:off x="60456" y="1010321"/>
              <a:ext cx="9677400" cy="1360323"/>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FE3E1D-2A2F-E5F6-6BFA-82DDB84162AA}"/>
                </a:ext>
              </a:extLst>
            </p:cNvPr>
            <p:cNvSpPr txBox="1"/>
            <p:nvPr/>
          </p:nvSpPr>
          <p:spPr>
            <a:xfrm>
              <a:off x="144664" y="1224433"/>
              <a:ext cx="9508983" cy="1015663"/>
            </a:xfrm>
            <a:prstGeom prst="rect">
              <a:avLst/>
            </a:prstGeom>
            <a:noFill/>
          </p:spPr>
          <p:txBody>
            <a:bodyPr wrap="square">
              <a:spAutoFit/>
            </a:bodyPr>
            <a:lstStyle/>
            <a:p>
              <a:pPr marL="0" marR="0" algn="ctr">
                <a:spcBef>
                  <a:spcPts val="0"/>
                </a:spcBef>
                <a:spcAft>
                  <a:spcPts val="0"/>
                </a:spcAft>
              </a:pPr>
              <a:r>
                <a:rPr lang="en-US" sz="6000" b="1">
                  <a:solidFill>
                    <a:srgbClr val="C00000"/>
                  </a:solidFill>
                  <a:effectLst/>
                  <a:latin typeface="Arial" panose="020B0604020202020204" pitchFamily="34" charset="0"/>
                  <a:ea typeface="Calibri" panose="020F0502020204030204" pitchFamily="34" charset="0"/>
                  <a:cs typeface="Arial" panose="020B0604020202020204" pitchFamily="34" charset="0"/>
                </a:rPr>
                <a:t>H</a:t>
              </a: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ƯỚNG DẪN VỀ NHÀ</a:t>
              </a:r>
              <a:endParaRPr lang="en-US" sz="6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6" name="Freeform 16"/>
          <p:cNvSpPr/>
          <p:nvPr/>
        </p:nvSpPr>
        <p:spPr>
          <a:xfrm rot="1656875">
            <a:off x="-163715" y="8452016"/>
            <a:ext cx="1360811" cy="1929545"/>
          </a:xfrm>
          <a:custGeom>
            <a:avLst/>
            <a:gdLst/>
            <a:ahLst/>
            <a:cxnLst/>
            <a:rect l="l" t="t" r="r" b="b"/>
            <a:pathLst>
              <a:path w="2859035" h="3708654">
                <a:moveTo>
                  <a:pt x="0" y="0"/>
                </a:moveTo>
                <a:lnTo>
                  <a:pt x="2859035" y="0"/>
                </a:lnTo>
                <a:lnTo>
                  <a:pt x="2859035" y="3708653"/>
                </a:lnTo>
                <a:lnTo>
                  <a:pt x="0" y="37086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3267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2" name="Freeform 2"/>
          <p:cNvSpPr/>
          <p:nvPr/>
        </p:nvSpPr>
        <p:spPr>
          <a:xfrm flipV="1">
            <a:off x="4724400" y="8363591"/>
            <a:ext cx="13919405" cy="1923409"/>
          </a:xfrm>
          <a:custGeom>
            <a:avLst/>
            <a:gdLst/>
            <a:ahLst/>
            <a:cxnLst/>
            <a:rect l="l" t="t" r="r" b="b"/>
            <a:pathLst>
              <a:path w="13919405" h="1923409">
                <a:moveTo>
                  <a:pt x="0" y="1923409"/>
                </a:moveTo>
                <a:lnTo>
                  <a:pt x="13919404" y="1923409"/>
                </a:lnTo>
                <a:lnTo>
                  <a:pt x="13919404" y="0"/>
                </a:lnTo>
                <a:lnTo>
                  <a:pt x="0" y="0"/>
                </a:lnTo>
                <a:lnTo>
                  <a:pt x="0" y="19234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0972800" y="-65600"/>
            <a:ext cx="7315200" cy="3204754"/>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0" y="0"/>
            <a:ext cx="2667000" cy="1295400"/>
          </a:xfrm>
          <a:custGeom>
            <a:avLst/>
            <a:gdLst/>
            <a:ahLst/>
            <a:cxnLst/>
            <a:rect l="l" t="t" r="r" b="b"/>
            <a:pathLst>
              <a:path w="4792671" h="2360390">
                <a:moveTo>
                  <a:pt x="0" y="0"/>
                </a:moveTo>
                <a:lnTo>
                  <a:pt x="4792671" y="0"/>
                </a:lnTo>
                <a:lnTo>
                  <a:pt x="4792671" y="2360391"/>
                </a:lnTo>
                <a:lnTo>
                  <a:pt x="0" y="23603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5">
            <a:extLst>
              <a:ext uri="{FF2B5EF4-FFF2-40B4-BE49-F238E27FC236}">
                <a16:creationId xmlns:a16="http://schemas.microsoft.com/office/drawing/2014/main" id="{2EDAE931-338F-0FF3-7D0B-FBCFC6AC2986}"/>
              </a:ext>
            </a:extLst>
          </p:cNvPr>
          <p:cNvSpPr txBox="1"/>
          <p:nvPr/>
        </p:nvSpPr>
        <p:spPr>
          <a:xfrm>
            <a:off x="329292" y="3584163"/>
            <a:ext cx="17629415" cy="311867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CẢM</a:t>
            </a:r>
            <a:r>
              <a:rPr kumimoji="0" lang="en-US" sz="7200" b="1"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ƠN TẤT CẢ CÁC EM ĐÃ CHÚ Ý LẮNG NGHE, HẸN GẶP LẠI!</a:t>
            </a:r>
            <a:endParaRPr kumimoji="0" lang="en-US" sz="7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78770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15697200" y="0"/>
            <a:ext cx="2133600" cy="1107964"/>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9">
            <a:extLst>
              <a:ext uri="{FF2B5EF4-FFF2-40B4-BE49-F238E27FC236}">
                <a16:creationId xmlns:a16="http://schemas.microsoft.com/office/drawing/2014/main" id="{D09E93C7-2AF3-9F80-749E-B08AC933F318}"/>
              </a:ext>
            </a:extLst>
          </p:cNvPr>
          <p:cNvSpPr/>
          <p:nvPr/>
        </p:nvSpPr>
        <p:spPr>
          <a:xfrm flipH="1">
            <a:off x="15891" y="0"/>
            <a:ext cx="1568418" cy="1905318"/>
          </a:xfrm>
          <a:custGeom>
            <a:avLst/>
            <a:gdLst/>
            <a:ahLst/>
            <a:cxnLst/>
            <a:rect l="l" t="t" r="r" b="b"/>
            <a:pathLst>
              <a:path w="1993836" h="2391791">
                <a:moveTo>
                  <a:pt x="1993835" y="0"/>
                </a:moveTo>
                <a:lnTo>
                  <a:pt x="0" y="0"/>
                </a:lnTo>
                <a:lnTo>
                  <a:pt x="0" y="2391791"/>
                </a:lnTo>
                <a:lnTo>
                  <a:pt x="1993835" y="2391791"/>
                </a:lnTo>
                <a:lnTo>
                  <a:pt x="19938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9" name="Group 28">
            <a:extLst>
              <a:ext uri="{FF2B5EF4-FFF2-40B4-BE49-F238E27FC236}">
                <a16:creationId xmlns:a16="http://schemas.microsoft.com/office/drawing/2014/main" id="{456A587E-DF84-C9E5-EB91-B4D351ADA4FB}"/>
              </a:ext>
            </a:extLst>
          </p:cNvPr>
          <p:cNvGrpSpPr/>
          <p:nvPr/>
        </p:nvGrpSpPr>
        <p:grpSpPr>
          <a:xfrm>
            <a:off x="5981700" y="-28898"/>
            <a:ext cx="6324600" cy="1580477"/>
            <a:chOff x="5715000" y="-1"/>
            <a:chExt cx="6324600" cy="1563773"/>
          </a:xfrm>
        </p:grpSpPr>
        <p:sp>
          <p:nvSpPr>
            <p:cNvPr id="30" name="Round Same Side Corner Rectangle 11">
              <a:extLst>
                <a:ext uri="{FF2B5EF4-FFF2-40B4-BE49-F238E27FC236}">
                  <a16:creationId xmlns:a16="http://schemas.microsoft.com/office/drawing/2014/main" id="{3B339454-355C-848A-0C57-5393A7244A77}"/>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E60900D-5FB3-05D5-AFE5-3FE81217D665}"/>
                </a:ext>
              </a:extLst>
            </p:cNvPr>
            <p:cNvSpPr txBox="1"/>
            <p:nvPr/>
          </p:nvSpPr>
          <p:spPr>
            <a:xfrm>
              <a:off x="6515100" y="285157"/>
              <a:ext cx="4724400" cy="1004929"/>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2" name="Picture 3">
            <a:extLst>
              <a:ext uri="{FF2B5EF4-FFF2-40B4-BE49-F238E27FC236}">
                <a16:creationId xmlns:a16="http://schemas.microsoft.com/office/drawing/2014/main" id="{7611627F-2BAA-70DC-5B7E-B389A1DA37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5642" y="2506774"/>
            <a:ext cx="5886158" cy="7774783"/>
          </a:xfrm>
          <a:prstGeom prst="rect">
            <a:avLst/>
          </a:prstGeom>
        </p:spPr>
      </p:pic>
      <p:sp>
        <p:nvSpPr>
          <p:cNvPr id="3" name="Speech Bubble: Rectangle with Corners Rounded 2">
            <a:extLst>
              <a:ext uri="{FF2B5EF4-FFF2-40B4-BE49-F238E27FC236}">
                <a16:creationId xmlns:a16="http://schemas.microsoft.com/office/drawing/2014/main" id="{C187550F-5E98-3986-65C2-05BA6155A691}"/>
              </a:ext>
            </a:extLst>
          </p:cNvPr>
          <p:cNvSpPr/>
          <p:nvPr/>
        </p:nvSpPr>
        <p:spPr>
          <a:xfrm>
            <a:off x="8382000" y="2095500"/>
            <a:ext cx="8991601" cy="3899785"/>
          </a:xfrm>
          <a:prstGeom prst="wedgeRoundRectCallout">
            <a:avLst>
              <a:gd name="adj1" fmla="val -57480"/>
              <a:gd name="adj2" fmla="val 43842"/>
              <a:gd name="adj3" fmla="val 16667"/>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Kết thúc trò chơi, c</a:t>
            </a:r>
            <a:r>
              <a:rPr lang="vi-VN" sz="4000">
                <a:solidFill>
                  <a:schemeClr val="tx1"/>
                </a:solidFill>
                <a:latin typeface="Arial" panose="020B0604020202020204" pitchFamily="34" charset="0"/>
                <a:cs typeface="Arial" panose="020B0604020202020204" pitchFamily="34" charset="0"/>
              </a:rPr>
              <a:t>ác nhóm đánh giá xem kịch bản gọi điện thoại của nhóm nào rõ ràng, dễ hiểu, bình t</a:t>
            </a:r>
            <a:r>
              <a:rPr lang="en-US" sz="4000">
                <a:solidFill>
                  <a:schemeClr val="tx1"/>
                </a:solidFill>
                <a:latin typeface="Arial" panose="020B0604020202020204" pitchFamily="34" charset="0"/>
                <a:cs typeface="Arial" panose="020B0604020202020204" pitchFamily="34" charset="0"/>
              </a:rPr>
              <a:t>ĩ</a:t>
            </a:r>
            <a:r>
              <a:rPr lang="vi-VN" sz="4000">
                <a:solidFill>
                  <a:schemeClr val="tx1"/>
                </a:solidFill>
                <a:latin typeface="Arial" panose="020B0604020202020204" pitchFamily="34" charset="0"/>
                <a:cs typeface="Arial" panose="020B0604020202020204" pitchFamily="34" charset="0"/>
              </a:rPr>
              <a:t>nh, thuyết phục nhất</a:t>
            </a:r>
          </a:p>
        </p:txBody>
      </p:sp>
      <p:sp>
        <p:nvSpPr>
          <p:cNvPr id="4" name="Speech Bubble: Rectangle with Corners Rounded 3">
            <a:extLst>
              <a:ext uri="{FF2B5EF4-FFF2-40B4-BE49-F238E27FC236}">
                <a16:creationId xmlns:a16="http://schemas.microsoft.com/office/drawing/2014/main" id="{AE2A2288-C5DA-A78D-AB11-8BE535116F55}"/>
              </a:ext>
            </a:extLst>
          </p:cNvPr>
          <p:cNvSpPr/>
          <p:nvPr/>
        </p:nvSpPr>
        <p:spPr>
          <a:xfrm>
            <a:off x="8558359" y="6438900"/>
            <a:ext cx="8815242" cy="3276600"/>
          </a:xfrm>
          <a:prstGeom prst="wedgeRoundRectCallout">
            <a:avLst>
              <a:gd name="adj1" fmla="val -59409"/>
              <a:gd name="adj2" fmla="val -3687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Sau đó, các em hãy </a:t>
            </a:r>
            <a:r>
              <a:rPr lang="vi-VN" sz="4000">
                <a:solidFill>
                  <a:schemeClr val="tx1"/>
                </a:solidFill>
                <a:latin typeface="Arial" panose="020B0604020202020204" pitchFamily="34" charset="0"/>
                <a:cs typeface="Arial" panose="020B0604020202020204" pitchFamily="34" charset="0"/>
              </a:rPr>
              <a:t>thực hành kêu cứu: </a:t>
            </a:r>
            <a:r>
              <a:rPr lang="vi-VN" sz="4000" b="1" i="1">
                <a:solidFill>
                  <a:schemeClr val="tx1"/>
                </a:solidFill>
                <a:latin typeface="Arial" panose="020B0604020202020204" pitchFamily="34" charset="0"/>
                <a:cs typeface="Arial" panose="020B0604020202020204" pitchFamily="34" charset="0"/>
              </a:rPr>
              <a:t>“Cứu tôi với!” </a:t>
            </a:r>
            <a:r>
              <a:rPr lang="en-US" sz="4000">
                <a:solidFill>
                  <a:schemeClr val="tx1"/>
                </a:solidFill>
                <a:latin typeface="Arial" panose="020B0604020202020204" pitchFamily="34" charset="0"/>
                <a:cs typeface="Arial" panose="020B0604020202020204" pitchFamily="34" charset="0"/>
              </a:rPr>
              <a:t>để </a:t>
            </a:r>
            <a:r>
              <a:rPr lang="vi-VN" sz="4000">
                <a:solidFill>
                  <a:schemeClr val="tx1"/>
                </a:solidFill>
                <a:latin typeface="Arial" panose="020B0604020202020204" pitchFamily="34" charset="0"/>
                <a:cs typeface="Arial" panose="020B0604020202020204" pitchFamily="34" charset="0"/>
              </a:rPr>
              <a:t>xem ai kêu to, rõ ràng nhất</a:t>
            </a:r>
          </a:p>
        </p:txBody>
      </p:sp>
    </p:spTree>
    <p:extLst>
      <p:ext uri="{BB962C8B-B14F-4D97-AF65-F5344CB8AC3E}">
        <p14:creationId xmlns:p14="http://schemas.microsoft.com/office/powerpoint/2010/main" val="192861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6" name="Freeform 6"/>
          <p:cNvSpPr/>
          <p:nvPr/>
        </p:nvSpPr>
        <p:spPr>
          <a:xfrm>
            <a:off x="14935200" y="-65600"/>
            <a:ext cx="3352800" cy="1780100"/>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26747" y="55181"/>
            <a:ext cx="2029260" cy="855126"/>
          </a:xfrm>
          <a:custGeom>
            <a:avLst/>
            <a:gdLst/>
            <a:ahLst/>
            <a:cxnLst/>
            <a:rect l="l" t="t" r="r" b="b"/>
            <a:pathLst>
              <a:path w="4792671" h="2360390">
                <a:moveTo>
                  <a:pt x="0" y="0"/>
                </a:moveTo>
                <a:lnTo>
                  <a:pt x="4792671" y="0"/>
                </a:lnTo>
                <a:lnTo>
                  <a:pt x="4792671" y="2360390"/>
                </a:lnTo>
                <a:lnTo>
                  <a:pt x="0" y="23603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591082E6-B616-AD10-8540-2B5159E878F2}"/>
              </a:ext>
            </a:extLst>
          </p:cNvPr>
          <p:cNvSpPr txBox="1"/>
          <p:nvPr/>
        </p:nvSpPr>
        <p:spPr>
          <a:xfrm>
            <a:off x="405492" y="935851"/>
            <a:ext cx="17391488" cy="3470887"/>
          </a:xfrm>
          <a:prstGeom prst="rect">
            <a:avLst/>
          </a:prstGeom>
          <a:noFill/>
        </p:spPr>
        <p:txBody>
          <a:bodyPr wrap="square">
            <a:spAutoFit/>
          </a:bodyPr>
          <a:lstStyle/>
          <a:p>
            <a:pPr marL="0" marR="0" algn="ctr">
              <a:lnSpc>
                <a:spcPct val="150000"/>
              </a:lnSpc>
              <a:spcBef>
                <a:spcPts val="0"/>
              </a:spcBef>
              <a:spcAft>
                <a:spcPts val="0"/>
              </a:spcAft>
            </a:pPr>
            <a:r>
              <a:rPr lang="vi-VN" sz="7800" b="1" kern="0">
                <a:effectLst/>
                <a:latin typeface="Arial" panose="020B0604020202020204" pitchFamily="34" charset="0"/>
                <a:ea typeface="Times New Roman" panose="02020603050405020304" pitchFamily="18" charset="0"/>
                <a:cs typeface="Arial" panose="020B0604020202020204" pitchFamily="34" charset="0"/>
              </a:rPr>
              <a:t>CHỦ ĐỀ</a:t>
            </a:r>
            <a:r>
              <a:rPr lang="en-US" sz="7800" b="1" kern="0">
                <a:effectLst/>
                <a:latin typeface="Arial" panose="020B0604020202020204" pitchFamily="34" charset="0"/>
                <a:ea typeface="Times New Roman" panose="02020603050405020304" pitchFamily="18" charset="0"/>
                <a:cs typeface="Arial" panose="020B0604020202020204" pitchFamily="34" charset="0"/>
              </a:rPr>
              <a:t>.</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50000"/>
              </a:lnSpc>
              <a:spcBef>
                <a:spcPts val="0"/>
              </a:spcBef>
              <a:spcAft>
                <a:spcPts val="0"/>
              </a:spcAft>
            </a:pPr>
            <a:r>
              <a:rPr lang="en-US" sz="7800" b="1" kern="0">
                <a:effectLst/>
                <a:latin typeface="Arial" panose="020B0604020202020204" pitchFamily="34" charset="0"/>
                <a:ea typeface="Times New Roman" panose="02020603050405020304" pitchFamily="18" charset="0"/>
                <a:cs typeface="Arial" panose="020B0604020202020204" pitchFamily="34" charset="0"/>
              </a:rPr>
              <a:t>PHÒNG TRÁNH BỊ XÂM HẠI</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3" name="Straight Connector 22">
            <a:extLst>
              <a:ext uri="{FF2B5EF4-FFF2-40B4-BE49-F238E27FC236}">
                <a16:creationId xmlns:a16="http://schemas.microsoft.com/office/drawing/2014/main" id="{872DD2B5-6B02-E688-A86A-EE849D5D5FD8}"/>
              </a:ext>
            </a:extLst>
          </p:cNvPr>
          <p:cNvCxnSpPr>
            <a:cxnSpLocks/>
          </p:cNvCxnSpPr>
          <p:nvPr/>
        </p:nvCxnSpPr>
        <p:spPr>
          <a:xfrm>
            <a:off x="1456617" y="4914900"/>
            <a:ext cx="15374765"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3B6FDB-0C2F-F9B0-EFC3-416612602D00}"/>
              </a:ext>
            </a:extLst>
          </p:cNvPr>
          <p:cNvSpPr txBox="1"/>
          <p:nvPr/>
        </p:nvSpPr>
        <p:spPr>
          <a:xfrm>
            <a:off x="405492" y="5365511"/>
            <a:ext cx="17477014"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TUẦN 22 – TIẾT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HÀNH VI XÂM HẠI THÂN THỂ</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37" name="Freeform 13">
            <a:extLst>
              <a:ext uri="{FF2B5EF4-FFF2-40B4-BE49-F238E27FC236}">
                <a16:creationId xmlns:a16="http://schemas.microsoft.com/office/drawing/2014/main" id="{566690E2-E6BD-4376-1305-A15D5ED54E39}"/>
              </a:ext>
            </a:extLst>
          </p:cNvPr>
          <p:cNvSpPr/>
          <p:nvPr/>
        </p:nvSpPr>
        <p:spPr>
          <a:xfrm rot="1789248">
            <a:off x="-240708" y="216516"/>
            <a:ext cx="2160233" cy="802584"/>
          </a:xfrm>
          <a:custGeom>
            <a:avLst/>
            <a:gdLst/>
            <a:ahLst/>
            <a:cxnLst/>
            <a:rect l="l" t="t" r="r" b="b"/>
            <a:pathLst>
              <a:path w="4077460" h="1334442">
                <a:moveTo>
                  <a:pt x="0" y="0"/>
                </a:moveTo>
                <a:lnTo>
                  <a:pt x="4077460" y="0"/>
                </a:lnTo>
                <a:lnTo>
                  <a:pt x="4077460" y="1334441"/>
                </a:lnTo>
                <a:lnTo>
                  <a:pt x="0" y="1334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8" name="Group 37">
            <a:extLst>
              <a:ext uri="{FF2B5EF4-FFF2-40B4-BE49-F238E27FC236}">
                <a16:creationId xmlns:a16="http://schemas.microsoft.com/office/drawing/2014/main" id="{FA0E3EB3-BC9E-569C-FF7E-52C3C99AACBB}"/>
              </a:ext>
            </a:extLst>
          </p:cNvPr>
          <p:cNvGrpSpPr/>
          <p:nvPr/>
        </p:nvGrpSpPr>
        <p:grpSpPr>
          <a:xfrm>
            <a:off x="11167099" y="1264616"/>
            <a:ext cx="6014194" cy="6345850"/>
            <a:chOff x="11148842" y="1525345"/>
            <a:chExt cx="6014194" cy="6345850"/>
          </a:xfrm>
        </p:grpSpPr>
        <p:grpSp>
          <p:nvGrpSpPr>
            <p:cNvPr id="39" name="Group 6">
              <a:extLst>
                <a:ext uri="{FF2B5EF4-FFF2-40B4-BE49-F238E27FC236}">
                  <a16:creationId xmlns:a16="http://schemas.microsoft.com/office/drawing/2014/main" id="{566A1F33-65CC-DE21-455C-26F67BEEACA0}"/>
                </a:ext>
              </a:extLst>
            </p:cNvPr>
            <p:cNvGrpSpPr/>
            <p:nvPr/>
          </p:nvGrpSpPr>
          <p:grpSpPr>
            <a:xfrm>
              <a:off x="11148842" y="1857001"/>
              <a:ext cx="6014194" cy="6014194"/>
              <a:chOff x="0" y="0"/>
              <a:chExt cx="812800" cy="812800"/>
            </a:xfrm>
          </p:grpSpPr>
          <p:sp>
            <p:nvSpPr>
              <p:cNvPr id="42" name="Freeform 7">
                <a:extLst>
                  <a:ext uri="{FF2B5EF4-FFF2-40B4-BE49-F238E27FC236}">
                    <a16:creationId xmlns:a16="http://schemas.microsoft.com/office/drawing/2014/main" id="{7813C59A-80A6-D260-25D2-5E0C01B5F8C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DEE"/>
              </a:solidFill>
            </p:spPr>
            <p:txBody>
              <a:bodyPr/>
              <a:lstStyle/>
              <a:p>
                <a:endParaRPr lang="en-US"/>
              </a:p>
            </p:txBody>
          </p:sp>
          <p:sp>
            <p:nvSpPr>
              <p:cNvPr id="43" name="TextBox 8">
                <a:extLst>
                  <a:ext uri="{FF2B5EF4-FFF2-40B4-BE49-F238E27FC236}">
                    <a16:creationId xmlns:a16="http://schemas.microsoft.com/office/drawing/2014/main" id="{6994A5B9-6CE5-A6F0-0A6F-F9F87ECE497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40" name="Picture 10">
              <a:extLst>
                <a:ext uri="{FF2B5EF4-FFF2-40B4-BE49-F238E27FC236}">
                  <a16:creationId xmlns:a16="http://schemas.microsoft.com/office/drawing/2014/main" id="{F2088AAA-FD4A-B0F0-31FA-2150AAF187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5080">
              <a:off x="12118098" y="1525345"/>
              <a:ext cx="3564645" cy="920326"/>
            </a:xfrm>
            <a:prstGeom prst="rect">
              <a:avLst/>
            </a:prstGeom>
          </p:spPr>
        </p:pic>
        <p:sp>
          <p:nvSpPr>
            <p:cNvPr id="41" name="TextBox 40">
              <a:extLst>
                <a:ext uri="{FF2B5EF4-FFF2-40B4-BE49-F238E27FC236}">
                  <a16:creationId xmlns:a16="http://schemas.microsoft.com/office/drawing/2014/main" id="{F0B3AD51-A61B-A23C-CBDB-473047F280D5}"/>
                </a:ext>
              </a:extLst>
            </p:cNvPr>
            <p:cNvSpPr txBox="1"/>
            <p:nvPr/>
          </p:nvSpPr>
          <p:spPr>
            <a:xfrm>
              <a:off x="11659531" y="3388566"/>
              <a:ext cx="4985539" cy="2951064"/>
            </a:xfrm>
            <a:prstGeom prst="rect">
              <a:avLst/>
            </a:prstGeom>
            <a:noFill/>
          </p:spPr>
          <p:txBody>
            <a:bodyPr wrap="square" rtlCol="0">
              <a:spAutoFit/>
            </a:bodyPr>
            <a:lstStyle/>
            <a:p>
              <a:pPr algn="ctr">
                <a:lnSpc>
                  <a:spcPct val="150000"/>
                </a:lnSpc>
              </a:pPr>
              <a:r>
                <a:rPr lang="en-US" sz="66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NỘI DUNG BÀI HỌC</a:t>
              </a:r>
            </a:p>
          </p:txBody>
        </p:sp>
      </p:grpSp>
      <p:grpSp>
        <p:nvGrpSpPr>
          <p:cNvPr id="44" name="Group 43">
            <a:extLst>
              <a:ext uri="{FF2B5EF4-FFF2-40B4-BE49-F238E27FC236}">
                <a16:creationId xmlns:a16="http://schemas.microsoft.com/office/drawing/2014/main" id="{BBFBFE45-85FC-6FA6-9993-997B008DF9EA}"/>
              </a:ext>
            </a:extLst>
          </p:cNvPr>
          <p:cNvGrpSpPr/>
          <p:nvPr/>
        </p:nvGrpSpPr>
        <p:grpSpPr>
          <a:xfrm>
            <a:off x="1065533" y="921700"/>
            <a:ext cx="9549579" cy="4077592"/>
            <a:chOff x="1077906" y="763814"/>
            <a:chExt cx="9549579" cy="4077592"/>
          </a:xfrm>
        </p:grpSpPr>
        <p:grpSp>
          <p:nvGrpSpPr>
            <p:cNvPr id="45" name="Group 44">
              <a:extLst>
                <a:ext uri="{FF2B5EF4-FFF2-40B4-BE49-F238E27FC236}">
                  <a16:creationId xmlns:a16="http://schemas.microsoft.com/office/drawing/2014/main" id="{FAD5BDC8-FC6A-5F46-84FC-D33FB384D893}"/>
                </a:ext>
              </a:extLst>
            </p:cNvPr>
            <p:cNvGrpSpPr/>
            <p:nvPr/>
          </p:nvGrpSpPr>
          <p:grpSpPr>
            <a:xfrm>
              <a:off x="1077906" y="1204311"/>
              <a:ext cx="9549579" cy="3637095"/>
              <a:chOff x="1051751" y="1519237"/>
              <a:chExt cx="9549579" cy="3637095"/>
            </a:xfrm>
          </p:grpSpPr>
          <p:grpSp>
            <p:nvGrpSpPr>
              <p:cNvPr id="47" name="Group 3">
                <a:extLst>
                  <a:ext uri="{FF2B5EF4-FFF2-40B4-BE49-F238E27FC236}">
                    <a16:creationId xmlns:a16="http://schemas.microsoft.com/office/drawing/2014/main" id="{57E8CD39-DA1A-F604-DD1E-86E4F07327A0}"/>
                  </a:ext>
                </a:extLst>
              </p:cNvPr>
              <p:cNvGrpSpPr/>
              <p:nvPr/>
            </p:nvGrpSpPr>
            <p:grpSpPr>
              <a:xfrm>
                <a:off x="1051751" y="1519237"/>
                <a:ext cx="9549579" cy="3637095"/>
                <a:chOff x="0" y="-47625"/>
                <a:chExt cx="2355171" cy="2872355"/>
              </a:xfrm>
            </p:grpSpPr>
            <p:sp>
              <p:nvSpPr>
                <p:cNvPr id="49" name="Freeform 4">
                  <a:extLst>
                    <a:ext uri="{FF2B5EF4-FFF2-40B4-BE49-F238E27FC236}">
                      <a16:creationId xmlns:a16="http://schemas.microsoft.com/office/drawing/2014/main" id="{5448E2E7-4D3B-15FD-F5D8-C816F61EBEEE}"/>
                    </a:ext>
                  </a:extLst>
                </p:cNvPr>
                <p:cNvSpPr/>
                <p:nvPr/>
              </p:nvSpPr>
              <p:spPr>
                <a:xfrm>
                  <a:off x="0" y="0"/>
                  <a:ext cx="2355171" cy="2824730"/>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50" name="TextBox 5">
                  <a:extLst>
                    <a:ext uri="{FF2B5EF4-FFF2-40B4-BE49-F238E27FC236}">
                      <a16:creationId xmlns:a16="http://schemas.microsoft.com/office/drawing/2014/main" id="{E8116300-A2E8-D922-B371-C33B42B11B6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48" name="TextBox 47">
                <a:extLst>
                  <a:ext uri="{FF2B5EF4-FFF2-40B4-BE49-F238E27FC236}">
                    <a16:creationId xmlns:a16="http://schemas.microsoft.com/office/drawing/2014/main" id="{B35FB238-3D88-853B-391A-B0E826E6168D}"/>
                  </a:ext>
                </a:extLst>
              </p:cNvPr>
              <p:cNvSpPr txBox="1"/>
              <p:nvPr/>
            </p:nvSpPr>
            <p:spPr>
              <a:xfrm>
                <a:off x="1719146" y="2100047"/>
                <a:ext cx="8226063" cy="274825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1: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Chia sẻ trải nghiệm của bản thân về nguy cơ bị xâm hại thân thể và cách phòng tránh</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46" name="Picture 9">
              <a:extLst>
                <a:ext uri="{FF2B5EF4-FFF2-40B4-BE49-F238E27FC236}">
                  <a16:creationId xmlns:a16="http://schemas.microsoft.com/office/drawing/2014/main" id="{7BF07B27-89BE-1F8B-F8A8-67A6DF7764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2787" y="763814"/>
              <a:ext cx="3600289" cy="877161"/>
            </a:xfrm>
            <a:prstGeom prst="rect">
              <a:avLst/>
            </a:prstGeom>
          </p:spPr>
        </p:pic>
      </p:grpSp>
      <p:grpSp>
        <p:nvGrpSpPr>
          <p:cNvPr id="51" name="Group 50">
            <a:extLst>
              <a:ext uri="{FF2B5EF4-FFF2-40B4-BE49-F238E27FC236}">
                <a16:creationId xmlns:a16="http://schemas.microsoft.com/office/drawing/2014/main" id="{B5C59FC6-58F6-DB18-2507-375E5E91457D}"/>
              </a:ext>
            </a:extLst>
          </p:cNvPr>
          <p:cNvGrpSpPr/>
          <p:nvPr/>
        </p:nvGrpSpPr>
        <p:grpSpPr>
          <a:xfrm>
            <a:off x="1060922" y="5571670"/>
            <a:ext cx="9549579" cy="4077591"/>
            <a:chOff x="1077906" y="763814"/>
            <a:chExt cx="9549579" cy="4077591"/>
          </a:xfrm>
        </p:grpSpPr>
        <p:grpSp>
          <p:nvGrpSpPr>
            <p:cNvPr id="52" name="Group 51">
              <a:extLst>
                <a:ext uri="{FF2B5EF4-FFF2-40B4-BE49-F238E27FC236}">
                  <a16:creationId xmlns:a16="http://schemas.microsoft.com/office/drawing/2014/main" id="{9B1F566A-79D9-48CC-1870-2048E24D591F}"/>
                </a:ext>
              </a:extLst>
            </p:cNvPr>
            <p:cNvGrpSpPr/>
            <p:nvPr/>
          </p:nvGrpSpPr>
          <p:grpSpPr>
            <a:xfrm>
              <a:off x="1077906" y="1204311"/>
              <a:ext cx="9549579" cy="3637094"/>
              <a:chOff x="1051751" y="1519237"/>
              <a:chExt cx="9549579" cy="3637094"/>
            </a:xfrm>
          </p:grpSpPr>
          <p:grpSp>
            <p:nvGrpSpPr>
              <p:cNvPr id="54" name="Group 3">
                <a:extLst>
                  <a:ext uri="{FF2B5EF4-FFF2-40B4-BE49-F238E27FC236}">
                    <a16:creationId xmlns:a16="http://schemas.microsoft.com/office/drawing/2014/main" id="{F5482620-9EAA-B58C-C9BE-4680E6DAAF84}"/>
                  </a:ext>
                </a:extLst>
              </p:cNvPr>
              <p:cNvGrpSpPr/>
              <p:nvPr/>
            </p:nvGrpSpPr>
            <p:grpSpPr>
              <a:xfrm>
                <a:off x="1051751" y="1519237"/>
                <a:ext cx="9549579" cy="3637094"/>
                <a:chOff x="0" y="-47625"/>
                <a:chExt cx="2355171" cy="2872355"/>
              </a:xfrm>
            </p:grpSpPr>
            <p:sp>
              <p:nvSpPr>
                <p:cNvPr id="56" name="Freeform 4">
                  <a:extLst>
                    <a:ext uri="{FF2B5EF4-FFF2-40B4-BE49-F238E27FC236}">
                      <a16:creationId xmlns:a16="http://schemas.microsoft.com/office/drawing/2014/main" id="{8C6A7772-A54D-DECC-1013-BEB1DB6E3E26}"/>
                    </a:ext>
                  </a:extLst>
                </p:cNvPr>
                <p:cNvSpPr/>
                <p:nvPr/>
              </p:nvSpPr>
              <p:spPr>
                <a:xfrm>
                  <a:off x="0" y="-1"/>
                  <a:ext cx="2355171" cy="282473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57" name="TextBox 5">
                  <a:extLst>
                    <a:ext uri="{FF2B5EF4-FFF2-40B4-BE49-F238E27FC236}">
                      <a16:creationId xmlns:a16="http://schemas.microsoft.com/office/drawing/2014/main" id="{17ACA760-0BF9-8639-0AEF-68601F92CFD5}"/>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5" name="TextBox 54">
                <a:extLst>
                  <a:ext uri="{FF2B5EF4-FFF2-40B4-BE49-F238E27FC236}">
                    <a16:creationId xmlns:a16="http://schemas.microsoft.com/office/drawing/2014/main" id="{91F837B9-B0DA-572E-3DAA-4A818556187A}"/>
                  </a:ext>
                </a:extLst>
              </p:cNvPr>
              <p:cNvSpPr txBox="1"/>
              <p:nvPr/>
            </p:nvSpPr>
            <p:spPr>
              <a:xfrm>
                <a:off x="2037329" y="2016361"/>
                <a:ext cx="7578421" cy="2748253"/>
              </a:xfrm>
              <a:prstGeom prst="rect">
                <a:avLst/>
              </a:prstGeom>
              <a:noFill/>
            </p:spPr>
            <p:txBody>
              <a:bodyPr wrap="square">
                <a:spAutoFit/>
              </a:bodyPr>
              <a:lstStyle/>
              <a:p>
                <a:pPr marR="0" algn="ctr">
                  <a:lnSpc>
                    <a:spcPct val="150000"/>
                  </a:lnSpc>
                  <a:spcBef>
                    <a:spcPts val="0"/>
                  </a:spcBef>
                  <a:spcAft>
                    <a:spcPts val="0"/>
                  </a:spcAft>
                </a:pPr>
                <a:r>
                  <a:rPr lang="en-US" sz="4000" b="1"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 động 2: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Sắm vai ứng xử trong tình huống có nguy cơ bị xâm hại thân thể</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53" name="Picture 9">
              <a:extLst>
                <a:ext uri="{FF2B5EF4-FFF2-40B4-BE49-F238E27FC236}">
                  <a16:creationId xmlns:a16="http://schemas.microsoft.com/office/drawing/2014/main" id="{10E4D04A-32F2-4835-2808-9C23EAFD05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2787" y="763814"/>
              <a:ext cx="3600289" cy="877161"/>
            </a:xfrm>
            <a:prstGeom prst="rect">
              <a:avLst/>
            </a:prstGeom>
          </p:spPr>
        </p:pic>
      </p:grpSp>
      <p:pic>
        <p:nvPicPr>
          <p:cNvPr id="58" name="Picture 57" descr="A picture containing clipart, smile, animated cartoon, illustration&#10;&#10;Description automatically generated">
            <a:extLst>
              <a:ext uri="{FF2B5EF4-FFF2-40B4-BE49-F238E27FC236}">
                <a16:creationId xmlns:a16="http://schemas.microsoft.com/office/drawing/2014/main" id="{E1A4D795-E94D-B895-EBA7-54478D4030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6820" y="5518903"/>
            <a:ext cx="6343650" cy="6343650"/>
          </a:xfrm>
          <a:prstGeom prst="rect">
            <a:avLst/>
          </a:prstGeom>
        </p:spPr>
      </p:pic>
      <p:sp>
        <p:nvSpPr>
          <p:cNvPr id="13" name="Freeform 13"/>
          <p:cNvSpPr/>
          <p:nvPr/>
        </p:nvSpPr>
        <p:spPr>
          <a:xfrm>
            <a:off x="-89634" y="9067766"/>
            <a:ext cx="2114260" cy="1219234"/>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2" name="Freeform 2"/>
          <p:cNvSpPr/>
          <p:nvPr/>
        </p:nvSpPr>
        <p:spPr>
          <a:xfrm flipV="1">
            <a:off x="4368595" y="8352705"/>
            <a:ext cx="13919405" cy="1923409"/>
          </a:xfrm>
          <a:custGeom>
            <a:avLst/>
            <a:gdLst/>
            <a:ahLst/>
            <a:cxnLst/>
            <a:rect l="l" t="t" r="r" b="b"/>
            <a:pathLst>
              <a:path w="13919405" h="1923409">
                <a:moveTo>
                  <a:pt x="0" y="1923409"/>
                </a:moveTo>
                <a:lnTo>
                  <a:pt x="13919404" y="1923409"/>
                </a:lnTo>
                <a:lnTo>
                  <a:pt x="13919404" y="0"/>
                </a:lnTo>
                <a:lnTo>
                  <a:pt x="0" y="0"/>
                </a:lnTo>
                <a:lnTo>
                  <a:pt x="0" y="192340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432755" y="-148328"/>
            <a:ext cx="13919405" cy="1923409"/>
          </a:xfrm>
          <a:custGeom>
            <a:avLst/>
            <a:gdLst/>
            <a:ahLst/>
            <a:cxnLst/>
            <a:rect l="l" t="t" r="r" b="b"/>
            <a:pathLst>
              <a:path w="13919405" h="1923409">
                <a:moveTo>
                  <a:pt x="13919404" y="0"/>
                </a:moveTo>
                <a:lnTo>
                  <a:pt x="0" y="0"/>
                </a:lnTo>
                <a:lnTo>
                  <a:pt x="0" y="1923409"/>
                </a:lnTo>
                <a:lnTo>
                  <a:pt x="13919404" y="1923409"/>
                </a:lnTo>
                <a:lnTo>
                  <a:pt x="1391940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0972800" y="4305300"/>
            <a:ext cx="7691952" cy="5981700"/>
          </a:xfrm>
          <a:custGeom>
            <a:avLst/>
            <a:gdLst/>
            <a:ahLst/>
            <a:cxnLst/>
            <a:rect l="l" t="t" r="r" b="b"/>
            <a:pathLst>
              <a:path w="9543361" h="7200900">
                <a:moveTo>
                  <a:pt x="0" y="0"/>
                </a:moveTo>
                <a:lnTo>
                  <a:pt x="9543361" y="0"/>
                </a:lnTo>
                <a:lnTo>
                  <a:pt x="9543361"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0972800" y="-65600"/>
            <a:ext cx="7315200" cy="3204754"/>
          </a:xfrm>
          <a:custGeom>
            <a:avLst/>
            <a:gdLst/>
            <a:ahLst/>
            <a:cxnLst/>
            <a:rect l="l" t="t" r="r" b="b"/>
            <a:pathLst>
              <a:path w="7315200" h="3204754">
                <a:moveTo>
                  <a:pt x="0" y="0"/>
                </a:moveTo>
                <a:lnTo>
                  <a:pt x="7315200" y="0"/>
                </a:lnTo>
                <a:lnTo>
                  <a:pt x="7315200" y="3204754"/>
                </a:lnTo>
                <a:lnTo>
                  <a:pt x="0" y="32047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11627" y="7734299"/>
            <a:ext cx="6207627" cy="2554525"/>
          </a:xfrm>
          <a:custGeom>
            <a:avLst/>
            <a:gdLst/>
            <a:ahLst/>
            <a:cxnLst/>
            <a:rect l="l" t="t" r="r" b="b"/>
            <a:pathLst>
              <a:path w="7315200" h="3204754">
                <a:moveTo>
                  <a:pt x="7315200" y="3204755"/>
                </a:moveTo>
                <a:lnTo>
                  <a:pt x="0" y="3204755"/>
                </a:lnTo>
                <a:lnTo>
                  <a:pt x="0" y="0"/>
                </a:lnTo>
                <a:lnTo>
                  <a:pt x="7315200" y="0"/>
                </a:lnTo>
                <a:lnTo>
                  <a:pt x="7315200" y="320475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8BBE165-4B6F-52BC-6C6F-0F0A84F46FCF}"/>
              </a:ext>
            </a:extLst>
          </p:cNvPr>
          <p:cNvSpPr txBox="1"/>
          <p:nvPr/>
        </p:nvSpPr>
        <p:spPr>
          <a:xfrm>
            <a:off x="609600" y="2141067"/>
            <a:ext cx="11963400" cy="554786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a:t>
            </a:r>
            <a:r>
              <a:rPr kumimoji="0" lang="en-US" sz="6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vi-VN" sz="6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200" b="1" i="0" u="none" strike="noStrike" kern="1200" cap="none" spc="0" normalizeH="0" baseline="0" noProof="0">
              <a:ln>
                <a:noFill/>
              </a:ln>
              <a:solidFill>
                <a:srgbClr val="C00000"/>
              </a:solidFill>
              <a:effectLst/>
              <a:uLnTx/>
              <a:uFillTx/>
              <a:latin typeface="Calibri"/>
              <a:ea typeface="Calibri" panose="020F0502020204030204" pitchFamily="34" charset="0"/>
              <a:cs typeface="Arial" panose="020B0604020202020204" pitchFamily="34" charset="0"/>
            </a:endParaRPr>
          </a:p>
          <a:p>
            <a:pPr lvl="0" algn="ctr">
              <a:lnSpc>
                <a:spcPct val="150000"/>
              </a:lnSpc>
            </a:pPr>
            <a:r>
              <a:rPr lang="vi-VN" sz="6200" b="1">
                <a:solidFill>
                  <a:srgbClr val="C00000"/>
                </a:solidFill>
                <a:ea typeface="Calibri" panose="020F0502020204030204" pitchFamily="34" charset="0"/>
                <a:cs typeface="Arial" panose="020B0604020202020204" pitchFamily="34" charset="0"/>
              </a:rPr>
              <a:t>Chia sẻ trải nghiệm của bản thân về nguy cơ bị xâm hại thân thể và cách phòng tránh</a:t>
            </a:r>
            <a:endParaRPr kumimoji="0" lang="vi-VN" sz="6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11" name="Freeform 11"/>
          <p:cNvSpPr/>
          <p:nvPr/>
        </p:nvSpPr>
        <p:spPr>
          <a:xfrm>
            <a:off x="0" y="8866414"/>
            <a:ext cx="2590800" cy="1420586"/>
          </a:xfrm>
          <a:custGeom>
            <a:avLst/>
            <a:gdLst/>
            <a:ahLst/>
            <a:cxnLst/>
            <a:rect l="l" t="t" r="r" b="b"/>
            <a:pathLst>
              <a:path w="4792671" h="2360390">
                <a:moveTo>
                  <a:pt x="0" y="0"/>
                </a:moveTo>
                <a:lnTo>
                  <a:pt x="4792671" y="0"/>
                </a:lnTo>
                <a:lnTo>
                  <a:pt x="4792671" y="2360390"/>
                </a:lnTo>
                <a:lnTo>
                  <a:pt x="0" y="23603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
            <a:extLst>
              <a:ext uri="{FF2B5EF4-FFF2-40B4-BE49-F238E27FC236}">
                <a16:creationId xmlns:a16="http://schemas.microsoft.com/office/drawing/2014/main" id="{9978D796-ECA4-3D7B-0F62-4A47E39FEBCD}"/>
              </a:ext>
            </a:extLst>
          </p:cNvPr>
          <p:cNvSpPr/>
          <p:nvPr/>
        </p:nvSpPr>
        <p:spPr>
          <a:xfrm flipH="1">
            <a:off x="15897844" y="-37137"/>
            <a:ext cx="2815449" cy="1289988"/>
          </a:xfrm>
          <a:custGeom>
            <a:avLst/>
            <a:gdLst/>
            <a:ahLst/>
            <a:cxnLst/>
            <a:rect l="l" t="t" r="r" b="b"/>
            <a:pathLst>
              <a:path w="2815449" h="1289988">
                <a:moveTo>
                  <a:pt x="2815449" y="0"/>
                </a:moveTo>
                <a:lnTo>
                  <a:pt x="0" y="0"/>
                </a:lnTo>
                <a:lnTo>
                  <a:pt x="0" y="1289988"/>
                </a:lnTo>
                <a:lnTo>
                  <a:pt x="2815449" y="1289988"/>
                </a:lnTo>
                <a:lnTo>
                  <a:pt x="281544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0" name="Picture 29">
            <a:extLst>
              <a:ext uri="{FF2B5EF4-FFF2-40B4-BE49-F238E27FC236}">
                <a16:creationId xmlns:a16="http://schemas.microsoft.com/office/drawing/2014/main" id="{0774881F-5007-2AA0-302C-DB42261886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305569" y="9386102"/>
            <a:ext cx="249693" cy="237832"/>
          </a:xfrm>
          <a:prstGeom prst="rect">
            <a:avLst/>
          </a:prstGeom>
        </p:spPr>
      </p:pic>
      <p:pic>
        <p:nvPicPr>
          <p:cNvPr id="31" name="Picture 5">
            <a:extLst>
              <a:ext uri="{FF2B5EF4-FFF2-40B4-BE49-F238E27FC236}">
                <a16:creationId xmlns:a16="http://schemas.microsoft.com/office/drawing/2014/main" id="{1A83016F-EAF2-AB91-50C2-7D06EF4B71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914" t="38319"/>
          <a:stretch>
            <a:fillRect/>
          </a:stretch>
        </p:blipFill>
        <p:spPr>
          <a:xfrm rot="10800000">
            <a:off x="2971800" y="2781300"/>
            <a:ext cx="15313584" cy="7505700"/>
          </a:xfrm>
          <a:prstGeom prst="rect">
            <a:avLst/>
          </a:prstGeom>
        </p:spPr>
      </p:pic>
      <p:pic>
        <p:nvPicPr>
          <p:cNvPr id="32" name="Picture 31" descr="A picture containing toy, doll&#10;&#10;Description automatically generated">
            <a:extLst>
              <a:ext uri="{FF2B5EF4-FFF2-40B4-BE49-F238E27FC236}">
                <a16:creationId xmlns:a16="http://schemas.microsoft.com/office/drawing/2014/main" id="{129E456D-8CDA-D046-5D20-83E0F3658EC2}"/>
              </a:ext>
            </a:extLst>
          </p:cNvPr>
          <p:cNvPicPr>
            <a:picLocks noChangeAspect="1"/>
          </p:cNvPicPr>
          <p:nvPr/>
        </p:nvPicPr>
        <p:blipFill rotWithShape="1">
          <a:blip r:embed="rId10">
            <a:extLst>
              <a:ext uri="{28A0092B-C50C-407E-A947-70E740481C1C}">
                <a14:useLocalDpi xmlns:a14="http://schemas.microsoft.com/office/drawing/2010/main" val="0"/>
              </a:ext>
            </a:extLst>
          </a:blip>
          <a:srcRect t="26331"/>
          <a:stretch/>
        </p:blipFill>
        <p:spPr>
          <a:xfrm rot="20184090">
            <a:off x="2041733" y="1251234"/>
            <a:ext cx="7269364" cy="3986383"/>
          </a:xfrm>
          <a:prstGeom prst="rect">
            <a:avLst/>
          </a:prstGeom>
        </p:spPr>
      </p:pic>
      <p:sp>
        <p:nvSpPr>
          <p:cNvPr id="33" name="TextBox 32">
            <a:extLst>
              <a:ext uri="{FF2B5EF4-FFF2-40B4-BE49-F238E27FC236}">
                <a16:creationId xmlns:a16="http://schemas.microsoft.com/office/drawing/2014/main" id="{74E343D8-65CB-7D57-3991-32F14AB79D57}"/>
              </a:ext>
            </a:extLst>
          </p:cNvPr>
          <p:cNvSpPr txBox="1"/>
          <p:nvPr/>
        </p:nvSpPr>
        <p:spPr>
          <a:xfrm>
            <a:off x="6553200" y="5298595"/>
            <a:ext cx="10286999" cy="4029501"/>
          </a:xfrm>
          <a:prstGeom prst="rect">
            <a:avLst/>
          </a:prstGeom>
          <a:noFill/>
        </p:spPr>
        <p:txBody>
          <a:bodyPr wrap="square" rtlCol="0">
            <a:spAutoFit/>
          </a:bodyPr>
          <a:lstStyle/>
          <a:p>
            <a:pPr algn="just">
              <a:lnSpc>
                <a:spcPct val="150000"/>
              </a:lnSpc>
            </a:pPr>
            <a:r>
              <a:rPr lang="en-US" sz="4400">
                <a:latin typeface="Arial" panose="020B0604020202020204" pitchFamily="34" charset="0"/>
                <a:cs typeface="Arial" panose="020B0604020202020204" pitchFamily="34" charset="0"/>
              </a:rPr>
              <a:t>Các em hãy </a:t>
            </a:r>
            <a:r>
              <a:rPr lang="vi-VN" sz="4400">
                <a:latin typeface="Arial" panose="020B0604020202020204" pitchFamily="34" charset="0"/>
                <a:cs typeface="Arial" panose="020B0604020202020204" pitchFamily="34" charset="0"/>
              </a:rPr>
              <a:t>chia sẻ những tình huống có nguy cơ xâm hại thân thể </a:t>
            </a:r>
            <a:r>
              <a:rPr lang="en-US" sz="4400">
                <a:latin typeface="Arial" panose="020B0604020202020204" pitchFamily="34" charset="0"/>
                <a:cs typeface="Arial" panose="020B0604020202020204" pitchFamily="34" charset="0"/>
              </a:rPr>
              <a:t>mà em </a:t>
            </a:r>
            <a:r>
              <a:rPr lang="vi-VN" sz="4400">
                <a:latin typeface="Arial" panose="020B0604020202020204" pitchFamily="34" charset="0"/>
                <a:cs typeface="Arial" panose="020B0604020202020204" pitchFamily="34" charset="0"/>
              </a:rPr>
              <a:t>đã trải qua hoặc đã biết, đã nghe kể</a:t>
            </a:r>
            <a:r>
              <a:rPr lang="en-US" sz="4400">
                <a:latin typeface="Arial" panose="020B0604020202020204" pitchFamily="34" charset="0"/>
                <a:cs typeface="Arial" panose="020B0604020202020204" pitchFamily="34" charset="0"/>
              </a:rPr>
              <a:t> dựa theo các gợi ý cho sẵn dưới đây</a:t>
            </a:r>
            <a:endParaRPr lang="vi-VN"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228600" y="0"/>
            <a:ext cx="2078605" cy="1370436"/>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45C5C06-5731-52D2-F053-862EEC8C3666}"/>
              </a:ext>
            </a:extLst>
          </p:cNvPr>
          <p:cNvGrpSpPr/>
          <p:nvPr/>
        </p:nvGrpSpPr>
        <p:grpSpPr>
          <a:xfrm>
            <a:off x="4229100" y="-18669"/>
            <a:ext cx="9829800" cy="1735078"/>
            <a:chOff x="3677277" y="831974"/>
            <a:chExt cx="9829800" cy="1735078"/>
          </a:xfrm>
        </p:grpSpPr>
        <p:sp>
          <p:nvSpPr>
            <p:cNvPr id="14" name="Freeform 3">
              <a:extLst>
                <a:ext uri="{FF2B5EF4-FFF2-40B4-BE49-F238E27FC236}">
                  <a16:creationId xmlns:a16="http://schemas.microsoft.com/office/drawing/2014/main" id="{1481CC2A-4B1C-7372-1777-E2DFBE42EF2C}"/>
                </a:ext>
              </a:extLst>
            </p:cNvPr>
            <p:cNvSpPr/>
            <p:nvPr/>
          </p:nvSpPr>
          <p:spPr>
            <a:xfrm>
              <a:off x="3677277" y="831974"/>
              <a:ext cx="982980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3">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33AB37D-1F36-A2F5-12E0-EA058EE17C43}"/>
                </a:ext>
              </a:extLst>
            </p:cNvPr>
            <p:cNvSpPr txBox="1"/>
            <p:nvPr/>
          </p:nvSpPr>
          <p:spPr>
            <a:xfrm>
              <a:off x="4355707" y="1237848"/>
              <a:ext cx="8472940" cy="923330"/>
            </a:xfrm>
            <a:prstGeom prst="rect">
              <a:avLst/>
            </a:prstGeom>
            <a:noFill/>
          </p:spPr>
          <p:txBody>
            <a:bodyPr wrap="square" rtlCol="0">
              <a:spAutoFit/>
            </a:bodyPr>
            <a:lstStyle/>
            <a:p>
              <a:pPr algn="ct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GỢI Ý THỰC HIỆN</a:t>
              </a:r>
              <a:endParaRPr lang="en-US" sz="5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B181300D-EE90-8A64-1D91-46A36FAABC45}"/>
              </a:ext>
            </a:extLst>
          </p:cNvPr>
          <p:cNvGrpSpPr/>
          <p:nvPr/>
        </p:nvGrpSpPr>
        <p:grpSpPr>
          <a:xfrm>
            <a:off x="1850005" y="1947361"/>
            <a:ext cx="5181600" cy="2914370"/>
            <a:chOff x="-525391" y="2334963"/>
            <a:chExt cx="5181600" cy="2914370"/>
          </a:xfrm>
        </p:grpSpPr>
        <p:sp>
          <p:nvSpPr>
            <p:cNvPr id="17" name="Line Callout 1 (Border and Accent Bar) 3">
              <a:extLst>
                <a:ext uri="{FF2B5EF4-FFF2-40B4-BE49-F238E27FC236}">
                  <a16:creationId xmlns:a16="http://schemas.microsoft.com/office/drawing/2014/main" id="{FC6558A6-8DF8-C7C3-2B13-AC3A4C493E5F}"/>
                </a:ext>
              </a:extLst>
            </p:cNvPr>
            <p:cNvSpPr/>
            <p:nvPr/>
          </p:nvSpPr>
          <p:spPr>
            <a:xfrm>
              <a:off x="-525391" y="2868364"/>
              <a:ext cx="5181600" cy="2380969"/>
            </a:xfrm>
            <a:prstGeom prst="roundRect">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Bối cảnh của các tình huống </a:t>
              </a:r>
              <a:endParaRPr lang="en-US" sz="4000" b="1" dirty="0">
                <a:solidFill>
                  <a:schemeClr val="tx1"/>
                </a:solidFill>
                <a:latin typeface="Arial" panose="020B0604020202020204" pitchFamily="34" charset="0"/>
                <a:cs typeface="Arial" panose="020B0604020202020204" pitchFamily="34" charset="0"/>
              </a:endParaRPr>
            </a:p>
          </p:txBody>
        </p:sp>
        <p:pic>
          <p:nvPicPr>
            <p:cNvPr id="18" name="Picture 2">
              <a:extLst>
                <a:ext uri="{FF2B5EF4-FFF2-40B4-BE49-F238E27FC236}">
                  <a16:creationId xmlns:a16="http://schemas.microsoft.com/office/drawing/2014/main" id="{5FB7DC18-7887-4137-3E45-C2BB349E1B1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7153" y="2334963"/>
              <a:ext cx="756511" cy="777721"/>
            </a:xfrm>
            <a:prstGeom prst="rect">
              <a:avLst/>
            </a:prstGeom>
          </p:spPr>
        </p:pic>
      </p:grpSp>
      <p:sp>
        <p:nvSpPr>
          <p:cNvPr id="19" name="Speech Bubble: Rectangle with Corners Rounded 18">
            <a:extLst>
              <a:ext uri="{FF2B5EF4-FFF2-40B4-BE49-F238E27FC236}">
                <a16:creationId xmlns:a16="http://schemas.microsoft.com/office/drawing/2014/main" id="{97D71E9F-A4AB-8DA7-0741-AB42CD08A5A3}"/>
              </a:ext>
            </a:extLst>
          </p:cNvPr>
          <p:cNvSpPr/>
          <p:nvPr/>
        </p:nvSpPr>
        <p:spPr>
          <a:xfrm>
            <a:off x="9418070" y="2476500"/>
            <a:ext cx="7924800" cy="1735078"/>
          </a:xfrm>
          <a:prstGeom prst="wedgeRoundRectCallout">
            <a:avLst>
              <a:gd name="adj1" fmla="val -57480"/>
              <a:gd name="adj2" fmla="val 43842"/>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khi ở nhà một mình</a:t>
            </a:r>
          </a:p>
        </p:txBody>
      </p:sp>
      <p:sp>
        <p:nvSpPr>
          <p:cNvPr id="20" name="Speech Bubble: Rectangle with Corners Rounded 19">
            <a:extLst>
              <a:ext uri="{FF2B5EF4-FFF2-40B4-BE49-F238E27FC236}">
                <a16:creationId xmlns:a16="http://schemas.microsoft.com/office/drawing/2014/main" id="{3EA28B6B-FB39-3306-FF16-660AD2E4A189}"/>
              </a:ext>
            </a:extLst>
          </p:cNvPr>
          <p:cNvSpPr/>
          <p:nvPr/>
        </p:nvSpPr>
        <p:spPr>
          <a:xfrm>
            <a:off x="9418070" y="4829074"/>
            <a:ext cx="7924800" cy="1735079"/>
          </a:xfrm>
          <a:prstGeom prst="wedgeRoundRectCallout">
            <a:avLst>
              <a:gd name="adj1" fmla="val -56780"/>
              <a:gd name="adj2" fmla="val -34755"/>
              <a:gd name="adj3" fmla="val 16667"/>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khi đi chơi nơi công cộng</a:t>
            </a:r>
            <a:endParaRPr lang="en-US" sz="4000">
              <a:solidFill>
                <a:schemeClr val="tx1"/>
              </a:solidFill>
              <a:latin typeface="Arial" panose="020B0604020202020204" pitchFamily="34" charset="0"/>
              <a:cs typeface="Arial" panose="020B0604020202020204" pitchFamily="34" charset="0"/>
            </a:endParaRPr>
          </a:p>
        </p:txBody>
      </p:sp>
      <p:sp>
        <p:nvSpPr>
          <p:cNvPr id="21" name="Speech Bubble: Rectangle with Corners Rounded 20">
            <a:extLst>
              <a:ext uri="{FF2B5EF4-FFF2-40B4-BE49-F238E27FC236}">
                <a16:creationId xmlns:a16="http://schemas.microsoft.com/office/drawing/2014/main" id="{191F54AB-5ED1-3982-30FF-C6603E40F84B}"/>
              </a:ext>
            </a:extLst>
          </p:cNvPr>
          <p:cNvSpPr/>
          <p:nvPr/>
        </p:nvSpPr>
        <p:spPr>
          <a:xfrm>
            <a:off x="9418070" y="7181649"/>
            <a:ext cx="7924800" cy="2499944"/>
          </a:xfrm>
          <a:prstGeom prst="wedgeRoundRectCallout">
            <a:avLst>
              <a:gd name="adj1" fmla="val -56780"/>
              <a:gd name="adj2" fmla="val -34755"/>
              <a:gd name="adj3" fmla="val 16667"/>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khi tan học</a:t>
            </a:r>
            <a:r>
              <a:rPr lang="en-US" sz="4000">
                <a:solidFill>
                  <a:schemeClr val="tx1"/>
                </a:solidFill>
                <a:latin typeface="Arial" panose="020B0604020202020204" pitchFamily="34" charset="0"/>
                <a:cs typeface="Arial" panose="020B0604020202020204" pitchFamily="34" charset="0"/>
              </a:rPr>
              <a:t> mà </a:t>
            </a:r>
            <a:r>
              <a:rPr lang="vi-VN" sz="4000">
                <a:solidFill>
                  <a:schemeClr val="tx1"/>
                </a:solidFill>
                <a:latin typeface="Arial" panose="020B0604020202020204" pitchFamily="34" charset="0"/>
                <a:cs typeface="Arial" panose="020B0604020202020204" pitchFamily="34" charset="0"/>
              </a:rPr>
              <a:t>người thân chưa kịp đón</a:t>
            </a:r>
            <a:endParaRPr lang="en-US" sz="4000">
              <a:solidFill>
                <a:schemeClr val="tx1"/>
              </a:solidFill>
              <a:latin typeface="Arial" panose="020B0604020202020204" pitchFamily="34" charset="0"/>
              <a:cs typeface="Arial" panose="020B0604020202020204" pitchFamily="34" charset="0"/>
            </a:endParaRPr>
          </a:p>
        </p:txBody>
      </p:sp>
      <p:pic>
        <p:nvPicPr>
          <p:cNvPr id="1026" name="Picture 2" descr="Con phải làm gì khi ở nhà một mình ?">
            <a:extLst>
              <a:ext uri="{FF2B5EF4-FFF2-40B4-BE49-F238E27FC236}">
                <a16:creationId xmlns:a16="http://schemas.microsoft.com/office/drawing/2014/main" id="{DAF6206B-5F6B-80FB-2B74-D9B0238273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126" y="5182064"/>
            <a:ext cx="3474720" cy="249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Đến nơi công cộng trẻ dễ bị lạc, phụ huynh cần trang bị ngay cho bé những  kỹ năng này để bảo vệ bản thân | HomeVN">
            <a:extLst>
              <a:ext uri="{FF2B5EF4-FFF2-40B4-BE49-F238E27FC236}">
                <a16:creationId xmlns:a16="http://schemas.microsoft.com/office/drawing/2014/main" id="{21D6E998-D902-140E-499C-5C208A8843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6194" y="7934379"/>
            <a:ext cx="3474720" cy="1954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4 không&quot; bố mẹ đừng bao giờ lặp lại khi đón trẻ mầm non tan học">
            <a:extLst>
              <a:ext uri="{FF2B5EF4-FFF2-40B4-BE49-F238E27FC236}">
                <a16:creationId xmlns:a16="http://schemas.microsoft.com/office/drawing/2014/main" id="{75882EB9-F3FA-EAB1-B94A-8DCB1D5E11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5455" y="5182064"/>
            <a:ext cx="3746183" cy="249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Freeform 9">
            <a:extLst>
              <a:ext uri="{FF2B5EF4-FFF2-40B4-BE49-F238E27FC236}">
                <a16:creationId xmlns:a16="http://schemas.microsoft.com/office/drawing/2014/main" id="{1A898030-286F-9D93-8594-3D67F900AD6E}"/>
              </a:ext>
            </a:extLst>
          </p:cNvPr>
          <p:cNvSpPr/>
          <p:nvPr/>
        </p:nvSpPr>
        <p:spPr>
          <a:xfrm>
            <a:off x="16889945" y="101539"/>
            <a:ext cx="1172720" cy="1187564"/>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500"/>
                                        <p:tgtEl>
                                          <p:spTgt spid="20"/>
                                        </p:tgtEl>
                                      </p:cBhvr>
                                    </p:animEffect>
                                  </p:childTnLst>
                                </p:cTn>
                              </p:par>
                              <p:par>
                                <p:cTn id="25" presetID="16" presetClass="entr" presetSubtype="37"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arn(outVertical)">
                                      <p:cBhvr>
                                        <p:cTn id="27" dur="500"/>
                                        <p:tgtEl>
                                          <p:spTgt spid="1030"/>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barn(inVertical)">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sp>
        <p:nvSpPr>
          <p:cNvPr id="7" name="Freeform 7"/>
          <p:cNvSpPr/>
          <p:nvPr/>
        </p:nvSpPr>
        <p:spPr>
          <a:xfrm>
            <a:off x="-228600" y="0"/>
            <a:ext cx="2078605" cy="1370436"/>
          </a:xfrm>
          <a:custGeom>
            <a:avLst/>
            <a:gdLst/>
            <a:ahLst/>
            <a:cxnLst/>
            <a:rect l="l" t="t" r="r" b="b"/>
            <a:pathLst>
              <a:path w="4792671" h="2360390">
                <a:moveTo>
                  <a:pt x="0" y="0"/>
                </a:moveTo>
                <a:lnTo>
                  <a:pt x="4792670" y="0"/>
                </a:lnTo>
                <a:lnTo>
                  <a:pt x="4792670" y="2360391"/>
                </a:lnTo>
                <a:lnTo>
                  <a:pt x="0" y="2360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45C5C06-5731-52D2-F053-862EEC8C3666}"/>
              </a:ext>
            </a:extLst>
          </p:cNvPr>
          <p:cNvGrpSpPr/>
          <p:nvPr/>
        </p:nvGrpSpPr>
        <p:grpSpPr>
          <a:xfrm>
            <a:off x="4229100" y="-18669"/>
            <a:ext cx="9829800" cy="1735078"/>
            <a:chOff x="3677277" y="831974"/>
            <a:chExt cx="9829800" cy="1735078"/>
          </a:xfrm>
        </p:grpSpPr>
        <p:sp>
          <p:nvSpPr>
            <p:cNvPr id="14" name="Freeform 3">
              <a:extLst>
                <a:ext uri="{FF2B5EF4-FFF2-40B4-BE49-F238E27FC236}">
                  <a16:creationId xmlns:a16="http://schemas.microsoft.com/office/drawing/2014/main" id="{1481CC2A-4B1C-7372-1777-E2DFBE42EF2C}"/>
                </a:ext>
              </a:extLst>
            </p:cNvPr>
            <p:cNvSpPr/>
            <p:nvPr/>
          </p:nvSpPr>
          <p:spPr>
            <a:xfrm>
              <a:off x="3677277" y="831974"/>
              <a:ext cx="982980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duotone>
                  <a:schemeClr val="accent3">
                    <a:shade val="45000"/>
                    <a:satMod val="135000"/>
                  </a:schemeClr>
                  <a:prstClr val="white"/>
                </a:duotone>
                <a:extLst>
                  <a:ext uri="{96DAC541-7B7A-43D3-8B79-37D633B846F1}">
                    <asvg:svgBlip xmlns:asvg="http://schemas.microsoft.com/office/drawing/2016/SVG/main" r:embed="rId5"/>
                  </a:ext>
                </a:extLst>
              </a:blip>
              <a:stretch>
                <a:fillRect t="-34305" b="-32863"/>
              </a:stretch>
            </a:blip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33AB37D-1F36-A2F5-12E0-EA058EE17C43}"/>
                </a:ext>
              </a:extLst>
            </p:cNvPr>
            <p:cNvSpPr txBox="1"/>
            <p:nvPr/>
          </p:nvSpPr>
          <p:spPr>
            <a:xfrm>
              <a:off x="4355707" y="1237848"/>
              <a:ext cx="8472940" cy="923330"/>
            </a:xfrm>
            <a:prstGeom prst="rect">
              <a:avLst/>
            </a:prstGeom>
            <a:noFill/>
          </p:spPr>
          <p:txBody>
            <a:bodyPr wrap="square" rtlCol="0">
              <a:spAutoFit/>
            </a:bodyPr>
            <a:lstStyle/>
            <a:p>
              <a:pPr algn="ct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GỢI Ý THỰC HIỆN</a:t>
              </a:r>
              <a:endParaRPr lang="en-US" sz="5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B181300D-EE90-8A64-1D91-46A36FAABC45}"/>
              </a:ext>
            </a:extLst>
          </p:cNvPr>
          <p:cNvGrpSpPr/>
          <p:nvPr/>
        </p:nvGrpSpPr>
        <p:grpSpPr>
          <a:xfrm>
            <a:off x="1524000" y="2247900"/>
            <a:ext cx="6248399" cy="3245202"/>
            <a:chOff x="-1308596" y="2330702"/>
            <a:chExt cx="6248399" cy="3245202"/>
          </a:xfrm>
        </p:grpSpPr>
        <p:sp>
          <p:nvSpPr>
            <p:cNvPr id="17" name="Line Callout 1 (Border and Accent Bar) 3">
              <a:extLst>
                <a:ext uri="{FF2B5EF4-FFF2-40B4-BE49-F238E27FC236}">
                  <a16:creationId xmlns:a16="http://schemas.microsoft.com/office/drawing/2014/main" id="{FC6558A6-8DF8-C7C3-2B13-AC3A4C493E5F}"/>
                </a:ext>
              </a:extLst>
            </p:cNvPr>
            <p:cNvSpPr/>
            <p:nvPr/>
          </p:nvSpPr>
          <p:spPr>
            <a:xfrm>
              <a:off x="-1308596" y="2868364"/>
              <a:ext cx="6248399" cy="2707540"/>
            </a:xfrm>
            <a:prstGeom prst="roundRect">
              <a:avLst/>
            </a:prstGeom>
            <a:solidFill>
              <a:schemeClr val="bg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2">
                      <a:lumMod val="50000"/>
                    </a:schemeClr>
                  </a:solidFill>
                  <a:latin typeface="Arial" panose="020B0604020202020204" pitchFamily="34" charset="0"/>
                  <a:cs typeface="Arial" panose="020B0604020202020204" pitchFamily="34" charset="0"/>
                </a:rPr>
                <a:t>Những hành vi xâm hại thân thể cụ thể như:</a:t>
              </a:r>
              <a:endParaRPr lang="en-US" sz="4000" b="1" dirty="0">
                <a:solidFill>
                  <a:schemeClr val="tx2">
                    <a:lumMod val="50000"/>
                  </a:schemeClr>
                </a:solidFill>
                <a:latin typeface="Arial" panose="020B0604020202020204" pitchFamily="34" charset="0"/>
                <a:cs typeface="Arial" panose="020B0604020202020204" pitchFamily="34" charset="0"/>
              </a:endParaRPr>
            </a:p>
          </p:txBody>
        </p:sp>
        <p:pic>
          <p:nvPicPr>
            <p:cNvPr id="18" name="Picture 2">
              <a:extLst>
                <a:ext uri="{FF2B5EF4-FFF2-40B4-BE49-F238E27FC236}">
                  <a16:creationId xmlns:a16="http://schemas.microsoft.com/office/drawing/2014/main" id="{5FB7DC18-7887-4137-3E45-C2BB349E1B1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37347" y="2330702"/>
              <a:ext cx="756511" cy="777721"/>
            </a:xfrm>
            <a:prstGeom prst="rect">
              <a:avLst/>
            </a:prstGeom>
          </p:spPr>
        </p:pic>
      </p:grpSp>
      <p:pic>
        <p:nvPicPr>
          <p:cNvPr id="2050" name="Picture 2" descr="Mỗi ngày có khoảng 6 vụ xâm hại tình dục trẻ em được ghi nhận">
            <a:extLst>
              <a:ext uri="{FF2B5EF4-FFF2-40B4-BE49-F238E27FC236}">
                <a16:creationId xmlns:a16="http://schemas.microsoft.com/office/drawing/2014/main" id="{4C8F6A54-1425-CEC4-782B-63F5AB95B3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8" y="6133023"/>
            <a:ext cx="4724400" cy="34894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4752168-23F8-0EE6-DD17-E2D08E98B4A3}"/>
              </a:ext>
            </a:extLst>
          </p:cNvPr>
          <p:cNvGrpSpPr/>
          <p:nvPr/>
        </p:nvGrpSpPr>
        <p:grpSpPr>
          <a:xfrm>
            <a:off x="9160332" y="2780119"/>
            <a:ext cx="7968343" cy="3147816"/>
            <a:chOff x="9407184" y="2656610"/>
            <a:chExt cx="7968343" cy="3147816"/>
          </a:xfrm>
        </p:grpSpPr>
        <p:sp>
          <p:nvSpPr>
            <p:cNvPr id="19" name="Speech Bubble: Rectangle with Corners Rounded 18">
              <a:extLst>
                <a:ext uri="{FF2B5EF4-FFF2-40B4-BE49-F238E27FC236}">
                  <a16:creationId xmlns:a16="http://schemas.microsoft.com/office/drawing/2014/main" id="{97D71E9F-A4AB-8DA7-0741-AB42CD08A5A3}"/>
                </a:ext>
              </a:extLst>
            </p:cNvPr>
            <p:cNvSpPr/>
            <p:nvPr/>
          </p:nvSpPr>
          <p:spPr>
            <a:xfrm>
              <a:off x="9407184" y="2740760"/>
              <a:ext cx="7924800" cy="3063666"/>
            </a:xfrm>
            <a:prstGeom prst="wedgeRoundRectCallout">
              <a:avLst>
                <a:gd name="adj1" fmla="val -59953"/>
                <a:gd name="adj2" fmla="val 48639"/>
                <a:gd name="adj3" fmla="val 16667"/>
              </a:avLst>
            </a:prstGeom>
            <a:solidFill>
              <a:srgbClr val="F0ECF4"/>
            </a:solidFill>
            <a:ln>
              <a:solidFill>
                <a:srgbClr val="F0E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Đánh đập</a:t>
              </a:r>
            </a:p>
          </p:txBody>
        </p:sp>
        <p:pic>
          <p:nvPicPr>
            <p:cNvPr id="3" name="Picture 2" descr="A cartoon of a person holding a crying baby&#10;&#10;Description automatically generated">
              <a:extLst>
                <a:ext uri="{FF2B5EF4-FFF2-40B4-BE49-F238E27FC236}">
                  <a16:creationId xmlns:a16="http://schemas.microsoft.com/office/drawing/2014/main" id="{2EF6052D-6BB0-4466-A735-58640A8C687D}"/>
                </a:ext>
              </a:extLst>
            </p:cNvPr>
            <p:cNvPicPr>
              <a:picLocks noChangeAspect="1"/>
            </p:cNvPicPr>
            <p:nvPr/>
          </p:nvPicPr>
          <p:blipFill rotWithShape="1">
            <a:blip r:embed="rId9">
              <a:extLst>
                <a:ext uri="{28A0092B-C50C-407E-A947-70E740481C1C}">
                  <a14:useLocalDpi xmlns:a14="http://schemas.microsoft.com/office/drawing/2010/main" val="0"/>
                </a:ext>
              </a:extLst>
            </a:blip>
            <a:srcRect l="50000" t="8414" r="4667"/>
            <a:stretch/>
          </p:blipFill>
          <p:spPr>
            <a:xfrm>
              <a:off x="15049140" y="2656610"/>
              <a:ext cx="2326387" cy="3133300"/>
            </a:xfrm>
            <a:prstGeom prst="rect">
              <a:avLst/>
            </a:prstGeom>
          </p:spPr>
        </p:pic>
      </p:grpSp>
      <p:grpSp>
        <p:nvGrpSpPr>
          <p:cNvPr id="8" name="Group 7">
            <a:extLst>
              <a:ext uri="{FF2B5EF4-FFF2-40B4-BE49-F238E27FC236}">
                <a16:creationId xmlns:a16="http://schemas.microsoft.com/office/drawing/2014/main" id="{D3FEB12E-3E89-A6AE-776D-9DF92E0DA38F}"/>
              </a:ext>
            </a:extLst>
          </p:cNvPr>
          <p:cNvGrpSpPr/>
          <p:nvPr/>
        </p:nvGrpSpPr>
        <p:grpSpPr>
          <a:xfrm>
            <a:off x="9171218" y="6394343"/>
            <a:ext cx="8242770" cy="3124200"/>
            <a:chOff x="9171218" y="6394343"/>
            <a:chExt cx="8242770" cy="3124200"/>
          </a:xfrm>
        </p:grpSpPr>
        <p:sp>
          <p:nvSpPr>
            <p:cNvPr id="21" name="Speech Bubble: Rectangle with Corners Rounded 20">
              <a:extLst>
                <a:ext uri="{FF2B5EF4-FFF2-40B4-BE49-F238E27FC236}">
                  <a16:creationId xmlns:a16="http://schemas.microsoft.com/office/drawing/2014/main" id="{191F54AB-5ED1-3982-30FF-C6603E40F84B}"/>
                </a:ext>
              </a:extLst>
            </p:cNvPr>
            <p:cNvSpPr/>
            <p:nvPr/>
          </p:nvSpPr>
          <p:spPr>
            <a:xfrm>
              <a:off x="9171218" y="6394343"/>
              <a:ext cx="7924800" cy="3124200"/>
            </a:xfrm>
            <a:prstGeom prst="wedgeRoundRectCallout">
              <a:avLst>
                <a:gd name="adj1" fmla="val -59665"/>
                <a:gd name="adj2" fmla="val -36323"/>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Bắt ép lao động</a:t>
              </a:r>
            </a:p>
          </p:txBody>
        </p:sp>
        <p:pic>
          <p:nvPicPr>
            <p:cNvPr id="6" name="Picture 5" descr="A cartoon of a child holding a piece of paper&#10;&#10;Description automatically generated">
              <a:extLst>
                <a:ext uri="{FF2B5EF4-FFF2-40B4-BE49-F238E27FC236}">
                  <a16:creationId xmlns:a16="http://schemas.microsoft.com/office/drawing/2014/main" id="{F8D5577B-9716-26AE-8221-B0DCB118D20A}"/>
                </a:ext>
              </a:extLst>
            </p:cNvPr>
            <p:cNvPicPr>
              <a:picLocks noChangeAspect="1"/>
            </p:cNvPicPr>
            <p:nvPr/>
          </p:nvPicPr>
          <p:blipFill rotWithShape="1">
            <a:blip r:embed="rId10">
              <a:extLst>
                <a:ext uri="{28A0092B-C50C-407E-A947-70E740481C1C}">
                  <a14:useLocalDpi xmlns:a14="http://schemas.microsoft.com/office/drawing/2010/main" val="0"/>
                </a:ext>
              </a:extLst>
            </a:blip>
            <a:srcRect l="6961" r="41140"/>
            <a:stretch/>
          </p:blipFill>
          <p:spPr>
            <a:xfrm>
              <a:off x="15087600" y="6716948"/>
              <a:ext cx="2326388" cy="2801595"/>
            </a:xfrm>
            <a:prstGeom prst="rect">
              <a:avLst/>
            </a:prstGeom>
          </p:spPr>
        </p:pic>
      </p:grpSp>
      <p:sp>
        <p:nvSpPr>
          <p:cNvPr id="9" name="Freeform 9">
            <a:extLst>
              <a:ext uri="{FF2B5EF4-FFF2-40B4-BE49-F238E27FC236}">
                <a16:creationId xmlns:a16="http://schemas.microsoft.com/office/drawing/2014/main" id="{3589319F-1384-69E4-C5FB-660A047A54F9}"/>
              </a:ext>
            </a:extLst>
          </p:cNvPr>
          <p:cNvSpPr/>
          <p:nvPr/>
        </p:nvSpPr>
        <p:spPr>
          <a:xfrm>
            <a:off x="16889945" y="101539"/>
            <a:ext cx="1172720" cy="1187564"/>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9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1020</Words>
  <Application>Microsoft Office PowerPoint</Application>
  <PresentationFormat>Custom</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Courier New</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Green Playful Illustrative About Me Blank Education Presentation</dc:title>
  <dc:creator>FPT SHOP</dc:creator>
  <cp:lastModifiedBy>FPT SHOP</cp:lastModifiedBy>
  <cp:revision>3</cp:revision>
  <dcterms:created xsi:type="dcterms:W3CDTF">2006-08-16T00:00:00Z</dcterms:created>
  <dcterms:modified xsi:type="dcterms:W3CDTF">2026-02-03T13:21:07Z</dcterms:modified>
  <dc:identifier>DAFx2t599M4</dc:identifier>
</cp:coreProperties>
</file>