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3" r:id="rId2"/>
    <p:sldId id="346" r:id="rId3"/>
    <p:sldId id="257" r:id="rId4"/>
    <p:sldId id="333" r:id="rId5"/>
    <p:sldId id="328" r:id="rId6"/>
    <p:sldId id="330" r:id="rId7"/>
    <p:sldId id="347" r:id="rId8"/>
    <p:sldId id="348" r:id="rId9"/>
    <p:sldId id="349" r:id="rId10"/>
    <p:sldId id="350" r:id="rId11"/>
    <p:sldId id="351" r:id="rId12"/>
    <p:sldId id="352" r:id="rId13"/>
    <p:sldId id="353" r:id="rId14"/>
    <p:sldId id="354" r:id="rId15"/>
    <p:sldId id="355" r:id="rId16"/>
    <p:sldId id="356" r:id="rId17"/>
    <p:sldId id="357" r:id="rId18"/>
    <p:sldId id="3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BE01-2D76-460C-AC07-AC4A02707E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27CFD-6B4F-40ED-B8F3-942875A32A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ADAAD-E7A4-4960-941A-C4150718A6C5}"/>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5" name="Footer Placeholder 4">
            <a:extLst>
              <a:ext uri="{FF2B5EF4-FFF2-40B4-BE49-F238E27FC236}">
                <a16:creationId xmlns:a16="http://schemas.microsoft.com/office/drawing/2014/main" id="{DC5FBA5E-7117-414B-B456-5961E407E5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84AE9C-B05B-4A6F-9E23-9446FA374B2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2672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BD43-EDE3-4811-918E-FE84665936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81503-4B40-4BE6-9B61-CC780AD42D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B3A88-0176-4D3C-9286-6818C15DAF39}"/>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5" name="Footer Placeholder 4">
            <a:extLst>
              <a:ext uri="{FF2B5EF4-FFF2-40B4-BE49-F238E27FC236}">
                <a16:creationId xmlns:a16="http://schemas.microsoft.com/office/drawing/2014/main" id="{5952B521-4B54-4E40-9EEA-D163CB513F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15B7A6-8206-48DD-8879-ADD2A5B968E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8271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C17801-D2C6-4CD5-B066-8AAC1AEBE0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1437A-9ED3-45D2-90C0-DADBB83E62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DAD15-3446-49B3-B9FE-71082A20A06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5" name="Footer Placeholder 4">
            <a:extLst>
              <a:ext uri="{FF2B5EF4-FFF2-40B4-BE49-F238E27FC236}">
                <a16:creationId xmlns:a16="http://schemas.microsoft.com/office/drawing/2014/main" id="{5B90250F-A9B6-4C4F-A42C-D086719425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78BB1A-11DC-4C72-B90B-3DC392EF6BB6}"/>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5221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702538-BD5A-0ED8-A3D6-90DBEFE0C81D}"/>
              </a:ext>
            </a:extLst>
          </p:cNvPr>
          <p:cNvPicPr>
            <a:picLocks noChangeAspect="1"/>
          </p:cNvPicPr>
          <p:nvPr userDrawn="1"/>
        </p:nvPicPr>
        <p:blipFill rotWithShape="1">
          <a:blip r:embed="rId2"/>
          <a:srcRect b="10276"/>
          <a:stretch/>
        </p:blipFill>
        <p:spPr>
          <a:xfrm>
            <a:off x="0" y="1"/>
            <a:ext cx="12192000" cy="6857999"/>
          </a:xfrm>
          <a:prstGeom prst="rect">
            <a:avLst/>
          </a:prstGeom>
        </p:spPr>
      </p:pic>
    </p:spTree>
    <p:extLst>
      <p:ext uri="{BB962C8B-B14F-4D97-AF65-F5344CB8AC3E}">
        <p14:creationId xmlns:p14="http://schemas.microsoft.com/office/powerpoint/2010/main" val="122621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03EF-39C8-4E7A-A8C2-53941DA2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FBB64B-B3C7-40B7-B94D-0F146175881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25E42-6EA8-4863-9AEB-09A4F216A140}"/>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5" name="Footer Placeholder 4">
            <a:extLst>
              <a:ext uri="{FF2B5EF4-FFF2-40B4-BE49-F238E27FC236}">
                <a16:creationId xmlns:a16="http://schemas.microsoft.com/office/drawing/2014/main" id="{4FA4218E-9E7E-47D1-A675-C3C368DC4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C9608F-2292-4A11-BC3D-76D2F7C6A07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2719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F2DD-0581-44C6-ACAF-8B42F51D1A9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13748B-D1D8-4DBD-A72F-522C4C6923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B4CC8E-9F94-4B4B-B255-182E5391403B}"/>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5" name="Footer Placeholder 4">
            <a:extLst>
              <a:ext uri="{FF2B5EF4-FFF2-40B4-BE49-F238E27FC236}">
                <a16:creationId xmlns:a16="http://schemas.microsoft.com/office/drawing/2014/main" id="{03771DBF-8C9E-4323-98DE-996C8F327B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2AD65-B636-4A8E-A115-5F35E6B524B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70076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B477-19F6-4E70-93AE-ED5F03629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CE9E82-622A-4DA8-A76F-B71ECFE549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ECD86-40E0-426D-9D9B-DC14E7A09BA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C6D6C0-02D7-4D85-8166-AD8386CFF682}"/>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6" name="Footer Placeholder 5">
            <a:extLst>
              <a:ext uri="{FF2B5EF4-FFF2-40B4-BE49-F238E27FC236}">
                <a16:creationId xmlns:a16="http://schemas.microsoft.com/office/drawing/2014/main" id="{C1028B76-4D75-4EFB-B209-7EBC11AE9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2B994D-3AFF-491A-AA33-D4992A40B797}"/>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69075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3416-E3E4-4912-92DA-87D75ED5ED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EF8360-402D-4280-94D5-7492806529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6FA99E-251F-4714-9EEF-6FD7714FF6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785C9B-A370-4815-9A96-563888DF03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33AA37-F85B-4B54-8382-3AB5E73172E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AD580-8141-447A-94B4-698D3C9DBB6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8" name="Footer Placeholder 7">
            <a:extLst>
              <a:ext uri="{FF2B5EF4-FFF2-40B4-BE49-F238E27FC236}">
                <a16:creationId xmlns:a16="http://schemas.microsoft.com/office/drawing/2014/main" id="{9B7AD066-0806-4158-843A-CC312F67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89B461-4D39-4251-A4E4-4E18B97B0DCC}"/>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19026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6BEF9-375C-4A30-805C-A187CCFEA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181599-552B-494C-B1C1-09E25BAEECF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4" name="Footer Placeholder 3">
            <a:extLst>
              <a:ext uri="{FF2B5EF4-FFF2-40B4-BE49-F238E27FC236}">
                <a16:creationId xmlns:a16="http://schemas.microsoft.com/office/drawing/2014/main" id="{831F9C17-5FC4-4414-801B-992956EF4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9071A46-7CC3-498A-ABAA-DAF36F8EB119}"/>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83407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64FBD-C8CC-4CEA-B5AB-17B3292824B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3" name="Footer Placeholder 2">
            <a:extLst>
              <a:ext uri="{FF2B5EF4-FFF2-40B4-BE49-F238E27FC236}">
                <a16:creationId xmlns:a16="http://schemas.microsoft.com/office/drawing/2014/main" id="{563640D7-3832-47F9-8161-76CBEE0D7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DF7B2A-5ADE-4BB0-9944-AFF38899FE4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36523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264A-7EE3-406F-8D1A-7D1598AED3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D43ABB-83D4-4D60-9421-41C1E7C520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31882-7B33-46B9-B79C-9BFB54868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D5F3D-D9AD-4B5A-822C-7199C6DC64D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6" name="Footer Placeholder 5">
            <a:extLst>
              <a:ext uri="{FF2B5EF4-FFF2-40B4-BE49-F238E27FC236}">
                <a16:creationId xmlns:a16="http://schemas.microsoft.com/office/drawing/2014/main" id="{C5355801-C407-4351-9C5E-5AA4269A74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C4D40-39DD-472D-A4F4-3D0C18EEDDC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7822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73DC-9711-4231-AA46-C1E2738FD2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DD8D9C-C8EB-4F93-B7C2-19AFFDD905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E4E933-3C10-4CDF-8E7C-7D81694EA3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6BAA6-534C-484E-BDF8-D4898F72C5F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3/20/2026</a:t>
            </a:fld>
            <a:endParaRPr lang="en-US"/>
          </a:p>
        </p:txBody>
      </p:sp>
      <p:sp>
        <p:nvSpPr>
          <p:cNvPr id="6" name="Footer Placeholder 5">
            <a:extLst>
              <a:ext uri="{FF2B5EF4-FFF2-40B4-BE49-F238E27FC236}">
                <a16:creationId xmlns:a16="http://schemas.microsoft.com/office/drawing/2014/main" id="{BE23766D-BED4-41CB-BA85-AA9ADE15E8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697686-952A-4EBC-9CB3-79C61D1A1CAD}"/>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85386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130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380710" y="1931436"/>
            <a:ext cx="2635271" cy="3895801"/>
          </a:xfrm>
          <a:prstGeom prst="rect">
            <a:avLst/>
          </a:prstGeom>
        </p:spPr>
      </p:pic>
      <p:pic>
        <p:nvPicPr>
          <p:cNvPr id="3" name="Picture 2">
            <a:extLst>
              <a:ext uri="{FF2B5EF4-FFF2-40B4-BE49-F238E27FC236}">
                <a16:creationId xmlns:a16="http://schemas.microsoft.com/office/drawing/2014/main" id="{3CAD75AE-69ED-0AD3-EA5E-8712217F6841}"/>
              </a:ext>
            </a:extLst>
          </p:cNvPr>
          <p:cNvPicPr>
            <a:picLocks noChangeAspect="1"/>
          </p:cNvPicPr>
          <p:nvPr/>
        </p:nvPicPr>
        <p:blipFill>
          <a:blip r:embed="rId5"/>
          <a:stretch>
            <a:fillRect/>
          </a:stretch>
        </p:blipFill>
        <p:spPr>
          <a:xfrm>
            <a:off x="1261231" y="1017869"/>
            <a:ext cx="5992887" cy="3755461"/>
          </a:xfrm>
          <a:prstGeom prst="rect">
            <a:avLst/>
          </a:prstGeom>
        </p:spPr>
      </p:pic>
    </p:spTree>
    <p:extLst>
      <p:ext uri="{BB962C8B-B14F-4D97-AF65-F5344CB8AC3E}">
        <p14:creationId xmlns:p14="http://schemas.microsoft.com/office/powerpoint/2010/main" val="149074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2. </a:t>
            </a:r>
            <a:r>
              <a:rPr lang="vi-VN" sz="3600" b="1" dirty="0">
                <a:solidFill>
                  <a:prstClr val="black"/>
                </a:solidFill>
                <a:latin typeface="Calibri" panose="020F0502020204030204"/>
              </a:rPr>
              <a:t>Đọc bài dưới đây và trả lời câu hỏi.</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8AC4CA5-4AA9-A26C-6302-0BA34EF32292}"/>
              </a:ext>
            </a:extLst>
          </p:cNvPr>
          <p:cNvPicPr>
            <a:picLocks noChangeAspect="1"/>
          </p:cNvPicPr>
          <p:nvPr/>
        </p:nvPicPr>
        <p:blipFill>
          <a:blip r:embed="rId4"/>
          <a:stretch>
            <a:fillRect/>
          </a:stretch>
        </p:blipFill>
        <p:spPr>
          <a:xfrm>
            <a:off x="8482012" y="4386262"/>
            <a:ext cx="3095625" cy="2143125"/>
          </a:xfrm>
          <a:prstGeom prst="rect">
            <a:avLst/>
          </a:prstGeom>
        </p:spPr>
      </p:pic>
      <p:sp>
        <p:nvSpPr>
          <p:cNvPr id="8" name="TextBox 7">
            <a:extLst>
              <a:ext uri="{FF2B5EF4-FFF2-40B4-BE49-F238E27FC236}">
                <a16:creationId xmlns:a16="http://schemas.microsoft.com/office/drawing/2014/main" id="{3CE48B41-1AAE-2700-1E25-D937E71F91EF}"/>
              </a:ext>
            </a:extLst>
          </p:cNvPr>
          <p:cNvSpPr txBox="1"/>
          <p:nvPr/>
        </p:nvSpPr>
        <p:spPr>
          <a:xfrm>
            <a:off x="514351" y="942975"/>
            <a:ext cx="10934700" cy="5509200"/>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Trứng bọ ngựa nở</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Cành chanh bên cửa sổ đung đưa, xanh mát sau cơn mưa. Mấy quả chanh non mới đậu nom đáng yêu lạ. Bỗng một sự việc xảy ra khiến tôi phải đặc biệt chú ý: trứng bọ ngựa nở. </a:t>
            </a:r>
            <a:endParaRPr lang="en-US" sz="22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200" b="0" i="0" dirty="0">
                <a:solidFill>
                  <a:srgbClr val="000000"/>
                </a:solidFill>
                <a:effectLst/>
                <a:latin typeface="Calibri" panose="020F0502020204030204" pitchFamily="34" charset="0"/>
                <a:cs typeface="Calibri" panose="020F0502020204030204" pitchFamily="34" charset="0"/>
              </a:rPr>
              <a:t>Tôi đến tận gốc chanh chăm chú theo dõi. Từng đợt, từng đợt, bảy tám con một lúc, những chú bọ ngựa bé tí ti như con muỗi, màu xanh cốm, ló cái đầu tinh nghịch có đôi mắt thô lỗ lách khỏi kẽ hở trên ổ trứng mẹ, cố trườn ra, thoát được cái đầu, cái mình... rồi nhẹ nhàng tọt khỏi ổ trứng, treo lơ lửng trên một sợi tơ rất mảnh bay bay theo chiều gió. Mới ra khỏi ổ trứng, các chú nằm đờ một lát, rồi ngọ ngoạy. Các chú càng cựa quậy thì sợi tơ càng dài ra, từ từ thả các chú xuống phía dưới.</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Chú bọ ngựa con đầu đàn “nhảy dù” trúng một quả chanh non. Chú đứng hiện ngang trên quả chanh tròn xinh, giương giương đôi tay kiếm nhỏ xíu, võ sĩ, ngước nhìn từng loạt, từng loạt đàn em mình đang “đổ bộ” xuống hết sức chính xác và mau lẹ. Đàn bọ ngựa mới nở chạy chanh, mỗi con mỗi ngả bắt đầu một mình lắc lư theo kiểu tíu tít, lập tức dàn quân ra khắp cây chanh mỗi con mỗi ngả bắt đầu một cuộc sống dũng cảm, tự lập.</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Vũ Tú Nam)</a:t>
            </a:r>
          </a:p>
          <a:p>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31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289297"/>
            <a:chOff x="4572476" y="795210"/>
            <a:chExt cx="9738925" cy="1526531"/>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526531"/>
              <a:chOff x="1509605" y="2064399"/>
              <a:chExt cx="8312289" cy="1009942"/>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745346" y="2391545"/>
                <a:ext cx="7927757" cy="5545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mở đầu giới thiệu sự việc gì?</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a</a:t>
                </a:r>
              </a:p>
            </p:txBody>
          </p:sp>
        </p:grpSp>
      </p:grpSp>
      <p:grpSp>
        <p:nvGrpSpPr>
          <p:cNvPr id="14" name="Group 13">
            <a:extLst>
              <a:ext uri="{FF2B5EF4-FFF2-40B4-BE49-F238E27FC236}">
                <a16:creationId xmlns:a16="http://schemas.microsoft.com/office/drawing/2014/main" id="{515BD2F8-1C22-8DA2-76C2-A7D0502A7C20}"/>
              </a:ext>
            </a:extLst>
          </p:cNvPr>
          <p:cNvGrpSpPr/>
          <p:nvPr/>
        </p:nvGrpSpPr>
        <p:grpSpPr>
          <a:xfrm>
            <a:off x="946298" y="2488018"/>
            <a:ext cx="10430539" cy="2493557"/>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26567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Đoạn mở đầu giới thiệu một sự việc đặc biệt: trứng bọ ngựa nở. Sự việc diễn ra trên cành chanh, sau cơn mưa.</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00412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360075"/>
            <a:chOff x="4572476" y="795210"/>
            <a:chExt cx="9738925" cy="1610332"/>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610332"/>
              <a:chOff x="1509605" y="2064399"/>
              <a:chExt cx="8312289" cy="1065384"/>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605923" y="2093097"/>
                <a:ext cx="7927757" cy="1036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Các chú bọ ngựa non được miêu tả thế nào qua từng khoảnh khắc dưới đây?</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b</a:t>
                </a:r>
              </a:p>
            </p:txBody>
          </p:sp>
        </p:grpSp>
      </p:grpSp>
      <p:pic>
        <p:nvPicPr>
          <p:cNvPr id="7" name="Picture 6">
            <a:extLst>
              <a:ext uri="{FF2B5EF4-FFF2-40B4-BE49-F238E27FC236}">
                <a16:creationId xmlns:a16="http://schemas.microsoft.com/office/drawing/2014/main" id="{7D0D3C3D-114D-391D-12F5-AE3492BA0C2E}"/>
              </a:ext>
            </a:extLst>
          </p:cNvPr>
          <p:cNvPicPr>
            <a:picLocks noChangeAspect="1"/>
          </p:cNvPicPr>
          <p:nvPr/>
        </p:nvPicPr>
        <p:blipFill>
          <a:blip r:embed="rId6"/>
          <a:stretch>
            <a:fillRect/>
          </a:stretch>
        </p:blipFill>
        <p:spPr>
          <a:xfrm>
            <a:off x="1619250" y="2262187"/>
            <a:ext cx="8496300" cy="2432318"/>
          </a:xfrm>
          <a:prstGeom prst="rect">
            <a:avLst/>
          </a:prstGeom>
        </p:spPr>
      </p:pic>
    </p:spTree>
    <p:extLst>
      <p:ext uri="{BB962C8B-B14F-4D97-AF65-F5344CB8AC3E}">
        <p14:creationId xmlns:p14="http://schemas.microsoft.com/office/powerpoint/2010/main" val="2498242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09306FF-5E4B-A9CE-AA93-B30EF362AB61}"/>
              </a:ext>
            </a:extLst>
          </p:cNvPr>
          <p:cNvPicPr>
            <a:picLocks noChangeAspect="1"/>
          </p:cNvPicPr>
          <p:nvPr/>
        </p:nvPicPr>
        <p:blipFill>
          <a:blip r:embed="rId4"/>
          <a:stretch>
            <a:fillRect/>
          </a:stretch>
        </p:blipFill>
        <p:spPr>
          <a:xfrm>
            <a:off x="757237" y="862012"/>
            <a:ext cx="4593875" cy="1414463"/>
          </a:xfrm>
          <a:prstGeom prst="rect">
            <a:avLst/>
          </a:prstGeom>
        </p:spPr>
      </p:pic>
      <p:sp>
        <p:nvSpPr>
          <p:cNvPr id="14" name="Rectangle: Rounded Corners 13">
            <a:extLst>
              <a:ext uri="{FF2B5EF4-FFF2-40B4-BE49-F238E27FC236}">
                <a16:creationId xmlns:a16="http://schemas.microsoft.com/office/drawing/2014/main" id="{6AEF4918-1F4E-73EE-CB97-527B8EFDF44E}"/>
              </a:ext>
            </a:extLst>
          </p:cNvPr>
          <p:cNvSpPr/>
          <p:nvPr/>
        </p:nvSpPr>
        <p:spPr>
          <a:xfrm>
            <a:off x="6000751" y="781050"/>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Bé tí ti như con muỗi, màu xanh cốm……</a:t>
            </a:r>
          </a:p>
        </p:txBody>
      </p:sp>
      <p:pic>
        <p:nvPicPr>
          <p:cNvPr id="16" name="Picture 15">
            <a:extLst>
              <a:ext uri="{FF2B5EF4-FFF2-40B4-BE49-F238E27FC236}">
                <a16:creationId xmlns:a16="http://schemas.microsoft.com/office/drawing/2014/main" id="{D6822B5A-9724-FD16-0A37-6F5D72788609}"/>
              </a:ext>
            </a:extLst>
          </p:cNvPr>
          <p:cNvPicPr>
            <a:picLocks noChangeAspect="1"/>
          </p:cNvPicPr>
          <p:nvPr/>
        </p:nvPicPr>
        <p:blipFill>
          <a:blip r:embed="rId5"/>
          <a:stretch>
            <a:fillRect/>
          </a:stretch>
        </p:blipFill>
        <p:spPr>
          <a:xfrm>
            <a:off x="733424" y="2786062"/>
            <a:ext cx="4669569" cy="1385888"/>
          </a:xfrm>
          <a:prstGeom prst="rect">
            <a:avLst/>
          </a:prstGeom>
        </p:spPr>
      </p:pic>
      <p:sp>
        <p:nvSpPr>
          <p:cNvPr id="17" name="Rectangle: Rounded Corners 16">
            <a:extLst>
              <a:ext uri="{FF2B5EF4-FFF2-40B4-BE49-F238E27FC236}">
                <a16:creationId xmlns:a16="http://schemas.microsoft.com/office/drawing/2014/main" id="{B5A0EC10-7D50-EFAF-2CBE-607766A98942}"/>
              </a:ext>
            </a:extLst>
          </p:cNvPr>
          <p:cNvSpPr/>
          <p:nvPr/>
        </p:nvSpPr>
        <p:spPr>
          <a:xfrm>
            <a:off x="6038851" y="258127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err="1">
                <a:solidFill>
                  <a:srgbClr val="002060"/>
                </a:solidFill>
                <a:latin typeface="Cambria" panose="02040503050406030204" pitchFamily="18" charset="0"/>
                <a:ea typeface="Cambria" panose="02040503050406030204" pitchFamily="18" charset="0"/>
              </a:rPr>
              <a:t>Các</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chú treo lơ lửng trên một sợi tơ……</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7954641-8374-D5FE-947F-56F1A7B4EAC4}"/>
              </a:ext>
            </a:extLst>
          </p:cNvPr>
          <p:cNvPicPr>
            <a:picLocks noChangeAspect="1"/>
          </p:cNvPicPr>
          <p:nvPr/>
        </p:nvPicPr>
        <p:blipFill>
          <a:blip r:embed="rId6"/>
          <a:stretch>
            <a:fillRect/>
          </a:stretch>
        </p:blipFill>
        <p:spPr>
          <a:xfrm>
            <a:off x="752474" y="4872037"/>
            <a:ext cx="4257675" cy="1261105"/>
          </a:xfrm>
          <a:prstGeom prst="rect">
            <a:avLst/>
          </a:prstGeom>
        </p:spPr>
      </p:pic>
      <p:sp>
        <p:nvSpPr>
          <p:cNvPr id="20" name="Rectangle: Rounded Corners 19">
            <a:extLst>
              <a:ext uri="{FF2B5EF4-FFF2-40B4-BE49-F238E27FC236}">
                <a16:creationId xmlns:a16="http://schemas.microsoft.com/office/drawing/2014/main" id="{58AD8E42-4C5D-59DD-56C5-36FACDEA6E39}"/>
              </a:ext>
            </a:extLst>
          </p:cNvPr>
          <p:cNvSpPr/>
          <p:nvPr/>
        </p:nvSpPr>
        <p:spPr>
          <a:xfrm>
            <a:off x="6038851" y="454342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dirty="0">
                <a:solidFill>
                  <a:srgbClr val="002060"/>
                </a:solidFill>
                <a:latin typeface="Cambria" panose="02040503050406030204" pitchFamily="18" charset="0"/>
                <a:ea typeface="Cambria" panose="02040503050406030204" pitchFamily="18" charset="0"/>
              </a:rPr>
              <a:t>Chúng “nhảy dù” trúng</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một quả chanh non……</a:t>
            </a:r>
          </a:p>
        </p:txBody>
      </p:sp>
    </p:spTree>
    <p:extLst>
      <p:ext uri="{BB962C8B-B14F-4D97-AF65-F5344CB8AC3E}">
        <p14:creationId xmlns:p14="http://schemas.microsoft.com/office/powerpoint/2010/main" val="405776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9">
            <a:extLst>
              <a:ext uri="{FF2B5EF4-FFF2-40B4-BE49-F238E27FC236}">
                <a16:creationId xmlns:a16="http://schemas.microsoft.com/office/drawing/2014/main" id="{08964556-D28D-1B2C-F6C3-61E170CD1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999" y="3575159"/>
            <a:ext cx="3132760" cy="2944795"/>
          </a:xfrm>
          <a:prstGeom prst="rect">
            <a:avLst/>
          </a:prstGeom>
        </p:spPr>
      </p:pic>
      <p:pic>
        <p:nvPicPr>
          <p:cNvPr id="4" name="Picture 4">
            <a:extLst>
              <a:ext uri="{FF2B5EF4-FFF2-40B4-BE49-F238E27FC236}">
                <a16:creationId xmlns:a16="http://schemas.microsoft.com/office/drawing/2014/main" id="{9F7E1D7E-0EA3-48BA-7B0B-87D1158200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57409" y="740747"/>
            <a:ext cx="7400965" cy="3533978"/>
          </a:xfrm>
          <a:prstGeom prst="rect">
            <a:avLst/>
          </a:prstGeom>
        </p:spPr>
      </p:pic>
      <p:sp>
        <p:nvSpPr>
          <p:cNvPr id="5" name="TextBox 4">
            <a:extLst>
              <a:ext uri="{FF2B5EF4-FFF2-40B4-BE49-F238E27FC236}">
                <a16:creationId xmlns:a16="http://schemas.microsoft.com/office/drawing/2014/main" id="{F9865E74-9E77-FD2D-22D0-C7A2B88EDCE2}"/>
              </a:ext>
            </a:extLst>
          </p:cNvPr>
          <p:cNvSpPr txBox="1"/>
          <p:nvPr/>
        </p:nvSpPr>
        <p:spPr>
          <a:xfrm>
            <a:off x="3680432" y="1459777"/>
            <a:ext cx="5311168" cy="2123658"/>
          </a:xfrm>
          <a:prstGeom prst="rect">
            <a:avLst/>
          </a:prstGeom>
          <a:noFill/>
        </p:spPr>
        <p:txBody>
          <a:bodyPr wrap="square" rtlCol="0">
            <a:spAutoFit/>
          </a:bodyPr>
          <a:lstStyle/>
          <a:p>
            <a:pPr lvl="0" algn="ctr">
              <a:defRPr/>
            </a:pPr>
            <a:r>
              <a:rPr lang="en-US" sz="4400" b="1" i="1" dirty="0">
                <a:solidFill>
                  <a:prstClr val="black"/>
                </a:solidFill>
              </a:rPr>
              <a:t>c. </a:t>
            </a:r>
            <a:r>
              <a:rPr lang="en-US" sz="4400" b="1" i="1" dirty="0" err="1">
                <a:solidFill>
                  <a:prstClr val="black"/>
                </a:solidFill>
              </a:rPr>
              <a:t>Em</a:t>
            </a:r>
            <a:r>
              <a:rPr lang="en-US" sz="4400" b="1" i="1" dirty="0">
                <a:solidFill>
                  <a:prstClr val="black"/>
                </a:solidFill>
              </a:rPr>
              <a:t> </a:t>
            </a:r>
            <a:r>
              <a:rPr lang="en-US" sz="4400" b="1" i="1" dirty="0" err="1">
                <a:solidFill>
                  <a:prstClr val="black"/>
                </a:solidFill>
              </a:rPr>
              <a:t>thích</a:t>
            </a:r>
            <a:r>
              <a:rPr lang="en-US" sz="4400" b="1" i="1" dirty="0">
                <a:solidFill>
                  <a:prstClr val="black"/>
                </a:solidFill>
              </a:rPr>
              <a:t> </a:t>
            </a:r>
            <a:r>
              <a:rPr lang="en-US" sz="4400" b="1" i="1" dirty="0" err="1">
                <a:solidFill>
                  <a:prstClr val="black"/>
                </a:solidFill>
              </a:rPr>
              <a:t>hình</a:t>
            </a:r>
            <a:r>
              <a:rPr lang="en-US" sz="4400" b="1" i="1" dirty="0">
                <a:solidFill>
                  <a:prstClr val="black"/>
                </a:solidFill>
              </a:rPr>
              <a:t> </a:t>
            </a:r>
            <a:r>
              <a:rPr lang="en-US" sz="4400" b="1" i="1" dirty="0" err="1">
                <a:solidFill>
                  <a:prstClr val="black"/>
                </a:solidFill>
              </a:rPr>
              <a:t>ảnh</a:t>
            </a:r>
            <a:r>
              <a:rPr lang="en-US" sz="4400" b="1" i="1" dirty="0">
                <a:solidFill>
                  <a:prstClr val="black"/>
                </a:solidFill>
              </a:rPr>
              <a:t> </a:t>
            </a:r>
            <a:r>
              <a:rPr lang="en-US" sz="4400" b="1" i="1" dirty="0" err="1">
                <a:solidFill>
                  <a:prstClr val="black"/>
                </a:solidFill>
              </a:rPr>
              <a:t>miêu</a:t>
            </a:r>
            <a:r>
              <a:rPr lang="en-US" sz="4400" b="1" i="1" dirty="0">
                <a:solidFill>
                  <a:prstClr val="black"/>
                </a:solidFill>
              </a:rPr>
              <a:t> </a:t>
            </a:r>
            <a:r>
              <a:rPr lang="en-US" sz="4400" b="1" i="1" dirty="0" err="1">
                <a:solidFill>
                  <a:prstClr val="black"/>
                </a:solidFill>
              </a:rPr>
              <a:t>tả</a:t>
            </a:r>
            <a:r>
              <a:rPr lang="en-US" sz="4400" b="1" i="1" dirty="0">
                <a:solidFill>
                  <a:prstClr val="black"/>
                </a:solidFill>
              </a:rPr>
              <a:t> </a:t>
            </a:r>
            <a:r>
              <a:rPr lang="en-US" sz="4400" b="1" i="1" dirty="0" err="1">
                <a:solidFill>
                  <a:prstClr val="black"/>
                </a:solidFill>
              </a:rPr>
              <a:t>nào</a:t>
            </a:r>
            <a:r>
              <a:rPr lang="en-US" sz="4400" b="1" i="1" dirty="0">
                <a:solidFill>
                  <a:prstClr val="black"/>
                </a:solidFill>
              </a:rPr>
              <a:t> </a:t>
            </a:r>
            <a:r>
              <a:rPr lang="en-US" sz="4400" b="1" i="1" dirty="0" err="1">
                <a:solidFill>
                  <a:prstClr val="black"/>
                </a:solidFill>
              </a:rPr>
              <a:t>trong</a:t>
            </a:r>
            <a:r>
              <a:rPr lang="en-US" sz="4400" b="1" i="1" dirty="0">
                <a:solidFill>
                  <a:prstClr val="black"/>
                </a:solidFill>
              </a:rPr>
              <a:t> </a:t>
            </a:r>
            <a:r>
              <a:rPr lang="en-US" sz="4400" b="1" i="1" dirty="0" err="1">
                <a:solidFill>
                  <a:prstClr val="black"/>
                </a:solidFill>
              </a:rPr>
              <a:t>bài</a:t>
            </a:r>
            <a:r>
              <a:rPr lang="en-US" sz="4400" b="1" i="1" dirty="0">
                <a:solidFill>
                  <a:prstClr val="black"/>
                </a:solidFill>
              </a:rPr>
              <a:t>? </a:t>
            </a: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578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61">
                                          <p:stCondLst>
                                            <p:cond delay="0"/>
                                          </p:stCondLst>
                                        </p:cTn>
                                        <p:tgtEl>
                                          <p:spTgt spid="3"/>
                                        </p:tgtEl>
                                      </p:cBhvr>
                                    </p:animEffect>
                                    <p:anim calcmode="lin" valueType="num">
                                      <p:cBhvr>
                                        <p:cTn id="8" dur="820"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3"/>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3"/>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3"/>
                                        </p:tgtEl>
                                        <p:attrNameLst>
                                          <p:attrName>ppt_y</p:attrName>
                                        </p:attrNameLst>
                                      </p:cBhvr>
                                      <p:tavLst>
                                        <p:tav tm="0" fmla="#ppt_y-sin(pi*$)/81">
                                          <p:val>
                                            <p:fltVal val="0"/>
                                          </p:val>
                                        </p:tav>
                                        <p:tav tm="100000">
                                          <p:val>
                                            <p:fltVal val="1"/>
                                          </p:val>
                                        </p:tav>
                                      </p:tavLst>
                                    </p:anim>
                                    <p:animScale>
                                      <p:cBhvr>
                                        <p:cTn id="13" dur="12">
                                          <p:stCondLst>
                                            <p:cond delay="293"/>
                                          </p:stCondLst>
                                        </p:cTn>
                                        <p:tgtEl>
                                          <p:spTgt spid="3"/>
                                        </p:tgtEl>
                                      </p:cBhvr>
                                      <p:to x="100000" y="60000"/>
                                    </p:animScale>
                                    <p:animScale>
                                      <p:cBhvr>
                                        <p:cTn id="14" dur="75" decel="50000">
                                          <p:stCondLst>
                                            <p:cond delay="304"/>
                                          </p:stCondLst>
                                        </p:cTn>
                                        <p:tgtEl>
                                          <p:spTgt spid="3"/>
                                        </p:tgtEl>
                                      </p:cBhvr>
                                      <p:to x="100000" y="100000"/>
                                    </p:animScale>
                                    <p:animScale>
                                      <p:cBhvr>
                                        <p:cTn id="15" dur="12">
                                          <p:stCondLst>
                                            <p:cond delay="590"/>
                                          </p:stCondLst>
                                        </p:cTn>
                                        <p:tgtEl>
                                          <p:spTgt spid="3"/>
                                        </p:tgtEl>
                                      </p:cBhvr>
                                      <p:to x="100000" y="80000"/>
                                    </p:animScale>
                                    <p:animScale>
                                      <p:cBhvr>
                                        <p:cTn id="16" dur="75" decel="50000">
                                          <p:stCondLst>
                                            <p:cond delay="602"/>
                                          </p:stCondLst>
                                        </p:cTn>
                                        <p:tgtEl>
                                          <p:spTgt spid="3"/>
                                        </p:tgtEl>
                                      </p:cBhvr>
                                      <p:to x="100000" y="100000"/>
                                    </p:animScale>
                                    <p:animScale>
                                      <p:cBhvr>
                                        <p:cTn id="17" dur="12">
                                          <p:stCondLst>
                                            <p:cond delay="739"/>
                                          </p:stCondLst>
                                        </p:cTn>
                                        <p:tgtEl>
                                          <p:spTgt spid="3"/>
                                        </p:tgtEl>
                                      </p:cBhvr>
                                      <p:to x="100000" y="90000"/>
                                    </p:animScale>
                                    <p:animScale>
                                      <p:cBhvr>
                                        <p:cTn id="18" dur="75" decel="50000">
                                          <p:stCondLst>
                                            <p:cond delay="751"/>
                                          </p:stCondLst>
                                        </p:cTn>
                                        <p:tgtEl>
                                          <p:spTgt spid="3"/>
                                        </p:tgtEl>
                                      </p:cBhvr>
                                      <p:to x="100000" y="100000"/>
                                    </p:animScale>
                                    <p:animScale>
                                      <p:cBhvr>
                                        <p:cTn id="19" dur="12">
                                          <p:stCondLst>
                                            <p:cond delay="814"/>
                                          </p:stCondLst>
                                        </p:cTn>
                                        <p:tgtEl>
                                          <p:spTgt spid="3"/>
                                        </p:tgtEl>
                                      </p:cBhvr>
                                      <p:to x="100000" y="95000"/>
                                    </p:animScale>
                                    <p:animScale>
                                      <p:cBhvr>
                                        <p:cTn id="20" dur="75" decel="50000">
                                          <p:stCondLst>
                                            <p:cond delay="825"/>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61">
                                          <p:stCondLst>
                                            <p:cond delay="0"/>
                                          </p:stCondLst>
                                        </p:cTn>
                                        <p:tgtEl>
                                          <p:spTgt spid="5"/>
                                        </p:tgtEl>
                                      </p:cBhvr>
                                    </p:animEffect>
                                    <p:anim calcmode="lin" valueType="num">
                                      <p:cBhvr>
                                        <p:cTn id="24" dur="820"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5"/>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5"/>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5"/>
                                        </p:tgtEl>
                                        <p:attrNameLst>
                                          <p:attrName>ppt_y</p:attrName>
                                        </p:attrNameLst>
                                      </p:cBhvr>
                                      <p:tavLst>
                                        <p:tav tm="0" fmla="#ppt_y-sin(pi*$)/81">
                                          <p:val>
                                            <p:fltVal val="0"/>
                                          </p:val>
                                        </p:tav>
                                        <p:tav tm="100000">
                                          <p:val>
                                            <p:fltVal val="1"/>
                                          </p:val>
                                        </p:tav>
                                      </p:tavLst>
                                    </p:anim>
                                    <p:animScale>
                                      <p:cBhvr>
                                        <p:cTn id="29" dur="12">
                                          <p:stCondLst>
                                            <p:cond delay="293"/>
                                          </p:stCondLst>
                                        </p:cTn>
                                        <p:tgtEl>
                                          <p:spTgt spid="5"/>
                                        </p:tgtEl>
                                      </p:cBhvr>
                                      <p:to x="100000" y="60000"/>
                                    </p:animScale>
                                    <p:animScale>
                                      <p:cBhvr>
                                        <p:cTn id="30" dur="75" decel="50000">
                                          <p:stCondLst>
                                            <p:cond delay="304"/>
                                          </p:stCondLst>
                                        </p:cTn>
                                        <p:tgtEl>
                                          <p:spTgt spid="5"/>
                                        </p:tgtEl>
                                      </p:cBhvr>
                                      <p:to x="100000" y="100000"/>
                                    </p:animScale>
                                    <p:animScale>
                                      <p:cBhvr>
                                        <p:cTn id="31" dur="12">
                                          <p:stCondLst>
                                            <p:cond delay="590"/>
                                          </p:stCondLst>
                                        </p:cTn>
                                        <p:tgtEl>
                                          <p:spTgt spid="5"/>
                                        </p:tgtEl>
                                      </p:cBhvr>
                                      <p:to x="100000" y="80000"/>
                                    </p:animScale>
                                    <p:animScale>
                                      <p:cBhvr>
                                        <p:cTn id="32" dur="75" decel="50000">
                                          <p:stCondLst>
                                            <p:cond delay="602"/>
                                          </p:stCondLst>
                                        </p:cTn>
                                        <p:tgtEl>
                                          <p:spTgt spid="5"/>
                                        </p:tgtEl>
                                      </p:cBhvr>
                                      <p:to x="100000" y="100000"/>
                                    </p:animScale>
                                    <p:animScale>
                                      <p:cBhvr>
                                        <p:cTn id="33" dur="12">
                                          <p:stCondLst>
                                            <p:cond delay="739"/>
                                          </p:stCondLst>
                                        </p:cTn>
                                        <p:tgtEl>
                                          <p:spTgt spid="5"/>
                                        </p:tgtEl>
                                      </p:cBhvr>
                                      <p:to x="100000" y="90000"/>
                                    </p:animScale>
                                    <p:animScale>
                                      <p:cBhvr>
                                        <p:cTn id="34" dur="75" decel="50000">
                                          <p:stCondLst>
                                            <p:cond delay="751"/>
                                          </p:stCondLst>
                                        </p:cTn>
                                        <p:tgtEl>
                                          <p:spTgt spid="5"/>
                                        </p:tgtEl>
                                      </p:cBhvr>
                                      <p:to x="100000" y="100000"/>
                                    </p:animScale>
                                    <p:animScale>
                                      <p:cBhvr>
                                        <p:cTn id="35" dur="12">
                                          <p:stCondLst>
                                            <p:cond delay="814"/>
                                          </p:stCondLst>
                                        </p:cTn>
                                        <p:tgtEl>
                                          <p:spTgt spid="5"/>
                                        </p:tgtEl>
                                      </p:cBhvr>
                                      <p:to x="100000" y="95000"/>
                                    </p:animScale>
                                    <p:animScale>
                                      <p:cBhvr>
                                        <p:cTn id="36" dur="75" decel="50000">
                                          <p:stCondLst>
                                            <p:cond delay="825"/>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261">
                                          <p:stCondLst>
                                            <p:cond delay="0"/>
                                          </p:stCondLst>
                                        </p:cTn>
                                        <p:tgtEl>
                                          <p:spTgt spid="4"/>
                                        </p:tgtEl>
                                      </p:cBhvr>
                                    </p:animEffect>
                                    <p:anim calcmode="lin" valueType="num">
                                      <p:cBhvr>
                                        <p:cTn id="40" dur="82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4"/>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4"/>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4"/>
                                        </p:tgtEl>
                                        <p:attrNameLst>
                                          <p:attrName>ppt_y</p:attrName>
                                        </p:attrNameLst>
                                      </p:cBhvr>
                                      <p:tavLst>
                                        <p:tav tm="0" fmla="#ppt_y-sin(pi*$)/81">
                                          <p:val>
                                            <p:fltVal val="0"/>
                                          </p:val>
                                        </p:tav>
                                        <p:tav tm="100000">
                                          <p:val>
                                            <p:fltVal val="1"/>
                                          </p:val>
                                        </p:tav>
                                      </p:tavLst>
                                    </p:anim>
                                    <p:animScale>
                                      <p:cBhvr>
                                        <p:cTn id="45" dur="12">
                                          <p:stCondLst>
                                            <p:cond delay="293"/>
                                          </p:stCondLst>
                                        </p:cTn>
                                        <p:tgtEl>
                                          <p:spTgt spid="4"/>
                                        </p:tgtEl>
                                      </p:cBhvr>
                                      <p:to x="100000" y="60000"/>
                                    </p:animScale>
                                    <p:animScale>
                                      <p:cBhvr>
                                        <p:cTn id="46" dur="75" decel="50000">
                                          <p:stCondLst>
                                            <p:cond delay="304"/>
                                          </p:stCondLst>
                                        </p:cTn>
                                        <p:tgtEl>
                                          <p:spTgt spid="4"/>
                                        </p:tgtEl>
                                      </p:cBhvr>
                                      <p:to x="100000" y="100000"/>
                                    </p:animScale>
                                    <p:animScale>
                                      <p:cBhvr>
                                        <p:cTn id="47" dur="12">
                                          <p:stCondLst>
                                            <p:cond delay="590"/>
                                          </p:stCondLst>
                                        </p:cTn>
                                        <p:tgtEl>
                                          <p:spTgt spid="4"/>
                                        </p:tgtEl>
                                      </p:cBhvr>
                                      <p:to x="100000" y="80000"/>
                                    </p:animScale>
                                    <p:animScale>
                                      <p:cBhvr>
                                        <p:cTn id="48" dur="75" decel="50000">
                                          <p:stCondLst>
                                            <p:cond delay="602"/>
                                          </p:stCondLst>
                                        </p:cTn>
                                        <p:tgtEl>
                                          <p:spTgt spid="4"/>
                                        </p:tgtEl>
                                      </p:cBhvr>
                                      <p:to x="100000" y="100000"/>
                                    </p:animScale>
                                    <p:animScale>
                                      <p:cBhvr>
                                        <p:cTn id="49" dur="12">
                                          <p:stCondLst>
                                            <p:cond delay="739"/>
                                          </p:stCondLst>
                                        </p:cTn>
                                        <p:tgtEl>
                                          <p:spTgt spid="4"/>
                                        </p:tgtEl>
                                      </p:cBhvr>
                                      <p:to x="100000" y="90000"/>
                                    </p:animScale>
                                    <p:animScale>
                                      <p:cBhvr>
                                        <p:cTn id="50" dur="75" decel="50000">
                                          <p:stCondLst>
                                            <p:cond delay="751"/>
                                          </p:stCondLst>
                                        </p:cTn>
                                        <p:tgtEl>
                                          <p:spTgt spid="4"/>
                                        </p:tgtEl>
                                      </p:cBhvr>
                                      <p:to x="100000" y="100000"/>
                                    </p:animScale>
                                    <p:animScale>
                                      <p:cBhvr>
                                        <p:cTn id="51" dur="12">
                                          <p:stCondLst>
                                            <p:cond delay="814"/>
                                          </p:stCondLst>
                                        </p:cTn>
                                        <p:tgtEl>
                                          <p:spTgt spid="4"/>
                                        </p:tgtEl>
                                      </p:cBhvr>
                                      <p:to x="100000" y="95000"/>
                                    </p:animScale>
                                    <p:animScale>
                                      <p:cBhvr>
                                        <p:cTn id="52" dur="75" decel="50000">
                                          <p:stCondLst>
                                            <p:cond delay="825"/>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3. </a:t>
            </a:r>
            <a:r>
              <a:rPr lang="vi-VN" sz="3600" b="1" dirty="0">
                <a:solidFill>
                  <a:prstClr val="black"/>
                </a:solidFill>
                <a:latin typeface="Calibri" panose="020F0502020204030204"/>
              </a:rPr>
              <a:t>Tìm câu chủ đề trong mỗi đoạn văn dưới đây:</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CE48B41-1AAE-2700-1E25-D937E71F91EF}"/>
              </a:ext>
            </a:extLst>
          </p:cNvPr>
          <p:cNvSpPr txBox="1"/>
          <p:nvPr/>
        </p:nvSpPr>
        <p:spPr>
          <a:xfrm>
            <a:off x="609601" y="1133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a. Cuộc sống quê tôi gắn bó với cây cọ. Cha làm cho tôi chiếc chổi cọ để quét nhà, quét sân. Mẹ đựng hạt giống đầy móm lá cọ, treo lên gác bếp để gieo cấy mùa sau. Chị tôi đan nón lá cọ, lại biết đan cả mành cọ và làn cọ xuất khẩu. Chiều chiều chăn trâu, chúng tôi rủ nhau đi nhặt những trái cọ rơi đầy quanh gốc về om, ăn vừa béo vừa bùi.</a:t>
            </a:r>
          </a:p>
          <a:p>
            <a:pPr lvl="0" algn="r"/>
            <a:r>
              <a:rPr lang="vi-VN" sz="2200" dirty="0">
                <a:solidFill>
                  <a:srgbClr val="000000"/>
                </a:solidFill>
                <a:latin typeface="Calibri" panose="020F0502020204030204" pitchFamily="34" charset="0"/>
                <a:cs typeface="Calibri" panose="020F0502020204030204" pitchFamily="34" charset="0"/>
              </a:rPr>
              <a:t>(Nguyễn Thái Vận)</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F8CF8B0-3CBE-CDD7-C5CB-74423637F869}"/>
              </a:ext>
            </a:extLst>
          </p:cNvPr>
          <p:cNvSpPr txBox="1"/>
          <p:nvPr/>
        </p:nvSpPr>
        <p:spPr>
          <a:xfrm>
            <a:off x="771526" y="3038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b. Ánh nắng ban mai trải xuống cánh đồng vàng óng, xua tan dần hơi lạnh mùa đông. Lúa nặng trĩu bông ngả đầu vào nhau, thoang thoảng hương thơm. Từng cơn gió nhẹ làm cả biển vàng rung rinh như gợn sóng. Đàn chim gáy ở đâu bay về gù vang cánh đồng, như hoà nhịp với tiếng hát trên các thửa ruộng... Ngày mùa, cánh đồng lúa trông thật đẹp mắt.</a:t>
            </a:r>
          </a:p>
          <a:p>
            <a:pPr lvl="0" algn="r"/>
            <a:r>
              <a:rPr lang="vi-VN" sz="2200" dirty="0">
                <a:solidFill>
                  <a:srgbClr val="000000"/>
                </a:solidFill>
                <a:latin typeface="Calibri" panose="020F0502020204030204" pitchFamily="34" charset="0"/>
                <a:cs typeface="Calibri" panose="020F0502020204030204" pitchFamily="34" charset="0"/>
              </a:rPr>
              <a:t>(Theo Trúc Mai)</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24C30C8-1D08-1B63-C39F-61D3E5E56D7A}"/>
              </a:ext>
            </a:extLst>
          </p:cNvPr>
          <p:cNvSpPr txBox="1"/>
          <p:nvPr/>
        </p:nvSpPr>
        <p:spPr>
          <a:xfrm>
            <a:off x="742951" y="4848225"/>
            <a:ext cx="10934700" cy="1446550"/>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c. Sau trận mưa rào, mọi vật đều sáng và tươi. Những đoá râm bụt thêm đỏ chói. Bầu trời xanh bóng như được giội rửa. Mấy đám mây bông trôi nhởn nhơ, sáng rực lên trong ánh mặt trời. Mẹ gà mừng rỡ “tục, tục” dắt bầy con quây quanh vũng nước đọng trong vườn. </a:t>
            </a:r>
          </a:p>
          <a:p>
            <a:pPr lvl="0" algn="r"/>
            <a:r>
              <a:rPr lang="vi-VN" sz="2200" dirty="0">
                <a:solidFill>
                  <a:srgbClr val="000000"/>
                </a:solidFill>
                <a:latin typeface="Calibri" panose="020F0502020204030204" pitchFamily="34" charset="0"/>
                <a:cs typeface="Calibri" panose="020F0502020204030204" pitchFamily="34" charset="0"/>
              </a:rPr>
              <a:t>(Theo Vũ Tú Nam)</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F878E3B9-4B54-9AD0-2C9C-8034DD8A86C2}"/>
              </a:ext>
            </a:extLst>
          </p:cNvPr>
          <p:cNvCxnSpPr>
            <a:cxnSpLocks/>
          </p:cNvCxnSpPr>
          <p:nvPr/>
        </p:nvCxnSpPr>
        <p:spPr>
          <a:xfrm>
            <a:off x="971550" y="1514475"/>
            <a:ext cx="4067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C8D6C9-7A25-1D3D-E1CE-34753869CBF3}"/>
              </a:ext>
            </a:extLst>
          </p:cNvPr>
          <p:cNvCxnSpPr>
            <a:cxnSpLocks/>
          </p:cNvCxnSpPr>
          <p:nvPr/>
        </p:nvCxnSpPr>
        <p:spPr>
          <a:xfrm>
            <a:off x="3790950" y="4419600"/>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4FA327-8600-28E6-7C35-686CD8D84555}"/>
              </a:ext>
            </a:extLst>
          </p:cNvPr>
          <p:cNvCxnSpPr>
            <a:cxnSpLocks/>
          </p:cNvCxnSpPr>
          <p:nvPr/>
        </p:nvCxnSpPr>
        <p:spPr>
          <a:xfrm>
            <a:off x="1133475" y="5191125"/>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162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rPr>
              <a:t>4.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ngắn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chủ</a:t>
            </a:r>
            <a:r>
              <a:rPr lang="en-US" sz="3600" b="1" dirty="0">
                <a:solidFill>
                  <a:prstClr val="black"/>
                </a:solidFill>
              </a:rPr>
              <a:t> </a:t>
            </a:r>
            <a:r>
              <a:rPr lang="en-US" sz="3600" b="1" dirty="0" err="1">
                <a:solidFill>
                  <a:prstClr val="black"/>
                </a:solidFill>
              </a:rPr>
              <a:t>đề</a:t>
            </a:r>
            <a:r>
              <a:rPr lang="en-US" sz="3600" b="1" dirty="0">
                <a:solidFill>
                  <a:prstClr val="black"/>
                </a:solidFill>
              </a:rPr>
              <a:t>: </a:t>
            </a:r>
            <a:r>
              <a:rPr lang="en-US" sz="3600" b="1" dirty="0" err="1">
                <a:solidFill>
                  <a:prstClr val="black"/>
                </a:solidFill>
              </a:rPr>
              <a:t>Họ</a:t>
            </a:r>
            <a:r>
              <a:rPr lang="en-US" sz="3600" b="1" dirty="0">
                <a:solidFill>
                  <a:prstClr val="black"/>
                </a:solidFill>
              </a:rPr>
              <a:t> </a:t>
            </a:r>
            <a:r>
              <a:rPr lang="en-US" sz="3600" b="1" dirty="0" err="1">
                <a:solidFill>
                  <a:prstClr val="black"/>
                </a:solidFill>
              </a:rPr>
              <a:t>hàng</a:t>
            </a:r>
            <a:r>
              <a:rPr lang="en-US" sz="3600" b="1" dirty="0">
                <a:solidFill>
                  <a:prstClr val="black"/>
                </a:solidFill>
              </a:rPr>
              <a:t> </a:t>
            </a:r>
            <a:r>
              <a:rPr lang="en-US" sz="3600" b="1" dirty="0" err="1">
                <a:solidFill>
                  <a:prstClr val="black"/>
                </a:solidFill>
              </a:rPr>
              <a:t>nhà</a:t>
            </a:r>
            <a:r>
              <a:rPr lang="en-US" sz="3600" b="1" dirty="0">
                <a:solidFill>
                  <a:prstClr val="black"/>
                </a:solidFill>
              </a:rPr>
              <a:t> </a:t>
            </a:r>
            <a:r>
              <a:rPr lang="en-US" sz="3600" b="1" dirty="0" err="1">
                <a:solidFill>
                  <a:prstClr val="black"/>
                </a:solidFill>
              </a:rPr>
              <a:t>kiến</a:t>
            </a:r>
            <a:r>
              <a:rPr lang="en-US" sz="3600" b="1" dirty="0">
                <a:solidFill>
                  <a:prstClr val="black"/>
                </a:solidFill>
              </a:rPr>
              <a:t> </a:t>
            </a:r>
            <a:r>
              <a:rPr lang="en-US" sz="3600" b="1" dirty="0" err="1">
                <a:solidFill>
                  <a:prstClr val="black"/>
                </a:solidFill>
              </a:rPr>
              <a:t>chăm</a:t>
            </a:r>
            <a:r>
              <a:rPr lang="en-US" sz="3600" b="1" dirty="0">
                <a:solidFill>
                  <a:prstClr val="black"/>
                </a:solidFill>
              </a:rPr>
              <a:t> </a:t>
            </a:r>
            <a:r>
              <a:rPr lang="en-US" sz="3600" b="1" dirty="0" err="1">
                <a:solidFill>
                  <a:prstClr val="black"/>
                </a:solidFill>
              </a:rPr>
              <a:t>chỉ</a:t>
            </a:r>
            <a:r>
              <a:rPr lang="en-US" sz="3600" b="1" dirty="0">
                <a:solidFill>
                  <a:prstClr val="black"/>
                </a:solidFill>
              </a:rPr>
              <a:t>, </a:t>
            </a:r>
            <a:r>
              <a:rPr lang="en-US" sz="3600" b="1" dirty="0" err="1">
                <a:solidFill>
                  <a:prstClr val="black"/>
                </a:solidFill>
              </a:rPr>
              <a:t>hiền</a:t>
            </a:r>
            <a:r>
              <a:rPr lang="en-US" sz="3600" b="1" dirty="0">
                <a:solidFill>
                  <a:prstClr val="black"/>
                </a:solidFill>
              </a:rPr>
              <a:t> </a:t>
            </a:r>
            <a:r>
              <a:rPr lang="en-US" sz="3600" b="1" dirty="0" err="1">
                <a:solidFill>
                  <a:prstClr val="black"/>
                </a:solidFill>
              </a:rPr>
              <a:t>lành</a:t>
            </a:r>
            <a:r>
              <a:rPr lang="en-US" sz="3600" b="1" dirty="0">
                <a:solidFill>
                  <a:prstClr val="black"/>
                </a:solidFill>
              </a:rPr>
              <a:t>.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33D82B8-57F1-8042-F194-1A70F2E56A79}"/>
              </a:ext>
            </a:extLst>
          </p:cNvPr>
          <p:cNvPicPr>
            <a:picLocks noChangeAspect="1"/>
          </p:cNvPicPr>
          <p:nvPr/>
        </p:nvPicPr>
        <p:blipFill>
          <a:blip r:embed="rId4"/>
          <a:stretch>
            <a:fillRect/>
          </a:stretch>
        </p:blipFill>
        <p:spPr>
          <a:xfrm>
            <a:off x="2124074" y="1895474"/>
            <a:ext cx="8105775" cy="3702041"/>
          </a:xfrm>
          <a:prstGeom prst="rect">
            <a:avLst/>
          </a:prstGeom>
        </p:spPr>
      </p:pic>
    </p:spTree>
    <p:extLst>
      <p:ext uri="{BB962C8B-B14F-4D97-AF65-F5344CB8AC3E}">
        <p14:creationId xmlns:p14="http://schemas.microsoft.com/office/powerpoint/2010/main" val="408081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15BD2F8-1C22-8DA2-76C2-A7D0502A7C20}"/>
              </a:ext>
            </a:extLst>
          </p:cNvPr>
          <p:cNvGrpSpPr/>
          <p:nvPr/>
        </p:nvGrpSpPr>
        <p:grpSpPr>
          <a:xfrm>
            <a:off x="946298" y="828676"/>
            <a:ext cx="10430539" cy="5229224"/>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41807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tham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khảo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Họ hàng nhà kiến lúc nào cũng chăm chỉ, hiền lành. Trời chuẩn bị mưa to nhưng đàn kiến vẫn hành quân thành một hàng đen kịt tha mồi về tổ. Lần theo dấu vết của đàn kiến mới thấy chúng đi kiếm ăn rất xa tổ, chúng kiếm ăn ở trên cây hồng xiêm mà tổ lại ở trên vách nhà, quãng đường đi phải đến chục mét, quá xa xôi với thân hình nhỏ bé ti ti của chúng. Thế mà đàn kiến vẫn nối đuôi nhau thành hàng đi sát vào mép tường sân. Trông chúng nhỏ bé, hiền lành nhưng lại rất kiên cường. Nếu một tên kiến bị trêu chọc thì những con xung quanh liền cùng nhau giơ càng lên phản ứng tự vệ. </a:t>
              </a:r>
              <a:endParaRPr kumimoji="0" lang="en-US"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11123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688621" y="1875452"/>
            <a:ext cx="2635271" cy="3895801"/>
          </a:xfrm>
          <a:prstGeom prst="rect">
            <a:avLst/>
          </a:prstGeom>
        </p:spPr>
      </p:pic>
      <p:pic>
        <p:nvPicPr>
          <p:cNvPr id="2" name="Picture 1">
            <a:extLst>
              <a:ext uri="{FF2B5EF4-FFF2-40B4-BE49-F238E27FC236}">
                <a16:creationId xmlns:a16="http://schemas.microsoft.com/office/drawing/2014/main" id="{70E57FA3-8D93-6E41-AB9C-49FBBD41877B}"/>
              </a:ext>
            </a:extLst>
          </p:cNvPr>
          <p:cNvPicPr>
            <a:picLocks noChangeAspect="1"/>
          </p:cNvPicPr>
          <p:nvPr/>
        </p:nvPicPr>
        <p:blipFill>
          <a:blip r:embed="rId5"/>
          <a:stretch>
            <a:fillRect/>
          </a:stretch>
        </p:blipFill>
        <p:spPr>
          <a:xfrm>
            <a:off x="1639963" y="1223263"/>
            <a:ext cx="5578323" cy="2944623"/>
          </a:xfrm>
          <a:prstGeom prst="rect">
            <a:avLst/>
          </a:prstGeom>
        </p:spPr>
      </p:pic>
    </p:spTree>
    <p:extLst>
      <p:ext uri="{BB962C8B-B14F-4D97-AF65-F5344CB8AC3E}">
        <p14:creationId xmlns:p14="http://schemas.microsoft.com/office/powerpoint/2010/main" val="2392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mình">
            <a:hlinkClick r:id="" action="ppaction://media"/>
            <a:extLst>
              <a:ext uri="{FF2B5EF4-FFF2-40B4-BE49-F238E27FC236}">
                <a16:creationId xmlns:a16="http://schemas.microsoft.com/office/drawing/2014/main" id="{7669CD2E-446C-9AEC-8825-766C9A4968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16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矩形: 圆角 6"/>
          <p:cNvSpPr/>
          <p:nvPr/>
        </p:nvSpPr>
        <p:spPr>
          <a:xfrm>
            <a:off x="497567" y="298383"/>
            <a:ext cx="8030415" cy="4105666"/>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w="0">
                <a:noFill/>
              </a:ln>
              <a:solidFill>
                <a:srgbClr val="002060"/>
              </a:solidFill>
              <a:effectLst>
                <a:outerShdw blurRad="38100" dist="19050" dir="2700000" algn="tl" rotWithShape="0">
                  <a:prstClr val="black">
                    <a:alpha val="40000"/>
                  </a:prstClr>
                </a:outerShdw>
              </a:effectLst>
              <a:uLnTx/>
              <a:uFillTx/>
              <a:ea typeface="字魂59号-创粗黑" panose="00000500000000000000" pitchFamily="2" charset="-122"/>
              <a:cs typeface="+mn-ea"/>
              <a:sym typeface="+mn-lt"/>
            </a:endParaRPr>
          </a:p>
        </p:txBody>
      </p:sp>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9028498" y="2421564"/>
            <a:ext cx="2877692" cy="4188290"/>
          </a:xfrm>
          <a:prstGeom prst="rect">
            <a:avLst/>
          </a:prstGeom>
        </p:spPr>
      </p:pic>
      <p:sp>
        <p:nvSpPr>
          <p:cNvPr id="2" name="TextBox 1">
            <a:extLst>
              <a:ext uri="{FF2B5EF4-FFF2-40B4-BE49-F238E27FC236}">
                <a16:creationId xmlns:a16="http://schemas.microsoft.com/office/drawing/2014/main" id="{F417C6A3-2F25-1A01-E29F-E5E44AC13432}"/>
              </a:ext>
            </a:extLst>
          </p:cNvPr>
          <p:cNvSpPr txBox="1"/>
          <p:nvPr/>
        </p:nvSpPr>
        <p:spPr>
          <a:xfrm>
            <a:off x="1257300" y="485775"/>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Thứ</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ngày</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tháng</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năm</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a:t>
            </a:r>
          </a:p>
        </p:txBody>
      </p:sp>
      <p:pic>
        <p:nvPicPr>
          <p:cNvPr id="3" name="Picture 2">
            <a:extLst>
              <a:ext uri="{FF2B5EF4-FFF2-40B4-BE49-F238E27FC236}">
                <a16:creationId xmlns:a16="http://schemas.microsoft.com/office/drawing/2014/main" id="{93064558-821A-002A-EFC6-072D18ACB51E}"/>
              </a:ext>
            </a:extLst>
          </p:cNvPr>
          <p:cNvPicPr>
            <a:picLocks noChangeAspect="1"/>
          </p:cNvPicPr>
          <p:nvPr/>
        </p:nvPicPr>
        <p:blipFill>
          <a:blip r:embed="rId5"/>
          <a:stretch>
            <a:fillRect/>
          </a:stretch>
        </p:blipFill>
        <p:spPr>
          <a:xfrm>
            <a:off x="2168453" y="1075138"/>
            <a:ext cx="4578493" cy="1012024"/>
          </a:xfrm>
          <a:prstGeom prst="rect">
            <a:avLst/>
          </a:prstGeom>
        </p:spPr>
      </p:pic>
      <p:pic>
        <p:nvPicPr>
          <p:cNvPr id="6" name="Picture 5">
            <a:extLst>
              <a:ext uri="{FF2B5EF4-FFF2-40B4-BE49-F238E27FC236}">
                <a16:creationId xmlns:a16="http://schemas.microsoft.com/office/drawing/2014/main" id="{2C09F3C2-70D2-B8EE-318F-ECEBE4FDFAF4}"/>
              </a:ext>
            </a:extLst>
          </p:cNvPr>
          <p:cNvPicPr>
            <a:picLocks noChangeAspect="1"/>
          </p:cNvPicPr>
          <p:nvPr/>
        </p:nvPicPr>
        <p:blipFill>
          <a:blip r:embed="rId6"/>
          <a:stretch>
            <a:fillRect/>
          </a:stretch>
        </p:blipFill>
        <p:spPr>
          <a:xfrm>
            <a:off x="490000" y="1928940"/>
            <a:ext cx="7992549" cy="1457070"/>
          </a:xfrm>
          <a:prstGeom prst="rect">
            <a:avLst/>
          </a:prstGeom>
        </p:spPr>
      </p:pic>
      <p:sp>
        <p:nvSpPr>
          <p:cNvPr id="7" name="TextBox 6">
            <a:extLst>
              <a:ext uri="{FF2B5EF4-FFF2-40B4-BE49-F238E27FC236}">
                <a16:creationId xmlns:a16="http://schemas.microsoft.com/office/drawing/2014/main" id="{C049AAA3-C890-633B-76C7-9CD81BD370F6}"/>
              </a:ext>
            </a:extLst>
          </p:cNvPr>
          <p:cNvSpPr txBox="1"/>
          <p:nvPr/>
        </p:nvSpPr>
        <p:spPr>
          <a:xfrm>
            <a:off x="1371600" y="3048000"/>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Tiết</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3 + 4)</a:t>
            </a:r>
          </a:p>
        </p:txBody>
      </p:sp>
    </p:spTree>
    <p:extLst>
      <p:ext uri="{BB962C8B-B14F-4D97-AF65-F5344CB8AC3E}">
        <p14:creationId xmlns:p14="http://schemas.microsoft.com/office/powerpoint/2010/main" val="3916264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609600" y="1722537"/>
            <a:ext cx="3181738" cy="4703660"/>
          </a:xfrm>
          <a:prstGeom prst="rect">
            <a:avLst/>
          </a:prstGeom>
        </p:spPr>
      </p:pic>
      <p:sp>
        <p:nvSpPr>
          <p:cNvPr id="3" name="Rectangle: Rounded Corners 2">
            <a:extLst>
              <a:ext uri="{FF2B5EF4-FFF2-40B4-BE49-F238E27FC236}">
                <a16:creationId xmlns:a16="http://schemas.microsoft.com/office/drawing/2014/main" id="{C87F64C7-D699-3819-5438-C972E1EDD64E}"/>
              </a:ext>
            </a:extLst>
          </p:cNvPr>
          <p:cNvSpPr/>
          <p:nvPr/>
        </p:nvSpPr>
        <p:spPr>
          <a:xfrm>
            <a:off x="4343400" y="1657350"/>
            <a:ext cx="7248525" cy="25431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DBADB96E-2FFF-FDFD-247A-6714D8CE4D36}"/>
              </a:ext>
            </a:extLst>
          </p:cNvPr>
          <p:cNvPicPr>
            <a:picLocks noChangeAspect="1"/>
          </p:cNvPicPr>
          <p:nvPr/>
        </p:nvPicPr>
        <p:blipFill>
          <a:blip r:embed="rId5"/>
          <a:stretch>
            <a:fillRect/>
          </a:stretch>
        </p:blipFill>
        <p:spPr>
          <a:xfrm>
            <a:off x="3488041" y="1898040"/>
            <a:ext cx="9102117" cy="2353260"/>
          </a:xfrm>
          <a:prstGeom prst="rect">
            <a:avLst/>
          </a:prstGeom>
        </p:spPr>
      </p:pic>
    </p:spTree>
    <p:extLst>
      <p:ext uri="{BB962C8B-B14F-4D97-AF65-F5344CB8AC3E}">
        <p14:creationId xmlns:p14="http://schemas.microsoft.com/office/powerpoint/2010/main" val="314081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latin typeface="Calibri" panose="020F0502020204030204"/>
              </a:rPr>
              <a:t>1. </a:t>
            </a:r>
            <a:r>
              <a:rPr lang="vi-VN" sz="3600" b="1" dirty="0">
                <a:solidFill>
                  <a:prstClr val="black"/>
                </a:solidFill>
                <a:latin typeface="Calibri" panose="020F0502020204030204"/>
              </a:rPr>
              <a:t>Đọc thuộc lòng đoạn thơ khoảng 80 chữ trong một bài thơ đã học dưới đây và trả lời câu hỏi.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1B6261F-5592-5E39-001B-366B850C5A58}"/>
              </a:ext>
            </a:extLst>
          </p:cNvPr>
          <p:cNvPicPr>
            <a:picLocks noChangeAspect="1"/>
          </p:cNvPicPr>
          <p:nvPr/>
        </p:nvPicPr>
        <p:blipFill>
          <a:blip r:embed="rId4"/>
          <a:stretch>
            <a:fillRect/>
          </a:stretch>
        </p:blipFill>
        <p:spPr>
          <a:xfrm>
            <a:off x="1219199" y="1809749"/>
            <a:ext cx="9248775" cy="3500949"/>
          </a:xfrm>
          <a:prstGeom prst="rect">
            <a:avLst/>
          </a:prstGeom>
        </p:spPr>
      </p:pic>
    </p:spTree>
    <p:extLst>
      <p:ext uri="{BB962C8B-B14F-4D97-AF65-F5344CB8AC3E}">
        <p14:creationId xmlns:p14="http://schemas.microsoft.com/office/powerpoint/2010/main" val="9972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C64843-A73F-9E3E-3A67-CACDCE269618}"/>
              </a:ext>
            </a:extLst>
          </p:cNvPr>
          <p:cNvPicPr>
            <a:picLocks noChangeAspect="1"/>
          </p:cNvPicPr>
          <p:nvPr/>
        </p:nvPicPr>
        <p:blipFill>
          <a:blip r:embed="rId4"/>
          <a:stretch>
            <a:fillRect/>
          </a:stretch>
        </p:blipFill>
        <p:spPr>
          <a:xfrm>
            <a:off x="461962" y="2605087"/>
            <a:ext cx="5719763" cy="1857066"/>
          </a:xfrm>
          <a:prstGeom prst="rect">
            <a:avLst/>
          </a:prstGeom>
        </p:spPr>
      </p:pic>
      <p:sp>
        <p:nvSpPr>
          <p:cNvPr id="7" name="Rectangle: Rounded Corners 6">
            <a:extLst>
              <a:ext uri="{FF2B5EF4-FFF2-40B4-BE49-F238E27FC236}">
                <a16:creationId xmlns:a16="http://schemas.microsoft.com/office/drawing/2014/main" id="{793695C0-38B2-BFBB-2730-E3BDD54291D3}"/>
              </a:ext>
            </a:extLst>
          </p:cNvPr>
          <p:cNvSpPr/>
          <p:nvPr/>
        </p:nvSpPr>
        <p:spPr>
          <a:xfrm>
            <a:off x="6238876" y="1445551"/>
            <a:ext cx="5734050" cy="3650323"/>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thơ</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tóc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bạc</a:t>
            </a:r>
            <a:r>
              <a:rPr lang="en-US" sz="3200" b="1" dirty="0">
                <a:solidFill>
                  <a:srgbClr val="002060"/>
                </a:solidFill>
                <a:latin typeface="Cambria" panose="02040503050406030204" pitchFamily="18" charset="0"/>
                <a:ea typeface="Cambria" panose="02040503050406030204" pitchFamily="18" charset="0"/>
              </a:rPr>
              <a:t>, da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mồi</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nhưng bà vẫn luôn yêu thương và nghĩ cho con cháu, có gì ngon bà vẫn phần các con.</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8425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734050"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gợi nhắc chúng ta cần biết yêu thương đùm bọc lẫn nhau trong cuộc sống, chúng ta luôn là những cá thể cùng chung sống, xây dựng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tạo nên xã hội và không thể tách rời, sống đơn độc được.</a:t>
            </a:r>
          </a:p>
        </p:txBody>
      </p:sp>
      <p:pic>
        <p:nvPicPr>
          <p:cNvPr id="4" name="Picture 3">
            <a:extLst>
              <a:ext uri="{FF2B5EF4-FFF2-40B4-BE49-F238E27FC236}">
                <a16:creationId xmlns:a16="http://schemas.microsoft.com/office/drawing/2014/main" id="{1A90FD00-DBAA-C79A-E558-F3E86238E814}"/>
              </a:ext>
            </a:extLst>
          </p:cNvPr>
          <p:cNvPicPr>
            <a:picLocks noChangeAspect="1"/>
          </p:cNvPicPr>
          <p:nvPr/>
        </p:nvPicPr>
        <p:blipFill>
          <a:blip r:embed="rId4"/>
          <a:stretch>
            <a:fillRect/>
          </a:stretch>
        </p:blipFill>
        <p:spPr>
          <a:xfrm>
            <a:off x="485774" y="2371724"/>
            <a:ext cx="5521643" cy="2066925"/>
          </a:xfrm>
          <a:prstGeom prst="rect">
            <a:avLst/>
          </a:prstGeom>
        </p:spPr>
      </p:pic>
    </p:spTree>
    <p:extLst>
      <p:ext uri="{BB962C8B-B14F-4D97-AF65-F5344CB8AC3E}">
        <p14:creationId xmlns:p14="http://schemas.microsoft.com/office/powerpoint/2010/main" val="224304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572124"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câu thơ thể hiện tình cảm, cảm xúc của nhà thơ khi được gặp Bác Hồ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Vui sao một sáng tháng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Bàn tay con nắm tay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xanh biển rộng ruộng đồng nước non....</a:t>
            </a:r>
          </a:p>
        </p:txBody>
      </p:sp>
      <p:pic>
        <p:nvPicPr>
          <p:cNvPr id="5" name="Picture 4">
            <a:extLst>
              <a:ext uri="{FF2B5EF4-FFF2-40B4-BE49-F238E27FC236}">
                <a16:creationId xmlns:a16="http://schemas.microsoft.com/office/drawing/2014/main" id="{4004935B-A899-FEDC-DCFD-D1F396577A6F}"/>
              </a:ext>
            </a:extLst>
          </p:cNvPr>
          <p:cNvPicPr>
            <a:picLocks noChangeAspect="1"/>
          </p:cNvPicPr>
          <p:nvPr/>
        </p:nvPicPr>
        <p:blipFill>
          <a:blip r:embed="rId4"/>
          <a:stretch>
            <a:fillRect/>
          </a:stretch>
        </p:blipFill>
        <p:spPr>
          <a:xfrm>
            <a:off x="390524" y="2371725"/>
            <a:ext cx="5441633" cy="2209800"/>
          </a:xfrm>
          <a:prstGeom prst="rect">
            <a:avLst/>
          </a:prstGeom>
        </p:spPr>
      </p:pic>
    </p:spTree>
    <p:extLst>
      <p:ext uri="{BB962C8B-B14F-4D97-AF65-F5344CB8AC3E}">
        <p14:creationId xmlns:p14="http://schemas.microsoft.com/office/powerpoint/2010/main" val="311390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00776" y="1295400"/>
            <a:ext cx="5572124" cy="3886200"/>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thơ</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gian ngu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y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 người lính Trường Sa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phải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đương</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lang="en-US" sz="3600" b="1" i="1" dirty="0">
                <a:solidFill>
                  <a:srgbClr val="002060"/>
                </a:solidFill>
                <a:latin typeface="Cambria" panose="02040503050406030204" pitchFamily="18" charset="0"/>
                <a:ea typeface="Cambria" panose="02040503050406030204" pitchFamily="18" charset="0"/>
              </a:rPr>
              <a:t>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để bảo vệ vẹn toàn lãnh thổ của chúng ta.</a:t>
            </a:r>
            <a:endPar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24B0711-7D9D-EFD3-64CE-81F2D9A61EE1}"/>
              </a:ext>
            </a:extLst>
          </p:cNvPr>
          <p:cNvPicPr>
            <a:picLocks noChangeAspect="1"/>
          </p:cNvPicPr>
          <p:nvPr/>
        </p:nvPicPr>
        <p:blipFill>
          <a:blip r:embed="rId4"/>
          <a:stretch>
            <a:fillRect/>
          </a:stretch>
        </p:blipFill>
        <p:spPr>
          <a:xfrm>
            <a:off x="671512" y="2443162"/>
            <a:ext cx="5073501" cy="2052638"/>
          </a:xfrm>
          <a:prstGeom prst="rect">
            <a:avLst/>
          </a:prstGeom>
        </p:spPr>
      </p:pic>
    </p:spTree>
    <p:extLst>
      <p:ext uri="{BB962C8B-B14F-4D97-AF65-F5344CB8AC3E}">
        <p14:creationId xmlns:p14="http://schemas.microsoft.com/office/powerpoint/2010/main" val="3639400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1057</Words>
  <Application>Microsoft Office PowerPoint</Application>
  <PresentationFormat>Widescreen</PresentationFormat>
  <Paragraphs>37</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字魂59号-创粗黑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24</cp:revision>
  <dcterms:created xsi:type="dcterms:W3CDTF">2023-12-14T04:06:05Z</dcterms:created>
  <dcterms:modified xsi:type="dcterms:W3CDTF">2026-03-20T15:54:13Z</dcterms:modified>
</cp:coreProperties>
</file>