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3"/>
  </p:notesMasterIdLst>
  <p:sldIdLst>
    <p:sldId id="524" r:id="rId3"/>
    <p:sldId id="8569" r:id="rId4"/>
    <p:sldId id="8561" r:id="rId5"/>
    <p:sldId id="8583" r:id="rId6"/>
    <p:sldId id="8562" r:id="rId7"/>
    <p:sldId id="8570" r:id="rId8"/>
    <p:sldId id="8584" r:id="rId9"/>
    <p:sldId id="8565" r:id="rId10"/>
    <p:sldId id="8573" r:id="rId11"/>
    <p:sldId id="8574" r:id="rId12"/>
    <p:sldId id="8585" r:id="rId13"/>
    <p:sldId id="8579" r:id="rId14"/>
    <p:sldId id="8586" r:id="rId15"/>
    <p:sldId id="8587" r:id="rId16"/>
    <p:sldId id="8588" r:id="rId17"/>
    <p:sldId id="8589" r:id="rId18"/>
    <p:sldId id="8581" r:id="rId19"/>
    <p:sldId id="8582" r:id="rId20"/>
    <p:sldId id="8590" r:id="rId21"/>
    <p:sldId id="85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CF929-BC23-4E3D-926B-AC0322179929}"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93C94C-0234-44FC-B3A4-DBFE86F75006}" type="slidenum">
              <a:rPr lang="en-US" smtClean="0"/>
              <a:t>‹#›</a:t>
            </a:fld>
            <a:endParaRPr lang="en-US"/>
          </a:p>
        </p:txBody>
      </p:sp>
    </p:spTree>
    <p:extLst>
      <p:ext uri="{BB962C8B-B14F-4D97-AF65-F5344CB8AC3E}">
        <p14:creationId xmlns:p14="http://schemas.microsoft.com/office/powerpoint/2010/main" val="3531930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563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896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0830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50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0670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006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256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52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387115668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342714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8576575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2754482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926519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502778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2507061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5294837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21559630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88224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296747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3686416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2026/3/20</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37722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21533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36150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jp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C0AF99-D544-D3AF-5225-3BCDE9D92F01}"/>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5" name="Picture 4">
            <a:extLst>
              <a:ext uri="{FF2B5EF4-FFF2-40B4-BE49-F238E27FC236}">
                <a16:creationId xmlns:a16="http://schemas.microsoft.com/office/drawing/2014/main" id="{E2448CCC-3094-3B75-03A6-87D6B0C7DBD6}"/>
              </a:ext>
            </a:extLst>
          </p:cNvPr>
          <p:cNvPicPr>
            <a:picLocks noChangeAspect="1"/>
          </p:cNvPicPr>
          <p:nvPr/>
        </p:nvPicPr>
        <p:blipFill>
          <a:blip r:embed="rId7"/>
          <a:stretch>
            <a:fillRect/>
          </a:stretch>
        </p:blipFill>
        <p:spPr>
          <a:xfrm>
            <a:off x="4851501" y="1627601"/>
            <a:ext cx="3517697" cy="707197"/>
          </a:xfrm>
          <a:prstGeom prst="rect">
            <a:avLst/>
          </a:prstGeom>
        </p:spPr>
      </p:pic>
      <p:pic>
        <p:nvPicPr>
          <p:cNvPr id="3" name="Picture 2">
            <a:extLst>
              <a:ext uri="{FF2B5EF4-FFF2-40B4-BE49-F238E27FC236}">
                <a16:creationId xmlns:a16="http://schemas.microsoft.com/office/drawing/2014/main" id="{58CFC4E6-425B-A296-B3D7-3DB6701A4AFF}"/>
              </a:ext>
            </a:extLst>
          </p:cNvPr>
          <p:cNvPicPr>
            <a:picLocks noChangeAspect="1"/>
          </p:cNvPicPr>
          <p:nvPr/>
        </p:nvPicPr>
        <p:blipFill>
          <a:blip r:embed="rId8"/>
          <a:stretch>
            <a:fillRect/>
          </a:stretch>
        </p:blipFill>
        <p:spPr>
          <a:xfrm>
            <a:off x="2497154" y="2508024"/>
            <a:ext cx="6950042" cy="2280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37"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Bác nông dân đã giúp chim ưng mau lành vết thương bằng cách nào?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85984" y="2476500"/>
            <a:ext cx="10580914" cy="2114550"/>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44688"/>
              <a:ext cx="10307184" cy="76359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Bác nông dân đã giúp chim ưng mau lành vết thương bằng cách mang con chim ưng bị thương về nhà, tận tình chăm sóc, chữa chạy vết thương cho nó. </a:t>
              </a:r>
            </a:p>
          </p:txBody>
        </p:sp>
      </p:gr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chim ưng khoẻ trở lại, bác nông dân đã làm gì? Việc làm đó cho thấy bác là người thế nào?</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85984" y="2476500"/>
            <a:ext cx="10580914" cy="2114550"/>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44688"/>
              <a:ext cx="10307184" cy="11109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Khi chim ưng khỏe trở lại, bác nông dân đã thả cho chim trở về với bầu trời bao la.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Việc làm đó cho thấy bác là người rất nhân hậu.</a:t>
              </a:r>
            </a:p>
          </p:txBody>
        </p:sp>
      </p:grpSp>
    </p:spTree>
    <p:extLst>
      <p:ext uri="{BB962C8B-B14F-4D97-AF65-F5344CB8AC3E}">
        <p14:creationId xmlns:p14="http://schemas.microsoft.com/office/powerpoint/2010/main" val="9341003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4</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646331"/>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Cho biết mỗi ý dưới đây đúng (Đ) hay sai (S).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E0FCF47-3B4C-C542-25C4-3FF730B7346B}"/>
              </a:ext>
            </a:extLst>
          </p:cNvPr>
          <p:cNvPicPr>
            <a:picLocks noChangeAspect="1"/>
          </p:cNvPicPr>
          <p:nvPr/>
        </p:nvPicPr>
        <p:blipFill>
          <a:blip r:embed="rId4"/>
          <a:stretch>
            <a:fillRect/>
          </a:stretch>
        </p:blipFill>
        <p:spPr>
          <a:xfrm>
            <a:off x="1052512" y="2033587"/>
            <a:ext cx="10050524" cy="3557588"/>
          </a:xfrm>
          <a:prstGeom prst="rect">
            <a:avLst/>
          </a:prstGeom>
        </p:spPr>
      </p:pic>
      <p:sp>
        <p:nvSpPr>
          <p:cNvPr id="6" name="Rectangle: Rounded Corners 5">
            <a:extLst>
              <a:ext uri="{FF2B5EF4-FFF2-40B4-BE49-F238E27FC236}">
                <a16:creationId xmlns:a16="http://schemas.microsoft.com/office/drawing/2014/main" id="{AF16966F-3C7D-15A1-78B7-BA5758DBB1B8}"/>
              </a:ext>
            </a:extLst>
          </p:cNvPr>
          <p:cNvSpPr/>
          <p:nvPr/>
        </p:nvSpPr>
        <p:spPr>
          <a:xfrm>
            <a:off x="10401300" y="2295525"/>
            <a:ext cx="466725" cy="571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Đ</a:t>
            </a:r>
          </a:p>
        </p:txBody>
      </p:sp>
      <p:sp>
        <p:nvSpPr>
          <p:cNvPr id="12" name="Rectangle: Rounded Corners 11">
            <a:extLst>
              <a:ext uri="{FF2B5EF4-FFF2-40B4-BE49-F238E27FC236}">
                <a16:creationId xmlns:a16="http://schemas.microsoft.com/office/drawing/2014/main" id="{1C68D668-470B-57E1-E0B2-7671742F96DF}"/>
              </a:ext>
            </a:extLst>
          </p:cNvPr>
          <p:cNvSpPr/>
          <p:nvPr/>
        </p:nvSpPr>
        <p:spPr>
          <a:xfrm>
            <a:off x="10429875" y="2971799"/>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S</a:t>
            </a:r>
          </a:p>
        </p:txBody>
      </p:sp>
      <p:sp>
        <p:nvSpPr>
          <p:cNvPr id="18" name="Rectangle: Rounded Corners 17">
            <a:extLst>
              <a:ext uri="{FF2B5EF4-FFF2-40B4-BE49-F238E27FC236}">
                <a16:creationId xmlns:a16="http://schemas.microsoft.com/office/drawing/2014/main" id="{A6615CEE-37A5-68BD-AE4B-A896E81992F4}"/>
              </a:ext>
            </a:extLst>
          </p:cNvPr>
          <p:cNvSpPr/>
          <p:nvPr/>
        </p:nvSpPr>
        <p:spPr>
          <a:xfrm>
            <a:off x="10448925" y="3448049"/>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S</a:t>
            </a:r>
          </a:p>
        </p:txBody>
      </p:sp>
      <p:sp>
        <p:nvSpPr>
          <p:cNvPr id="20" name="Rectangle: Rounded Corners 19">
            <a:extLst>
              <a:ext uri="{FF2B5EF4-FFF2-40B4-BE49-F238E27FC236}">
                <a16:creationId xmlns:a16="http://schemas.microsoft.com/office/drawing/2014/main" id="{472C8628-943F-9CEE-6BE5-A2B4CFD33652}"/>
              </a:ext>
            </a:extLst>
          </p:cNvPr>
          <p:cNvSpPr/>
          <p:nvPr/>
        </p:nvSpPr>
        <p:spPr>
          <a:xfrm>
            <a:off x="10458450" y="4057649"/>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Đ</a:t>
            </a:r>
          </a:p>
        </p:txBody>
      </p:sp>
      <p:sp>
        <p:nvSpPr>
          <p:cNvPr id="23" name="Rectangle: Rounded Corners 22">
            <a:extLst>
              <a:ext uri="{FF2B5EF4-FFF2-40B4-BE49-F238E27FC236}">
                <a16:creationId xmlns:a16="http://schemas.microsoft.com/office/drawing/2014/main" id="{A7907FCB-FFA7-A90F-B0D3-25C0D957D0D8}"/>
              </a:ext>
            </a:extLst>
          </p:cNvPr>
          <p:cNvSpPr/>
          <p:nvPr/>
        </p:nvSpPr>
        <p:spPr>
          <a:xfrm>
            <a:off x="10448925" y="4867274"/>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Đ</a:t>
            </a: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6" grpId="0" animBg="1"/>
      <p:bldP spid="12" grpId="0" animBg="1"/>
      <p:bldP spid="18" grpId="0" animBg="1"/>
      <p:bldP spid="20"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5</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304698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Theo em, câu chuyện muốn nói với chúng ta điều gì? Tìm câu trả lời đúng. </a:t>
            </a:r>
          </a:p>
          <a:p>
            <a:pPr lvl="0" algn="just"/>
            <a:r>
              <a:rPr lang="vi-VN" sz="3200" dirty="0">
                <a:solidFill>
                  <a:prstClr val="black"/>
                </a:solidFill>
                <a:latin typeface="Calibri" panose="020F0502020204030204" pitchFamily="34" charset="0"/>
                <a:cs typeface="Calibri" panose="020F0502020204030204" pitchFamily="34" charset="0"/>
              </a:rPr>
              <a:t>A. Chim ưng rất thông minh.</a:t>
            </a:r>
          </a:p>
          <a:p>
            <a:pPr lvl="0" algn="just"/>
            <a:r>
              <a:rPr lang="vi-VN" sz="3200" dirty="0">
                <a:solidFill>
                  <a:prstClr val="black"/>
                </a:solidFill>
                <a:latin typeface="Calibri" panose="020F0502020204030204" pitchFamily="34" charset="0"/>
                <a:cs typeface="Calibri" panose="020F0502020204030204" pitchFamily="34" charset="0"/>
              </a:rPr>
              <a:t>B. Chim ưng là bạn của người.</a:t>
            </a:r>
          </a:p>
          <a:p>
            <a:pPr lvl="0" algn="just"/>
            <a:r>
              <a:rPr lang="vi-VN" sz="3200" dirty="0">
                <a:solidFill>
                  <a:prstClr val="black"/>
                </a:solidFill>
                <a:latin typeface="Calibri" panose="020F0502020204030204" pitchFamily="34" charset="0"/>
                <a:cs typeface="Calibri" panose="020F0502020204030204" pitchFamily="34" charset="0"/>
              </a:rPr>
              <a:t>C. Ở hiền thì gặp lành.</a:t>
            </a:r>
          </a:p>
          <a:p>
            <a:pPr lvl="0" algn="just"/>
            <a:r>
              <a:rPr lang="vi-VN" sz="3200" dirty="0">
                <a:solidFill>
                  <a:prstClr val="black"/>
                </a:solidFill>
                <a:latin typeface="Calibri" panose="020F0502020204030204" pitchFamily="34" charset="0"/>
                <a:cs typeface="Calibri" panose="020F0502020204030204" pitchFamily="34" charset="0"/>
              </a:rPr>
              <a:t>D. Bác nông dân rất yêu quý các loài vật.</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Oval 2">
            <a:extLst>
              <a:ext uri="{FF2B5EF4-FFF2-40B4-BE49-F238E27FC236}">
                <a16:creationId xmlns:a16="http://schemas.microsoft.com/office/drawing/2014/main" id="{98CA9C4E-DECD-7BEA-76BF-72DBFFC61783}"/>
              </a:ext>
            </a:extLst>
          </p:cNvPr>
          <p:cNvSpPr/>
          <p:nvPr/>
        </p:nvSpPr>
        <p:spPr>
          <a:xfrm>
            <a:off x="2076450" y="2609850"/>
            <a:ext cx="542925" cy="447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5063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6</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569660"/>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Xác định các trạng ngữ của câu sau và cho biết các trạng ngữ đó bổ sung thông tin gì cho câu.</a:t>
            </a:r>
          </a:p>
          <a:p>
            <a:pPr lvl="0" algn="just"/>
            <a:endParaRPr lang="vi-VN" sz="3200" b="1" dirty="0">
              <a:solidFill>
                <a:prstClr val="black"/>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487591B-2130-59D9-CD53-DCEC75212AC0}"/>
              </a:ext>
            </a:extLst>
          </p:cNvPr>
          <p:cNvPicPr>
            <a:picLocks noChangeAspect="1"/>
          </p:cNvPicPr>
          <p:nvPr/>
        </p:nvPicPr>
        <p:blipFill>
          <a:blip r:embed="rId4"/>
          <a:stretch>
            <a:fillRect/>
          </a:stretch>
        </p:blipFill>
        <p:spPr>
          <a:xfrm>
            <a:off x="1352550" y="2062162"/>
            <a:ext cx="9601200" cy="1103168"/>
          </a:xfrm>
          <a:prstGeom prst="rect">
            <a:avLst/>
          </a:prstGeom>
        </p:spPr>
      </p:pic>
      <p:sp>
        <p:nvSpPr>
          <p:cNvPr id="7" name="TextBox 6">
            <a:extLst>
              <a:ext uri="{FF2B5EF4-FFF2-40B4-BE49-F238E27FC236}">
                <a16:creationId xmlns:a16="http://schemas.microsoft.com/office/drawing/2014/main" id="{CC6C61A7-9362-51B9-6F05-CF00BEC2BC56}"/>
              </a:ext>
            </a:extLst>
          </p:cNvPr>
          <p:cNvSpPr txBox="1"/>
          <p:nvPr/>
        </p:nvSpPr>
        <p:spPr>
          <a:xfrm>
            <a:off x="1457325" y="3533775"/>
            <a:ext cx="9820275" cy="1200329"/>
          </a:xfrm>
          <a:prstGeom prst="rect">
            <a:avLst/>
          </a:prstGeom>
          <a:noFill/>
        </p:spPr>
        <p:txBody>
          <a:bodyPr wrap="square" rtlCol="0">
            <a:spAutoFit/>
          </a:bodyPr>
          <a:lstStyle/>
          <a:p>
            <a:pPr algn="just"/>
            <a:r>
              <a:rPr lang="en-US" sz="3600" b="1" i="0" dirty="0" err="1">
                <a:solidFill>
                  <a:srgbClr val="FF0000"/>
                </a:solidFill>
                <a:effectLst/>
                <a:latin typeface="Calibri" panose="020F0502020204030204" pitchFamily="34" charset="0"/>
                <a:cs typeface="Calibri" panose="020F0502020204030204" pitchFamily="34" charset="0"/>
              </a:rPr>
              <a:t>Trạng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ngữ</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Một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ngày</a:t>
            </a:r>
            <a:r>
              <a:rPr lang="en-US" sz="3600" b="1" i="0" dirty="0">
                <a:solidFill>
                  <a:srgbClr val="FF0000"/>
                </a:solidFill>
                <a:effectLst/>
                <a:latin typeface="Calibri" panose="020F0502020204030204" pitchFamily="34" charset="0"/>
                <a:cs typeface="Calibri" panose="020F0502020204030204" pitchFamily="34" charset="0"/>
              </a:rPr>
              <a:t> kia =&gt; </a:t>
            </a:r>
            <a:r>
              <a:rPr lang="en-US" sz="3600" b="1" i="0" dirty="0" err="1">
                <a:solidFill>
                  <a:srgbClr val="FF0000"/>
                </a:solidFill>
                <a:effectLst/>
                <a:latin typeface="Calibri" panose="020F0502020204030204" pitchFamily="34" charset="0"/>
                <a:cs typeface="Calibri" panose="020F0502020204030204" pitchFamily="34" charset="0"/>
              </a:rPr>
              <a:t>trạng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ngữ</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bổ</a:t>
            </a:r>
            <a:r>
              <a:rPr lang="en-US" sz="3600" b="1" i="0" dirty="0">
                <a:solidFill>
                  <a:srgbClr val="FF0000"/>
                </a:solidFill>
                <a:effectLst/>
                <a:latin typeface="Calibri" panose="020F0502020204030204" pitchFamily="34" charset="0"/>
                <a:cs typeface="Calibri" panose="020F0502020204030204" pitchFamily="34" charset="0"/>
              </a:rPr>
              <a:t> sung </a:t>
            </a:r>
            <a:r>
              <a:rPr lang="en-US" sz="3600" b="1" i="0" dirty="0" err="1">
                <a:solidFill>
                  <a:srgbClr val="FF0000"/>
                </a:solidFill>
                <a:effectLst/>
                <a:latin typeface="Calibri" panose="020F0502020204030204" pitchFamily="34" charset="0"/>
                <a:cs typeface="Calibri" panose="020F0502020204030204" pitchFamily="34" charset="0"/>
              </a:rPr>
              <a:t>thông</a:t>
            </a:r>
            <a:r>
              <a:rPr lang="en-US" sz="3600" b="1" i="0" dirty="0">
                <a:solidFill>
                  <a:srgbClr val="FF0000"/>
                </a:solidFill>
                <a:effectLst/>
                <a:latin typeface="Calibri" panose="020F0502020204030204" pitchFamily="34" charset="0"/>
                <a:cs typeface="Calibri" panose="020F0502020204030204" pitchFamily="34" charset="0"/>
              </a:rPr>
              <a:t> tin </a:t>
            </a:r>
            <a:r>
              <a:rPr lang="en-US" sz="3600" b="1" i="0" dirty="0" err="1">
                <a:solidFill>
                  <a:srgbClr val="FF0000"/>
                </a:solidFill>
                <a:effectLst/>
                <a:latin typeface="Calibri" panose="020F0502020204030204" pitchFamily="34" charset="0"/>
                <a:cs typeface="Calibri" panose="020F0502020204030204" pitchFamily="34" charset="0"/>
              </a:rPr>
              <a:t>về</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thời</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gian</a:t>
            </a:r>
            <a:r>
              <a:rPr lang="en-US" sz="3600" b="1" i="0" dirty="0">
                <a:solidFill>
                  <a:srgbClr val="FF0000"/>
                </a:solidFill>
                <a:effectLst/>
                <a:latin typeface="Calibri" panose="020F0502020204030204" pitchFamily="34" charset="0"/>
                <a:cs typeface="Calibri" panose="020F0502020204030204" pitchFamily="34" charset="0"/>
              </a:rPr>
              <a:t>.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61527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7</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Dựa vào nội dung câu chuyện, đặt câu có trạng ngữ chỉ mục đích hoặc nguyên nhân.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9140DF3D-85C5-F24D-BF5F-1E565E5B1552}"/>
              </a:ext>
            </a:extLst>
          </p:cNvPr>
          <p:cNvSpPr txBox="1"/>
          <p:nvPr/>
        </p:nvSpPr>
        <p:spPr>
          <a:xfrm>
            <a:off x="2133600" y="2447925"/>
            <a:ext cx="8696325" cy="1569660"/>
          </a:xfrm>
          <a:prstGeom prst="rect">
            <a:avLst/>
          </a:prstGeom>
          <a:noFill/>
        </p:spPr>
        <p:txBody>
          <a:bodyPr wrap="square" rtlCol="0">
            <a:spAutoFit/>
          </a:bodyPr>
          <a:lstStyle/>
          <a:p>
            <a:pPr algn="just" rtl="0" latinLnBrk="0"/>
            <a:r>
              <a:rPr lang="en-US" sz="3200" b="1" i="0" dirty="0" err="1">
                <a:solidFill>
                  <a:srgbClr val="FF0000"/>
                </a:solidFill>
                <a:effectLst/>
                <a:latin typeface="Calibri" panose="020F0502020204030204" pitchFamily="34" charset="0"/>
                <a:cs typeface="Calibri" panose="020F0502020204030204" pitchFamily="34" charset="0"/>
              </a:rPr>
              <a:t>Ví</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dụ</a:t>
            </a:r>
            <a:r>
              <a:rPr lang="en-US" sz="3200" b="1" i="0" dirty="0">
                <a:solidFill>
                  <a:srgbClr val="FF0000"/>
                </a:solidFill>
                <a:effectLst/>
                <a:latin typeface="Calibri" panose="020F0502020204030204" pitchFamily="34" charset="0"/>
                <a:cs typeface="Calibri" panose="020F0502020204030204" pitchFamily="34" charset="0"/>
              </a:rPr>
              <a:t>: </a:t>
            </a:r>
            <a:r>
              <a:rPr lang="vi-VN" sz="3200" b="1" i="0" dirty="0">
                <a:solidFill>
                  <a:srgbClr val="FF0000"/>
                </a:solidFill>
                <a:effectLst/>
                <a:latin typeface="Calibri" panose="020F0502020204030204" pitchFamily="34" charset="0"/>
                <a:cs typeface="Calibri" panose="020F0502020204030204" pitchFamily="34" charset="0"/>
              </a:rPr>
              <a:t>Nhờ tấm lòng nhân hậu của mình, bác nông dân đã thoát được một kiếp nạn.</a:t>
            </a:r>
          </a:p>
          <a:p>
            <a:pPr algn="just" rtl="0" latinLnBrk="0"/>
            <a:r>
              <a:rPr lang="vi-VN" sz="3200" b="1" i="0" dirty="0">
                <a:solidFill>
                  <a:srgbClr val="FF0000"/>
                </a:solidFill>
                <a:effectLst/>
                <a:latin typeface="Calibri" panose="020F0502020204030204" pitchFamily="34" charset="0"/>
                <a:cs typeface="Calibri" panose="020F0502020204030204" pitchFamily="34" charset="0"/>
              </a:rPr>
              <a:t>=&gt; Trạng ngữ chỉ nguyên nhân.</a:t>
            </a:r>
          </a:p>
        </p:txBody>
      </p:sp>
    </p:spTree>
    <p:extLst>
      <p:ext uri="{BB962C8B-B14F-4D97-AF65-F5344CB8AC3E}">
        <p14:creationId xmlns:p14="http://schemas.microsoft.com/office/powerpoint/2010/main" val="857463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Viết tiếp để tạo thành câu có vị ngữ nêu đặc điểm của đối tượng được nói ở chủ ngữ.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87973672-CE20-C920-83C3-397502EE6502}"/>
              </a:ext>
            </a:extLst>
          </p:cNvPr>
          <p:cNvPicPr>
            <a:picLocks noChangeAspect="1"/>
          </p:cNvPicPr>
          <p:nvPr/>
        </p:nvPicPr>
        <p:blipFill>
          <a:blip r:embed="rId4"/>
          <a:stretch>
            <a:fillRect/>
          </a:stretch>
        </p:blipFill>
        <p:spPr>
          <a:xfrm>
            <a:off x="866775" y="1900237"/>
            <a:ext cx="10306050" cy="886996"/>
          </a:xfrm>
          <a:prstGeom prst="rect">
            <a:avLst/>
          </a:prstGeom>
        </p:spPr>
      </p:pic>
      <p:sp>
        <p:nvSpPr>
          <p:cNvPr id="7" name="Rectangle: Rounded Corners 6">
            <a:extLst>
              <a:ext uri="{FF2B5EF4-FFF2-40B4-BE49-F238E27FC236}">
                <a16:creationId xmlns:a16="http://schemas.microsoft.com/office/drawing/2014/main" id="{6B68AB82-D39A-62D5-1CDA-BC4B43C5E10C}"/>
              </a:ext>
            </a:extLst>
          </p:cNvPr>
          <p:cNvSpPr/>
          <p:nvPr/>
        </p:nvSpPr>
        <p:spPr>
          <a:xfrm>
            <a:off x="5915026" y="2000250"/>
            <a:ext cx="4286250" cy="6096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libri" panose="020F0502020204030204" pitchFamily="34" charset="0"/>
                <a:cs typeface="Calibri" panose="020F0502020204030204" pitchFamily="34" charset="0"/>
              </a:rPr>
              <a:t>là một người rất nhân hậu.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205549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3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71CF0F2-90E6-F8B8-2800-D4E8139ED8DB}"/>
              </a:ext>
            </a:extLst>
          </p:cNvPr>
          <p:cNvPicPr>
            <a:picLocks noChangeAspect="1"/>
          </p:cNvPicPr>
          <p:nvPr/>
        </p:nvPicPr>
        <p:blipFill>
          <a:blip r:embed="rId4"/>
          <a:stretch>
            <a:fillRect/>
          </a:stretch>
        </p:blipFill>
        <p:spPr>
          <a:xfrm>
            <a:off x="1066799" y="1890712"/>
            <a:ext cx="9948715" cy="3081338"/>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1119505" y="223598"/>
            <a:ext cx="95389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khảo</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Đề</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1</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F4965B4-B179-49C4-A035-0DA2C2437BB9}"/>
              </a:ext>
            </a:extLst>
          </p:cNvPr>
          <p:cNvSpPr txBox="1"/>
          <p:nvPr/>
        </p:nvSpPr>
        <p:spPr>
          <a:xfrm>
            <a:off x="800101" y="1533525"/>
            <a:ext cx="10544174" cy="4708981"/>
          </a:xfrm>
          <a:prstGeom prst="rect">
            <a:avLst/>
          </a:prstGeom>
          <a:noFill/>
        </p:spPr>
        <p:txBody>
          <a:bodyPr wrap="square" rtlCol="0">
            <a:spAutoFit/>
          </a:bodyPr>
          <a:lstStyle/>
          <a:p>
            <a:pPr algn="just" rtl="0" latinLnBrk="0"/>
            <a:r>
              <a:rPr lang="en-US" sz="20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0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algn="just" rtl="0" latinLnBrk="0"/>
            <a:r>
              <a:rPr lang="en-US" sz="20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0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p>
          <a:p>
            <a:pPr algn="just" rtl="0" latinLnBrk="0"/>
            <a:r>
              <a:rPr lang="en-US" sz="20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0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Câu chuyện “Tờ báo tường của tôi” đã truyền không chỉ cho em mà cho tất cả mọi người bài học về lòng tốt. Em hứa sẽ giống như cậu bé trong câu chuyện, sẵn sàng giúp đỡ người khác lúc khó khăn..</a:t>
            </a:r>
          </a:p>
        </p:txBody>
      </p:sp>
    </p:spTree>
    <p:extLst>
      <p:ext uri="{BB962C8B-B14F-4D97-AF65-F5344CB8AC3E}">
        <p14:creationId xmlns:p14="http://schemas.microsoft.com/office/powerpoint/2010/main" val="67540100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EFE38B8E-A0AD-8F20-4669-CDE1E453A5E8}"/>
              </a:ext>
            </a:extLst>
          </p:cNvPr>
          <p:cNvPicPr>
            <a:picLocks noChangeAspect="1"/>
          </p:cNvPicPr>
          <p:nvPr/>
        </p:nvPicPr>
        <p:blipFill>
          <a:blip r:embed="rId8"/>
          <a:stretch>
            <a:fillRect/>
          </a:stretch>
        </p:blipFill>
        <p:spPr>
          <a:xfrm>
            <a:off x="1200114" y="1598173"/>
            <a:ext cx="9620322" cy="2804403"/>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 name="TextBox 1">
            <a:extLst>
              <a:ext uri="{FF2B5EF4-FFF2-40B4-BE49-F238E27FC236}">
                <a16:creationId xmlns:a16="http://schemas.microsoft.com/office/drawing/2014/main" id="{6B5B0463-30C1-4EF9-EC73-1E69CBB0BA3E}"/>
              </a:ext>
            </a:extLst>
          </p:cNvPr>
          <p:cNvSpPr txBox="1"/>
          <p:nvPr/>
        </p:nvSpPr>
        <p:spPr>
          <a:xfrm>
            <a:off x="838200" y="1085850"/>
            <a:ext cx="10458450" cy="5909310"/>
          </a:xfrm>
          <a:prstGeom prst="rect">
            <a:avLst/>
          </a:prstGeom>
          <a:noFill/>
        </p:spPr>
        <p:txBody>
          <a:bodyPr wrap="square" rtlCol="0">
            <a:spAutoFit/>
          </a:bodyPr>
          <a:lstStyle/>
          <a:p>
            <a:pPr algn="ctr"/>
            <a:r>
              <a:rPr lang="en-US" b="1" i="0" dirty="0">
                <a:solidFill>
                  <a:srgbClr val="000000"/>
                </a:solidFill>
                <a:effectLst/>
                <a:latin typeface="OpenSansBold"/>
              </a:rPr>
              <a:t>CON RẮN VUÔNG</a:t>
            </a:r>
          </a:p>
          <a:p>
            <a:pPr algn="just" rtl="0" latinLnBrk="0"/>
            <a:r>
              <a:rPr lang="en-US" b="0" i="0" dirty="0">
                <a:solidFill>
                  <a:srgbClr val="000000"/>
                </a:solidFill>
                <a:effectLst/>
                <a:latin typeface="OpenSans"/>
              </a:rPr>
              <a:t>   </a:t>
            </a:r>
            <a:r>
              <a:rPr lang="vi-VN" b="0" i="0" dirty="0">
                <a:solidFill>
                  <a:srgbClr val="000000"/>
                </a:solidFill>
                <a:effectLst/>
                <a:latin typeface="OpenSans"/>
              </a:rPr>
              <a:t>Anh chàng nọ tính khoác lác đã quen. Bữa kia đi chơi về bảo vợ:</a:t>
            </a:r>
          </a:p>
          <a:p>
            <a:pPr algn="just" rtl="0" latinLnBrk="0"/>
            <a:r>
              <a:rPr lang="en-US" b="0" i="0" dirty="0">
                <a:solidFill>
                  <a:srgbClr val="000000"/>
                </a:solidFill>
                <a:effectLst/>
                <a:latin typeface="OpenSans"/>
              </a:rPr>
              <a:t>   </a:t>
            </a:r>
            <a:r>
              <a:rPr lang="vi-VN" b="0" i="0" dirty="0">
                <a:solidFill>
                  <a:srgbClr val="000000"/>
                </a:solidFill>
                <a:effectLst/>
                <a:latin typeface="OpenSans"/>
              </a:rPr>
              <a:t>– Này mình ạ! Hôm nay tôi đi vào rừng trông thấy một con rắn, chao ôi, to đến là to, dài đến là dài. Bề ngang thì chắc chắn là bốn mươi thước rồi, còn bề dài thì dễ đến hơn trăm thước.</a:t>
            </a:r>
          </a:p>
          <a:p>
            <a:pPr algn="just" rtl="0" latinLnBrk="0"/>
            <a:r>
              <a:rPr lang="vi-VN" b="0" i="0" dirty="0">
                <a:solidFill>
                  <a:srgbClr val="000000"/>
                </a:solidFill>
                <a:effectLst/>
                <a:latin typeface="OpenSans"/>
              </a:rPr>
              <a:t>Vợ không tin nhưng tính trêu chồng một mẻ:</a:t>
            </a:r>
          </a:p>
          <a:p>
            <a:pPr algn="just" rtl="0" latinLnBrk="0"/>
            <a:r>
              <a:rPr lang="en-US" b="0" i="0" dirty="0">
                <a:solidFill>
                  <a:srgbClr val="000000"/>
                </a:solidFill>
                <a:effectLst/>
                <a:latin typeface="OpenSans"/>
              </a:rPr>
              <a:t>   </a:t>
            </a:r>
            <a:r>
              <a:rPr lang="vi-VN" b="0" i="0" dirty="0">
                <a:solidFill>
                  <a:srgbClr val="000000"/>
                </a:solidFill>
                <a:effectLst/>
                <a:latin typeface="OpenSans"/>
              </a:rPr>
              <a:t>– Tôi nghe người ta nói có rắn dài đã nhiều. Nhưng làm gì có giống rắn dài như mình nói thế. Tôi nhất định không tin.</a:t>
            </a:r>
          </a:p>
          <a:p>
            <a:pPr algn="just" rtl="0" latinLnBrk="0"/>
            <a:r>
              <a:rPr lang="en-US" b="0" i="0" dirty="0">
                <a:solidFill>
                  <a:srgbClr val="000000"/>
                </a:solidFill>
                <a:effectLst/>
                <a:latin typeface="OpenSans"/>
              </a:rPr>
              <a:t>   </a:t>
            </a:r>
            <a:r>
              <a:rPr lang="vi-VN" b="0" i="0" dirty="0">
                <a:solidFill>
                  <a:srgbClr val="000000"/>
                </a:solidFill>
                <a:effectLst/>
                <a:latin typeface="OpenSans"/>
              </a:rPr>
              <a:t>Chồng làm như thật:</a:t>
            </a:r>
          </a:p>
          <a:p>
            <a:pPr algn="just" rtl="0" latinLnBrk="0"/>
            <a:r>
              <a:rPr lang="en-US" b="0" i="0" dirty="0">
                <a:solidFill>
                  <a:srgbClr val="000000"/>
                </a:solidFill>
                <a:effectLst/>
                <a:latin typeface="OpenSans"/>
              </a:rPr>
              <a:t>   </a:t>
            </a:r>
            <a:r>
              <a:rPr lang="vi-VN" b="0" i="0" dirty="0">
                <a:solidFill>
                  <a:srgbClr val="000000"/>
                </a:solidFill>
                <a:effectLst/>
                <a:latin typeface="OpenSans"/>
              </a:rPr>
              <a:t>– Thật quả có rắn như thế! Dài hơn một trăm thước thì chẳng đến, nhưng tám mươi thì nhất định.</a:t>
            </a:r>
          </a:p>
          <a:p>
            <a:pPr algn="just" rtl="0" latinLnBrk="0"/>
            <a:r>
              <a:rPr lang="en-US" b="0" i="0" dirty="0">
                <a:solidFill>
                  <a:srgbClr val="000000"/>
                </a:solidFill>
                <a:effectLst/>
                <a:latin typeface="OpenSans"/>
              </a:rPr>
              <a:t>   </a:t>
            </a:r>
            <a:r>
              <a:rPr lang="vi-VN" b="0" i="0" dirty="0">
                <a:solidFill>
                  <a:srgbClr val="000000"/>
                </a:solidFill>
                <a:effectLst/>
                <a:latin typeface="OpenSans"/>
              </a:rPr>
              <a:t>Vợ lắc đầu:</a:t>
            </a:r>
          </a:p>
          <a:p>
            <a:pPr algn="just" rtl="0" latinLnBrk="0"/>
            <a:r>
              <a:rPr lang="en-US" b="0" i="0" dirty="0">
                <a:solidFill>
                  <a:srgbClr val="000000"/>
                </a:solidFill>
                <a:effectLst/>
                <a:latin typeface="OpenSans"/>
              </a:rPr>
              <a:t>   </a:t>
            </a:r>
            <a:r>
              <a:rPr lang="vi-VN" b="0" i="0" dirty="0">
                <a:solidFill>
                  <a:srgbClr val="000000"/>
                </a:solidFill>
                <a:effectLst/>
                <a:latin typeface="OpenSans"/>
              </a:rPr>
              <a:t>– Cũng chẳng đến!</a:t>
            </a:r>
          </a:p>
          <a:p>
            <a:pPr algn="just" rtl="0" latinLnBrk="0"/>
            <a:r>
              <a:rPr lang="en-US" b="0" i="0" dirty="0">
                <a:solidFill>
                  <a:srgbClr val="000000"/>
                </a:solidFill>
                <a:effectLst/>
                <a:latin typeface="OpenSans"/>
              </a:rPr>
              <a:t>   </a:t>
            </a:r>
            <a:r>
              <a:rPr lang="vi-VN" b="0" i="0" dirty="0">
                <a:solidFill>
                  <a:srgbClr val="000000"/>
                </a:solidFill>
                <a:effectLst/>
                <a:latin typeface="OpenSans"/>
              </a:rPr>
              <a:t>Chồng cương quyết:</a:t>
            </a:r>
          </a:p>
          <a:p>
            <a:pPr algn="just" rtl="0" latinLnBrk="0"/>
            <a:r>
              <a:rPr lang="en-US" b="0" i="0" dirty="0">
                <a:solidFill>
                  <a:srgbClr val="000000"/>
                </a:solidFill>
                <a:effectLst/>
                <a:latin typeface="OpenSans"/>
              </a:rPr>
              <a:t>   </a:t>
            </a:r>
            <a:r>
              <a:rPr lang="vi-VN" b="0" i="0" dirty="0">
                <a:solidFill>
                  <a:srgbClr val="000000"/>
                </a:solidFill>
                <a:effectLst/>
                <a:latin typeface="OpenSans"/>
              </a:rPr>
              <a:t>– Tôi chắc chắn là nó dài sáu mươi thước chứ không ngoa.</a:t>
            </a:r>
          </a:p>
          <a:p>
            <a:pPr algn="just" rtl="0" latinLnBrk="0"/>
            <a:r>
              <a:rPr lang="en-US" b="0" i="0" dirty="0">
                <a:solidFill>
                  <a:srgbClr val="000000"/>
                </a:solidFill>
                <a:effectLst/>
                <a:latin typeface="OpenSans"/>
              </a:rPr>
              <a:t>   </a:t>
            </a:r>
            <a:r>
              <a:rPr lang="vi-VN" b="0" i="0" dirty="0">
                <a:solidFill>
                  <a:srgbClr val="000000"/>
                </a:solidFill>
                <a:effectLst/>
                <a:latin typeface="OpenSans"/>
              </a:rPr>
              <a:t>Vợ vẫn khăng khăng:</a:t>
            </a:r>
          </a:p>
          <a:p>
            <a:pPr algn="just" rtl="0" latinLnBrk="0"/>
            <a:r>
              <a:rPr lang="en-US" b="0" i="0" dirty="0">
                <a:solidFill>
                  <a:srgbClr val="000000"/>
                </a:solidFill>
                <a:effectLst/>
                <a:latin typeface="OpenSans"/>
              </a:rPr>
              <a:t>   </a:t>
            </a:r>
            <a:r>
              <a:rPr lang="vi-VN" b="0" i="0" dirty="0">
                <a:solidFill>
                  <a:srgbClr val="000000"/>
                </a:solidFill>
                <a:effectLst/>
                <a:latin typeface="OpenSans"/>
              </a:rPr>
              <a:t>– Vẫn không dài đến mức ấy đâu!</a:t>
            </a:r>
          </a:p>
          <a:p>
            <a:pPr algn="just" rtl="0" latinLnBrk="0"/>
            <a:r>
              <a:rPr lang="en-US" b="0" i="0" dirty="0">
                <a:solidFill>
                  <a:srgbClr val="000000"/>
                </a:solidFill>
                <a:effectLst/>
                <a:latin typeface="OpenSans"/>
              </a:rPr>
              <a:t>   </a:t>
            </a:r>
            <a:r>
              <a:rPr lang="vi-VN" b="0" i="0" dirty="0">
                <a:solidFill>
                  <a:srgbClr val="000000"/>
                </a:solidFill>
                <a:effectLst/>
                <a:latin typeface="OpenSans"/>
              </a:rPr>
              <a:t>Chồng rút lui một lần nữa:</a:t>
            </a:r>
          </a:p>
          <a:p>
            <a:pPr algn="just" rtl="0" latinLnBrk="0"/>
            <a:r>
              <a:rPr lang="en-US" b="0" i="0" dirty="0">
                <a:solidFill>
                  <a:srgbClr val="000000"/>
                </a:solidFill>
                <a:effectLst/>
                <a:latin typeface="OpenSans"/>
              </a:rPr>
              <a:t>   </a:t>
            </a:r>
            <a:r>
              <a:rPr lang="vi-VN" b="0" i="0" dirty="0">
                <a:solidFill>
                  <a:srgbClr val="000000"/>
                </a:solidFill>
                <a:effectLst/>
                <a:latin typeface="OpenSans"/>
              </a:rPr>
              <a:t>– Lần này tôi nói thật nhé! Con rắn dài đến bốn mươi thước, không kém một phân.</a:t>
            </a:r>
          </a:p>
          <a:p>
            <a:pPr algn="just" rtl="0" latinLnBrk="0"/>
            <a:r>
              <a:rPr lang="en-US" b="0" i="0" dirty="0">
                <a:solidFill>
                  <a:srgbClr val="000000"/>
                </a:solidFill>
                <a:effectLst/>
                <a:latin typeface="OpenSans"/>
              </a:rPr>
              <a:t>   </a:t>
            </a:r>
            <a:r>
              <a:rPr lang="vi-VN" b="0" i="0" dirty="0">
                <a:solidFill>
                  <a:srgbClr val="000000"/>
                </a:solidFill>
                <a:effectLst/>
                <a:latin typeface="OpenSans"/>
              </a:rPr>
              <a:t>Vợ bò lăn ra cười:</a:t>
            </a:r>
          </a:p>
          <a:p>
            <a:pPr algn="just" rtl="0" latinLnBrk="0"/>
            <a:r>
              <a:rPr lang="en-US" b="0" i="0" dirty="0">
                <a:solidFill>
                  <a:srgbClr val="000000"/>
                </a:solidFill>
                <a:effectLst/>
                <a:latin typeface="OpenSans"/>
              </a:rPr>
              <a:t>   </a:t>
            </a:r>
            <a:r>
              <a:rPr lang="vi-VN" b="0" i="0" dirty="0">
                <a:solidFill>
                  <a:srgbClr val="000000"/>
                </a:solidFill>
                <a:effectLst/>
                <a:latin typeface="OpenSans"/>
              </a:rPr>
              <a:t>– Con rắn mình thấy, bề ngang đã chắc chắn là bốn mươi thước, bề dài cũng lại bốn mươi thước không kém một phân, thì chẳng hoá ra là con rắn vuông à? </a:t>
            </a:r>
          </a:p>
          <a:p>
            <a:pPr algn="r" rtl="0" latinLnBrk="0"/>
            <a:r>
              <a:rPr lang="vi-VN" b="0" i="0" dirty="0">
                <a:solidFill>
                  <a:srgbClr val="000000"/>
                </a:solidFill>
                <a:effectLst/>
                <a:latin typeface="OpenSans"/>
              </a:rPr>
              <a:t>(Theo Truyện cười dân gian Việt Nam)</a:t>
            </a:r>
          </a:p>
        </p:txBody>
      </p:sp>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5A8D7E4C-D3EE-F8AC-DEE3-809842EEE9DC}"/>
              </a:ext>
            </a:extLst>
          </p:cNvPr>
          <p:cNvSpPr txBox="1"/>
          <p:nvPr/>
        </p:nvSpPr>
        <p:spPr>
          <a:xfrm>
            <a:off x="828674" y="2408352"/>
            <a:ext cx="2839841"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vi-VN"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Thướ</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c</a:t>
            </a:r>
          </a:p>
        </p:txBody>
      </p:sp>
      <p:sp>
        <p:nvSpPr>
          <p:cNvPr id="4" name="Rectangle 3">
            <a:extLst>
              <a:ext uri="{FF2B5EF4-FFF2-40B4-BE49-F238E27FC236}">
                <a16:creationId xmlns:a16="http://schemas.microsoft.com/office/drawing/2014/main" id="{C08368B7-91D3-B1C7-62C9-D8E5C98F88F1}"/>
              </a:ext>
            </a:extLst>
          </p:cNvPr>
          <p:cNvSpPr/>
          <p:nvPr/>
        </p:nvSpPr>
        <p:spPr>
          <a:xfrm>
            <a:off x="3996327" y="2093183"/>
            <a:ext cx="7109824"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Đ</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ơn vị đo độ dài cũ (khoảng nửa mét).</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922ED300-A4A9-ACAF-DE45-30E00C6AEB5F}"/>
              </a:ext>
            </a:extLst>
          </p:cNvPr>
          <p:cNvPicPr>
            <a:picLocks noChangeAspect="1"/>
          </p:cNvPicPr>
          <p:nvPr/>
        </p:nvPicPr>
        <p:blipFill>
          <a:blip r:embed="rId4"/>
          <a:stretch>
            <a:fillRect/>
          </a:stretch>
        </p:blipFill>
        <p:spPr>
          <a:xfrm>
            <a:off x="3576230" y="0"/>
            <a:ext cx="5743269" cy="1727879"/>
          </a:xfrm>
          <a:prstGeom prst="rect">
            <a:avLst/>
          </a:prstGeom>
        </p:spPr>
      </p:pic>
    </p:spTree>
    <p:extLst>
      <p:ext uri="{BB962C8B-B14F-4D97-AF65-F5344CB8AC3E}">
        <p14:creationId xmlns:p14="http://schemas.microsoft.com/office/powerpoint/2010/main" val="192672104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1. </a:t>
            </a:r>
            <a:r>
              <a:rPr lang="vi-VN"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Em có suy nghĩ gì khi đọc tên câu chuyện? </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24166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200" b="1" i="0" dirty="0" err="1">
                  <a:solidFill>
                    <a:srgbClr val="FF0000"/>
                  </a:solidFill>
                  <a:effectLst/>
                  <a:latin typeface="Calibri" panose="020F0502020204030204" pitchFamily="34" charset="0"/>
                  <a:cs typeface="Calibri" panose="020F0502020204030204" pitchFamily="34" charset="0"/>
                </a:rPr>
                <a:t>Em</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cảm</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thấy</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lạ</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và</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tò</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mò</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sau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khi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tên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câu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chuyện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Vì</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trên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thực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tế</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không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có</a:t>
              </a:r>
              <a:r>
                <a:rPr lang="en-US" sz="3200" b="1" i="0" dirty="0">
                  <a:solidFill>
                    <a:srgbClr val="FF0000"/>
                  </a:solidFill>
                  <a:effectLst/>
                  <a:latin typeface="Calibri" panose="020F0502020204030204" pitchFamily="34" charset="0"/>
                  <a:cs typeface="Calibri" panose="020F0502020204030204" pitchFamily="34" charset="0"/>
                </a:rPr>
                <a:t> con </a:t>
              </a:r>
              <a:r>
                <a:rPr lang="en-US" sz="3200" b="1" i="0" dirty="0" err="1">
                  <a:solidFill>
                    <a:srgbClr val="FF0000"/>
                  </a:solidFill>
                  <a:effectLst/>
                  <a:latin typeface="Calibri" panose="020F0502020204030204" pitchFamily="34" charset="0"/>
                  <a:cs typeface="Calibri" panose="020F0502020204030204" pitchFamily="34" charset="0"/>
                </a:rPr>
                <a:t>rắn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nào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hình</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vuông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cả</a:t>
              </a:r>
              <a:r>
                <a:rPr lang="en-US" sz="3200" b="1" i="0" dirty="0">
                  <a:solidFill>
                    <a:srgbClr val="FF0000"/>
                  </a:solidFill>
                  <a:effectLst/>
                  <a:latin typeface="Calibri" panose="020F0502020204030204" pitchFamily="34" charset="0"/>
                  <a:cs typeface="Calibri" panose="020F0502020204030204" pitchFamily="34" charset="0"/>
                </a:rPr>
                <a:t>. </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2. </a:t>
            </a:r>
            <a:r>
              <a:rPr lang="vi-VN"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Chi tiết nào trong câu chuyện gây cười? </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37CBA00C-E4EB-A87D-A3A5-72F363D3BC51}"/>
              </a:ext>
            </a:extLst>
          </p:cNvPr>
          <p:cNvGrpSpPr/>
          <p:nvPr/>
        </p:nvGrpSpPr>
        <p:grpSpPr>
          <a:xfrm>
            <a:off x="0" y="1276351"/>
            <a:ext cx="7461846" cy="5943600"/>
            <a:chOff x="963296" y="-1762124"/>
            <a:chExt cx="8778473" cy="5943600"/>
          </a:xfrm>
        </p:grpSpPr>
        <p:pic>
          <p:nvPicPr>
            <p:cNvPr id="9" name="Picture 8">
              <a:extLst>
                <a:ext uri="{FF2B5EF4-FFF2-40B4-BE49-F238E27FC236}">
                  <a16:creationId xmlns:a16="http://schemas.microsoft.com/office/drawing/2014/main"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762124"/>
              <a:ext cx="8778473" cy="5943600"/>
            </a:xfrm>
            <a:prstGeom prst="rect">
              <a:avLst/>
            </a:prstGeom>
          </p:spPr>
        </p:pic>
        <p:sp>
          <p:nvSpPr>
            <p:cNvPr id="10" name="Rectangle 9">
              <a:extLst>
                <a:ext uri="{FF2B5EF4-FFF2-40B4-BE49-F238E27FC236}">
                  <a16:creationId xmlns:a16="http://schemas.microsoft.com/office/drawing/2014/main" id="{DD3677B1-EAA8-F4F2-C581-802DEB0DA524}"/>
                </a:ext>
              </a:extLst>
            </p:cNvPr>
            <p:cNvSpPr/>
            <p:nvPr/>
          </p:nvSpPr>
          <p:spPr>
            <a:xfrm>
              <a:off x="1949784" y="-51771"/>
              <a:ext cx="6772269" cy="24166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Chi tiết gây cười là chi tiết người vợ bóc trần lời nói dối khiến người chồng tự nhận ra cái vô lí của mình ở câu cuối.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3.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Câu</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chuyện</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muốn</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phê</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phán</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tính</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xấu</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nào</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653454" y="723901"/>
            <a:ext cx="6756996" cy="6019800"/>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2259080"/>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4000" b="0" i="0" dirty="0" err="1">
                  <a:solidFill>
                    <a:srgbClr val="FF0000"/>
                  </a:solidFill>
                  <a:effectLst/>
                  <a:latin typeface="Calibri" panose="020F0502020204030204" pitchFamily="34" charset="0"/>
                  <a:cs typeface="Calibri" panose="020F0502020204030204" pitchFamily="34" charset="0"/>
                </a:rPr>
                <a:t>Câu</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chuyện</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muốn</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phê</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phán</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tính</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khoác</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lác</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bốc</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phét</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quá</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đà</a:t>
              </a:r>
              <a:r>
                <a:rPr lang="en-US" sz="4000" b="0" i="0" dirty="0">
                  <a:solidFill>
                    <a:srgbClr val="FF0000"/>
                  </a:solidFill>
                  <a:effectLst/>
                  <a:latin typeface="Calibri" panose="020F0502020204030204" pitchFamily="34" charset="0"/>
                  <a:cs typeface="Calibri" panose="020F0502020204030204" pitchFamily="34" charset="0"/>
                </a:rPr>
                <a:t>.</a:t>
              </a:r>
              <a:endPar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3850528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5">
            <a:extLst>
              <a:ext uri="{FF2B5EF4-FFF2-40B4-BE49-F238E27FC236}">
                <a16:creationId xmlns:a16="http://schemas.microsoft.com/office/drawing/2014/main" id="{F0077CEC-4886-4E9D-9B96-A35D6571DA7B}"/>
              </a:ext>
            </a:extLst>
          </p:cNvPr>
          <p:cNvGrpSpPr/>
          <p:nvPr/>
        </p:nvGrpSpPr>
        <p:grpSpPr>
          <a:xfrm>
            <a:off x="100826" y="185"/>
            <a:ext cx="2556650" cy="1076139"/>
            <a:chOff x="1457541" y="1771650"/>
            <a:chExt cx="3783061" cy="2563700"/>
          </a:xfrm>
        </p:grpSpPr>
        <p:sp>
          <p:nvSpPr>
            <p:cNvPr id="4" name="矩形: 圆角 6">
              <a:extLst>
                <a:ext uri="{FF2B5EF4-FFF2-40B4-BE49-F238E27FC236}">
                  <a16:creationId xmlns:a16="http://schemas.microsoft.com/office/drawing/2014/main" id="{E239DE8A-161C-43F2-9B65-0BB296FC5B5C}"/>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 name="矩形: 圆角 7">
              <a:extLst>
                <a:ext uri="{FF2B5EF4-FFF2-40B4-BE49-F238E27FC236}">
                  <a16:creationId xmlns:a16="http://schemas.microsoft.com/office/drawing/2014/main" id="{2C6DF0EC-8272-4D2F-9004-F8DF1E051AFB}"/>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6" name="矩形: 圆角 8">
              <a:extLst>
                <a:ext uri="{FF2B5EF4-FFF2-40B4-BE49-F238E27FC236}">
                  <a16:creationId xmlns:a16="http://schemas.microsoft.com/office/drawing/2014/main" id="{529E5C36-E793-4C20-BC58-AD095208A8D0}"/>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7" name="TextBox 12">
            <a:extLst>
              <a:ext uri="{FF2B5EF4-FFF2-40B4-BE49-F238E27FC236}">
                <a16:creationId xmlns:a16="http://schemas.microsoft.com/office/drawing/2014/main" id="{C570C4A1-1F8B-45B2-AE97-ACC3051F54FD}"/>
              </a:ext>
            </a:extLst>
          </p:cNvPr>
          <p:cNvSpPr txBox="1"/>
          <p:nvPr/>
        </p:nvSpPr>
        <p:spPr>
          <a:xfrm>
            <a:off x="-228600" y="229920"/>
            <a:ext cx="29554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ADC9E226-6148-4C62-D442-45D1C68C493D}"/>
              </a:ext>
            </a:extLst>
          </p:cNvPr>
          <p:cNvSpPr txBox="1"/>
          <p:nvPr/>
        </p:nvSpPr>
        <p:spPr>
          <a:xfrm>
            <a:off x="4313582" y="506895"/>
            <a:ext cx="5259043" cy="461665"/>
          </a:xfrm>
          <a:prstGeom prst="rect">
            <a:avLst/>
          </a:prstGeom>
          <a:noFill/>
        </p:spPr>
        <p:txBody>
          <a:bodyPr wrap="square" rtlCol="0">
            <a:spAutoFit/>
          </a:bodyPr>
          <a:lstStyle/>
          <a:p>
            <a:pPr lvl="0"/>
            <a:r>
              <a:rPr lang="vi-VN" sz="2400" b="1" dirty="0">
                <a:solidFill>
                  <a:srgbClr val="000000"/>
                </a:solidFill>
                <a:latin typeface="Calibri" panose="020F0502020204030204" pitchFamily="34" charset="0"/>
                <a:cs typeface="Calibri" panose="020F0502020204030204" pitchFamily="34" charset="0"/>
              </a:rPr>
              <a:t>NGƯỜI NÔNG DÂN VÀ CON CHIM ƯNG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C4E6A5FE-3313-0837-8650-205312C9E19D}"/>
              </a:ext>
            </a:extLst>
          </p:cNvPr>
          <p:cNvSpPr txBox="1"/>
          <p:nvPr/>
        </p:nvSpPr>
        <p:spPr>
          <a:xfrm>
            <a:off x="1012133" y="1320662"/>
            <a:ext cx="10198791" cy="4985980"/>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Ngày xửa ngày xưa, ở một vùng núi nọ, có một bác nông dân hiền lành, tốt bụng, được mọi người yêu quý. Một ngày kia, trong lúc đi làm nương, bác trông thấy một con chim ưng bị thương nặng, nằm bẹp ở bìa rừng. Bác đỡ nó lên và vỗ về nó:</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 Tao không muốn các con mày phải chịu khổ đâu, hãy mau lành để trở về với trời xanh đi!</a:t>
            </a:r>
          </a:p>
          <a:p>
            <a:pPr algn="just"/>
            <a:r>
              <a:rPr lang="vi-VN" sz="2000" dirty="0">
                <a:latin typeface="Calibri" panose="020F0502020204030204" pitchFamily="34" charset="0"/>
                <a:cs typeface="Calibri" panose="020F0502020204030204" pitchFamily="34" charset="0"/>
              </a:rPr>
              <a:t>Bác nông dân mang con chim ưng bị thương về nhà, tận tình chăm sóc, chữa chạy vết thương cho nó. Chẳng bao lâu, chim ưng khoẻ trở lại, bác nông dân thả cho chim trở về với bầu trời bao la.</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Một hôm, sau khi làm việc quần quật, bác nông dân tựa lưng vào một bức tường để nghỉ cho lại sức, rồi thiếp đi lúc nào không hay. Bỗng một con chim ưng từ đâu bay tới, quắp chiếc mũ của bác bay đi. Bác nông dân giật mình tỉnh giấc, đuổi theo chim để lấy lại mũ. Bác phát hiện ra đó chính là chú chim ưng mà mình đã cứu ngày nào. Vừa đuổi theo chim, bác vừa hét to:</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 Này chim ưng, ta đã cứu mày, sao mày lại trêu chọc ta?</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Bác chạy đuổi theo chim ưng một đoạn cách khá xa bức tường rào, nó mới chịu buông trả chiếc mũ cho bác. Bác nông dân cúi nhặt chiếc mũ của mình thì cũng là lúc bức tường lúc nãy bác vừa tựa lưng đổ ập xuống, đè nát tất cả các thứ ở bên dưới. </a:t>
            </a:r>
          </a:p>
          <a:p>
            <a:pPr algn="r"/>
            <a:r>
              <a:rPr lang="vi-VN" sz="2000" dirty="0">
                <a:latin typeface="Calibri" panose="020F0502020204030204" pitchFamily="34" charset="0"/>
                <a:cs typeface="Calibri" panose="020F0502020204030204" pitchFamily="34" charset="0"/>
              </a:rPr>
              <a:t>(Theo Ngụ ngôn Ê-đốp)</a:t>
            </a:r>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1</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Con chim ưng bị thương nằm ở đâu?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1"/>
            <a:ext cx="10580914" cy="1104900"/>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281324"/>
            </a:xfrm>
            <a:prstGeom prst="rect">
              <a:avLst/>
            </a:prstGeom>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Con chim ưng bị thương nằm ở bìa rừng. </a:t>
              </a:r>
            </a:p>
          </p:txBody>
        </p:sp>
      </p:gr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1442</Words>
  <Application>Microsoft Office PowerPoint</Application>
  <PresentationFormat>Widescreen</PresentationFormat>
  <Paragraphs>103</Paragraphs>
  <Slides>20</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等线</vt:lpstr>
      <vt:lpstr>微软雅黑</vt:lpstr>
      <vt:lpstr>Arial</vt:lpstr>
      <vt:lpstr>Calibri</vt:lpstr>
      <vt:lpstr>Cambria</vt:lpstr>
      <vt:lpstr>OpenSans</vt:lpstr>
      <vt:lpstr>OpenSansBold</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13</cp:revision>
  <dcterms:created xsi:type="dcterms:W3CDTF">2023-12-15T03:53:09Z</dcterms:created>
  <dcterms:modified xsi:type="dcterms:W3CDTF">2026-03-20T15:56:33Z</dcterms:modified>
</cp:coreProperties>
</file>