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7" r:id="rId2"/>
    <p:sldId id="266" r:id="rId3"/>
    <p:sldId id="261" r:id="rId4"/>
    <p:sldId id="262" r:id="rId5"/>
    <p:sldId id="256" r:id="rId6"/>
    <p:sldId id="259" r:id="rId7"/>
    <p:sldId id="263" r:id="rId8"/>
    <p:sldId id="270" r:id="rId9"/>
    <p:sldId id="265" r:id="rId10"/>
    <p:sldId id="258" r:id="rId11"/>
    <p:sldId id="267" r:id="rId12"/>
    <p:sldId id="268" r:id="rId13"/>
    <p:sldId id="277" r:id="rId14"/>
    <p:sldId id="281" r:id="rId15"/>
    <p:sldId id="278" r:id="rId16"/>
    <p:sldId id="280" r:id="rId17"/>
    <p:sldId id="285" r:id="rId18"/>
    <p:sldId id="286" r:id="rId19"/>
    <p:sldId id="287" r:id="rId20"/>
    <p:sldId id="289" r:id="rId21"/>
    <p:sldId id="291" r:id="rId22"/>
    <p:sldId id="290" r:id="rId23"/>
    <p:sldId id="292" r:id="rId24"/>
    <p:sldId id="282" r:id="rId25"/>
    <p:sldId id="260" r:id="rId26"/>
    <p:sldId id="284"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F5D5"/>
    <a:srgbClr val="E2F1F6"/>
    <a:srgbClr val="D4E1F0"/>
    <a:srgbClr val="CAD9EC"/>
    <a:srgbClr val="FFF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5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51DE5-8EB6-44F2-928C-4C6E6252DE1C}"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CD399-F55F-4E2D-BF35-A44B32DDFCBA}" type="slidenum">
              <a:rPr lang="en-US" smtClean="0"/>
              <a:t>‹#›</a:t>
            </a:fld>
            <a:endParaRPr lang="en-US"/>
          </a:p>
        </p:txBody>
      </p:sp>
    </p:spTree>
    <p:extLst>
      <p:ext uri="{BB962C8B-B14F-4D97-AF65-F5344CB8AC3E}">
        <p14:creationId xmlns:p14="http://schemas.microsoft.com/office/powerpoint/2010/main" val="178546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1CD399-F55F-4E2D-BF35-A44B32DDFCBA}" type="slidenum">
              <a:rPr lang="en-US" smtClean="0"/>
              <a:t>16</a:t>
            </a:fld>
            <a:endParaRPr lang="en-US"/>
          </a:p>
        </p:txBody>
      </p:sp>
    </p:spTree>
    <p:extLst>
      <p:ext uri="{BB962C8B-B14F-4D97-AF65-F5344CB8AC3E}">
        <p14:creationId xmlns:p14="http://schemas.microsoft.com/office/powerpoint/2010/main" val="1000893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5.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sv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2.svg"/><Relationship Id="rId7" Type="http://schemas.openxmlformats.org/officeDocument/2006/relationships/image" Target="../media/image81.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1.png"/><Relationship Id="rId7" Type="http://schemas.openxmlformats.org/officeDocument/2006/relationships/image" Target="../media/image53.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2.svg"/><Relationship Id="rId7" Type="http://schemas.openxmlformats.org/officeDocument/2006/relationships/image" Target="../media/image6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svg"/><Relationship Id="rId10" Type="http://schemas.openxmlformats.org/officeDocument/2006/relationships/image" Target="../media/image53.svg"/><Relationship Id="rId4" Type="http://schemas.openxmlformats.org/officeDocument/2006/relationships/image" Target="../media/image59.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svg"/><Relationship Id="rId7" Type="http://schemas.openxmlformats.org/officeDocument/2006/relationships/image" Target="../media/image8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90.svg"/><Relationship Id="rId5" Type="http://schemas.openxmlformats.org/officeDocument/2006/relationships/image" Target="../media/image62.svg"/><Relationship Id="rId10" Type="http://schemas.openxmlformats.org/officeDocument/2006/relationships/image" Target="../media/image89.png"/><Relationship Id="rId4" Type="http://schemas.openxmlformats.org/officeDocument/2006/relationships/image" Target="../media/image61.png"/><Relationship Id="rId9" Type="http://schemas.openxmlformats.org/officeDocument/2006/relationships/image" Target="../media/image88.svg"/></Relationships>
</file>

<file path=ppt/slides/_rels/slide16.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86.png"/><Relationship Id="rId3" Type="http://schemas.openxmlformats.org/officeDocument/2006/relationships/image" Target="../media/image59.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95.png"/><Relationship Id="rId5" Type="http://schemas.openxmlformats.org/officeDocument/2006/relationships/image" Target="../media/image57.png"/><Relationship Id="rId10" Type="http://schemas.openxmlformats.org/officeDocument/2006/relationships/image" Target="../media/image94.svg"/><Relationship Id="rId4" Type="http://schemas.openxmlformats.org/officeDocument/2006/relationships/image" Target="../media/image60.svg"/><Relationship Id="rId9"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svg"/><Relationship Id="rId7" Type="http://schemas.openxmlformats.org/officeDocument/2006/relationships/image" Target="../media/image100.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10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svg"/><Relationship Id="rId7" Type="http://schemas.openxmlformats.org/officeDocument/2006/relationships/image" Target="../media/image53.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05.svg"/><Relationship Id="rId5" Type="http://schemas.openxmlformats.org/officeDocument/2006/relationships/image" Target="../media/image60.svg"/><Relationship Id="rId10" Type="http://schemas.openxmlformats.org/officeDocument/2006/relationships/image" Target="../media/image104.png"/><Relationship Id="rId4" Type="http://schemas.openxmlformats.org/officeDocument/2006/relationships/image" Target="../media/image59.png"/><Relationship Id="rId9"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2.svg"/><Relationship Id="rId7" Type="http://schemas.openxmlformats.org/officeDocument/2006/relationships/image" Target="../media/image53.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53.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3.png"/><Relationship Id="rId3" Type="http://schemas.openxmlformats.org/officeDocument/2006/relationships/image" Target="../media/image107.svg"/><Relationship Id="rId7" Type="http://schemas.openxmlformats.org/officeDocument/2006/relationships/image" Target="../media/image29.svg"/><Relationship Id="rId12"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11.svg"/><Relationship Id="rId5" Type="http://schemas.openxmlformats.org/officeDocument/2006/relationships/image" Target="../media/image109.svg"/><Relationship Id="rId10" Type="http://schemas.openxmlformats.org/officeDocument/2006/relationships/image" Target="../media/image110.png"/><Relationship Id="rId4" Type="http://schemas.openxmlformats.org/officeDocument/2006/relationships/image" Target="../media/image108.png"/><Relationship Id="rId9" Type="http://schemas.openxmlformats.org/officeDocument/2006/relationships/image" Target="../media/image16.svg"/><Relationship Id="rId14" Type="http://schemas.openxmlformats.org/officeDocument/2006/relationships/image" Target="../media/image114.sv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3.svg"/><Relationship Id="rId7" Type="http://schemas.openxmlformats.org/officeDocument/2006/relationships/image" Target="../media/image11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21.svg"/><Relationship Id="rId10" Type="http://schemas.openxmlformats.org/officeDocument/2006/relationships/image" Target="../media/image119.png"/><Relationship Id="rId4" Type="http://schemas.openxmlformats.org/officeDocument/2006/relationships/image" Target="../media/image20.png"/><Relationship Id="rId9" Type="http://schemas.openxmlformats.org/officeDocument/2006/relationships/image" Target="../media/image118.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svg"/><Relationship Id="rId7" Type="http://schemas.openxmlformats.org/officeDocument/2006/relationships/image" Target="../media/image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9.sv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7.png"/><Relationship Id="rId7"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65.png"/><Relationship Id="rId5" Type="http://schemas.openxmlformats.org/officeDocument/2006/relationships/image" Target="../media/image11.png"/><Relationship Id="rId10" Type="http://schemas.openxmlformats.org/officeDocument/2006/relationships/image" Target="../media/image64.svg"/><Relationship Id="rId4" Type="http://schemas.openxmlformats.org/officeDocument/2006/relationships/image" Target="../media/image53.sv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2" name="Freeform 12"/>
          <p:cNvSpPr/>
          <p:nvPr/>
        </p:nvSpPr>
        <p:spPr>
          <a:xfrm rot="-168722" flipH="1">
            <a:off x="110482" y="60864"/>
            <a:ext cx="1645935" cy="2991211"/>
          </a:xfrm>
          <a:custGeom>
            <a:avLst/>
            <a:gdLst/>
            <a:ahLst/>
            <a:cxnLst/>
            <a:rect l="l" t="t" r="r" b="b"/>
            <a:pathLst>
              <a:path w="2100298" h="3983324">
                <a:moveTo>
                  <a:pt x="2100298" y="0"/>
                </a:moveTo>
                <a:lnTo>
                  <a:pt x="0" y="0"/>
                </a:lnTo>
                <a:lnTo>
                  <a:pt x="0" y="3983324"/>
                </a:lnTo>
                <a:lnTo>
                  <a:pt x="2100298" y="3983324"/>
                </a:lnTo>
                <a:lnTo>
                  <a:pt x="210029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6410155" y="61722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7145000" y="0"/>
            <a:ext cx="863367" cy="1084137"/>
          </a:xfrm>
          <a:custGeom>
            <a:avLst/>
            <a:gdLst/>
            <a:ahLst/>
            <a:cxnLst/>
            <a:rect l="l" t="t" r="r" b="b"/>
            <a:pathLst>
              <a:path w="863367" h="1084137">
                <a:moveTo>
                  <a:pt x="0" y="0"/>
                </a:moveTo>
                <a:lnTo>
                  <a:pt x="863367" y="0"/>
                </a:lnTo>
                <a:lnTo>
                  <a:pt x="863367" y="1084138"/>
                </a:lnTo>
                <a:lnTo>
                  <a:pt x="0" y="10841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flipH="1" flipV="1">
            <a:off x="0" y="9264046"/>
            <a:ext cx="2743200" cy="1022954"/>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8">
              <a:extLst>
                <a:ext uri="{96DAC541-7B7A-43D3-8B79-37D633B846F1}">
                  <asvg:svgBlip xmlns:asvg="http://schemas.microsoft.com/office/drawing/2016/SVG/main" r:embed="rId9"/>
                </a:ext>
              </a:extLst>
            </a:blip>
            <a:stretch>
              <a:fillRect t="-99644" r="-25794"/>
            </a:stretch>
          </a:blipFill>
        </p:spPr>
        <p:txBody>
          <a:bodyPr/>
          <a:lstStyle/>
          <a:p>
            <a:endParaRPr lang="en-US"/>
          </a:p>
        </p:txBody>
      </p:sp>
      <p:sp>
        <p:nvSpPr>
          <p:cNvPr id="21" name="TextBox 12">
            <a:extLst>
              <a:ext uri="{FF2B5EF4-FFF2-40B4-BE49-F238E27FC236}">
                <a16:creationId xmlns:a16="http://schemas.microsoft.com/office/drawing/2014/main" id="{471ACD95-EA92-5AD0-24B5-B4FB34C4EAA9}"/>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CHÀO MỪNG CÁC EM 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6" name="Freeform 6"/>
          <p:cNvSpPr/>
          <p:nvPr/>
        </p:nvSpPr>
        <p:spPr>
          <a:xfrm rot="7403091">
            <a:off x="15998033" y="-444200"/>
            <a:ext cx="2143125" cy="2057400"/>
          </a:xfrm>
          <a:custGeom>
            <a:avLst/>
            <a:gdLst/>
            <a:ahLst/>
            <a:cxnLst/>
            <a:rect l="l" t="t" r="r" b="b"/>
            <a:pathLst>
              <a:path w="2143125" h="2057400">
                <a:moveTo>
                  <a:pt x="0" y="0"/>
                </a:moveTo>
                <a:lnTo>
                  <a:pt x="2143125" y="0"/>
                </a:lnTo>
                <a:lnTo>
                  <a:pt x="2143125"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0" name="Picture 6">
            <a:extLst>
              <a:ext uri="{FF2B5EF4-FFF2-40B4-BE49-F238E27FC236}">
                <a16:creationId xmlns:a16="http://schemas.microsoft.com/office/drawing/2014/main" id="{4DEB4BD5-1CBB-5B2C-CF7D-DEEBBF3F6B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02141" y="445617"/>
            <a:ext cx="8771981" cy="10324943"/>
          </a:xfrm>
          <a:prstGeom prst="rect">
            <a:avLst/>
          </a:prstGeom>
        </p:spPr>
      </p:pic>
      <p:grpSp>
        <p:nvGrpSpPr>
          <p:cNvPr id="31" name="Group 30">
            <a:extLst>
              <a:ext uri="{FF2B5EF4-FFF2-40B4-BE49-F238E27FC236}">
                <a16:creationId xmlns:a16="http://schemas.microsoft.com/office/drawing/2014/main" id="{65463126-6239-3BA4-B0D0-9AE9896FE031}"/>
              </a:ext>
            </a:extLst>
          </p:cNvPr>
          <p:cNvGrpSpPr/>
          <p:nvPr/>
        </p:nvGrpSpPr>
        <p:grpSpPr>
          <a:xfrm>
            <a:off x="225996" y="584500"/>
            <a:ext cx="6827420" cy="1157110"/>
            <a:chOff x="203132" y="534842"/>
            <a:chExt cx="6827420" cy="1157110"/>
          </a:xfrm>
        </p:grpSpPr>
        <p:grpSp>
          <p:nvGrpSpPr>
            <p:cNvPr id="32" name="Group 10">
              <a:extLst>
                <a:ext uri="{FF2B5EF4-FFF2-40B4-BE49-F238E27FC236}">
                  <a16:creationId xmlns:a16="http://schemas.microsoft.com/office/drawing/2014/main" id="{2DE6B158-BA99-CFA1-39BD-C31D54C759E4}"/>
                </a:ext>
              </a:extLst>
            </p:cNvPr>
            <p:cNvGrpSpPr/>
            <p:nvPr/>
          </p:nvGrpSpPr>
          <p:grpSpPr>
            <a:xfrm rot="-143938">
              <a:off x="203132" y="534842"/>
              <a:ext cx="6827420" cy="1157110"/>
              <a:chOff x="0" y="0"/>
              <a:chExt cx="5761308" cy="848774"/>
            </a:xfrm>
          </p:grpSpPr>
          <p:sp>
            <p:nvSpPr>
              <p:cNvPr id="34" name="Freeform 11">
                <a:extLst>
                  <a:ext uri="{FF2B5EF4-FFF2-40B4-BE49-F238E27FC236}">
                    <a16:creationId xmlns:a16="http://schemas.microsoft.com/office/drawing/2014/main" id="{546187FF-BA9C-30D7-B89E-CCD72FA50C62}"/>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6">
                  <a:lumMod val="75000"/>
                </a:schemeClr>
              </a:solidFill>
              <a:ln>
                <a:noFill/>
              </a:ln>
            </p:spPr>
            <p:txBody>
              <a:bodyPr/>
              <a:lstStyle/>
              <a:p>
                <a:endParaRPr lang="en-US">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8A8255FB-2174-CA17-634F-A0ED1BB237CF}"/>
                </a:ext>
              </a:extLst>
            </p:cNvPr>
            <p:cNvSpPr txBox="1"/>
            <p:nvPr/>
          </p:nvSpPr>
          <p:spPr>
            <a:xfrm rot="21459337">
              <a:off x="288722" y="744064"/>
              <a:ext cx="6656239" cy="738664"/>
            </a:xfrm>
            <a:prstGeom prst="rect">
              <a:avLst/>
            </a:prstGeom>
          </p:spPr>
          <p:txBody>
            <a:bodyPr wrap="square" lIns="0" tIns="0" rIns="0" bIns="0" rtlCol="0" anchor="t">
              <a:spAutoFit/>
            </a:bodyPr>
            <a:lstStyle/>
            <a:p>
              <a:pPr marL="0" lvl="0" indent="0" algn="ctr">
                <a:spcBef>
                  <a:spcPct val="0"/>
                </a:spcBef>
              </a:pPr>
              <a:r>
                <a:rPr lang="en-US" sz="4800" b="1" spc="179">
                  <a:solidFill>
                    <a:srgbClr val="FFFFFF"/>
                  </a:solidFill>
                  <a:latin typeface="Arial" panose="020B0604020202020204" pitchFamily="34" charset="0"/>
                  <a:cs typeface="Arial" panose="020B0604020202020204" pitchFamily="34" charset="0"/>
                </a:rPr>
                <a:t>Đáp án câu b</a:t>
              </a:r>
              <a:endParaRPr lang="en-US" sz="4800" b="1" spc="179" dirty="0">
                <a:solidFill>
                  <a:srgbClr val="FFFFFF"/>
                </a:solidFill>
                <a:latin typeface="Arial" panose="020B0604020202020204" pitchFamily="34" charset="0"/>
                <a:cs typeface="Arial" panose="020B0604020202020204" pitchFamily="34" charset="0"/>
              </a:endParaRPr>
            </a:p>
          </p:txBody>
        </p:sp>
      </p:grpSp>
      <p:sp>
        <p:nvSpPr>
          <p:cNvPr id="35" name="Freeform 5">
            <a:extLst>
              <a:ext uri="{FF2B5EF4-FFF2-40B4-BE49-F238E27FC236}">
                <a16:creationId xmlns:a16="http://schemas.microsoft.com/office/drawing/2014/main" id="{96B17D31-C231-7C87-F3E9-C444F8F55F7D}"/>
              </a:ext>
            </a:extLst>
          </p:cNvPr>
          <p:cNvSpPr/>
          <p:nvPr/>
        </p:nvSpPr>
        <p:spPr>
          <a:xfrm>
            <a:off x="9677638" y="2575931"/>
            <a:ext cx="7924562" cy="5705440"/>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783D471-C556-D122-0E67-4FDEEFFF89BB}"/>
              </a:ext>
            </a:extLst>
          </p:cNvPr>
          <p:cNvSpPr txBox="1"/>
          <p:nvPr/>
        </p:nvSpPr>
        <p:spPr>
          <a:xfrm>
            <a:off x="10031659" y="3131195"/>
            <a:ext cx="7189542"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phần mở bài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tác giả giới thiệu tên câ</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sim, nơi sinh sống của cây là những mảnh đất cằn cỗi và loài cây mua có họ hàng gần với cây sim. </a:t>
            </a:r>
            <a:endParaRPr lang="en-US" sz="4000" dirty="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D216D99F-8E1A-7F5E-A219-DF6F4092430B}"/>
              </a:ext>
            </a:extLst>
          </p:cNvPr>
          <p:cNvSpPr/>
          <p:nvPr/>
        </p:nvSpPr>
        <p:spPr>
          <a:xfrm rot="-3947086">
            <a:off x="16857616" y="7765075"/>
            <a:ext cx="1032591" cy="1032591"/>
          </a:xfrm>
          <a:custGeom>
            <a:avLst/>
            <a:gdLst/>
            <a:ahLst/>
            <a:cxnLst/>
            <a:rect l="l" t="t" r="r" b="b"/>
            <a:pathLst>
              <a:path w="1032591" h="1032591">
                <a:moveTo>
                  <a:pt x="0" y="0"/>
                </a:moveTo>
                <a:lnTo>
                  <a:pt x="1032591" y="0"/>
                </a:lnTo>
                <a:lnTo>
                  <a:pt x="1032591" y="1032591"/>
                </a:lnTo>
                <a:lnTo>
                  <a:pt x="0" y="10325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9086775" y="8009952"/>
            <a:ext cx="981412" cy="1232367"/>
          </a:xfrm>
          <a:custGeom>
            <a:avLst/>
            <a:gdLst/>
            <a:ahLst/>
            <a:cxnLst/>
            <a:rect l="l" t="t" r="r" b="b"/>
            <a:pathLst>
              <a:path w="981412" h="1232367">
                <a:moveTo>
                  <a:pt x="0" y="0"/>
                </a:moveTo>
                <a:lnTo>
                  <a:pt x="981412" y="0"/>
                </a:lnTo>
                <a:lnTo>
                  <a:pt x="981412" y="1232367"/>
                </a:lnTo>
                <a:lnTo>
                  <a:pt x="0" y="1232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B46A6AE-529E-0050-F731-C4A61C7DB883}"/>
              </a:ext>
            </a:extLst>
          </p:cNvPr>
          <p:cNvGrpSpPr/>
          <p:nvPr/>
        </p:nvGrpSpPr>
        <p:grpSpPr>
          <a:xfrm>
            <a:off x="914400" y="2735226"/>
            <a:ext cx="7012485" cy="5745723"/>
            <a:chOff x="989075" y="2888142"/>
            <a:chExt cx="7012485" cy="5745723"/>
          </a:xfrm>
        </p:grpSpPr>
        <p:pic>
          <p:nvPicPr>
            <p:cNvPr id="1026" name="Picture 2" descr="Cây sim: Đặc điểm, tác dụng và bài thuốc trị bệnh">
              <a:extLst>
                <a:ext uri="{FF2B5EF4-FFF2-40B4-BE49-F238E27FC236}">
                  <a16:creationId xmlns:a16="http://schemas.microsoft.com/office/drawing/2014/main" id="{5E9A8CE8-1ABB-4771-4870-BAE45B9D2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075" y="3374501"/>
              <a:ext cx="7012485" cy="5259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Freeform 5"/>
            <p:cNvSpPr/>
            <p:nvPr/>
          </p:nvSpPr>
          <p:spPr>
            <a:xfrm>
              <a:off x="3966869" y="2888142"/>
              <a:ext cx="723350" cy="972719"/>
            </a:xfrm>
            <a:custGeom>
              <a:avLst/>
              <a:gdLst/>
              <a:ahLst/>
              <a:cxnLst/>
              <a:rect l="l" t="t" r="r" b="b"/>
              <a:pathLst>
                <a:path w="723350" h="972719">
                  <a:moveTo>
                    <a:pt x="0" y="0"/>
                  </a:moveTo>
                  <a:lnTo>
                    <a:pt x="723349" y="0"/>
                  </a:lnTo>
                  <a:lnTo>
                    <a:pt x="723349" y="972720"/>
                  </a:lnTo>
                  <a:lnTo>
                    <a:pt x="0" y="972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B06F68-9416-DEBB-94D7-3D0F9067F428}"/>
              </a:ext>
            </a:extLst>
          </p:cNvPr>
          <p:cNvGraphicFramePr>
            <a:graphicFrameLocks noGrp="1"/>
          </p:cNvGraphicFramePr>
          <p:nvPr>
            <p:extLst>
              <p:ext uri="{D42A27DB-BD31-4B8C-83A1-F6EECF244321}">
                <p14:modId xmlns:p14="http://schemas.microsoft.com/office/powerpoint/2010/main" val="1095506747"/>
              </p:ext>
            </p:extLst>
          </p:nvPr>
        </p:nvGraphicFramePr>
        <p:xfrm>
          <a:off x="533399" y="1638300"/>
          <a:ext cx="17221200" cy="8229600"/>
        </p:xfrm>
        <a:graphic>
          <a:graphicData uri="http://schemas.openxmlformats.org/drawingml/2006/table">
            <a:tbl>
              <a:tblPr firstRow="1" firstCol="1" bandRow="1">
                <a:tableStyleId>{5C22544A-7EE6-4342-B048-85BDC9FD1C3A}</a:tableStyleId>
              </a:tblPr>
              <a:tblGrid>
                <a:gridCol w="2819401">
                  <a:extLst>
                    <a:ext uri="{9D8B030D-6E8A-4147-A177-3AD203B41FA5}">
                      <a16:colId xmlns:a16="http://schemas.microsoft.com/office/drawing/2014/main" val="1541668684"/>
                    </a:ext>
                  </a:extLst>
                </a:gridCol>
                <a:gridCol w="3352799">
                  <a:extLst>
                    <a:ext uri="{9D8B030D-6E8A-4147-A177-3AD203B41FA5}">
                      <a16:colId xmlns:a16="http://schemas.microsoft.com/office/drawing/2014/main" val="1205295895"/>
                    </a:ext>
                  </a:extLst>
                </a:gridCol>
                <a:gridCol w="11049000">
                  <a:extLst>
                    <a:ext uri="{9D8B030D-6E8A-4147-A177-3AD203B41FA5}">
                      <a16:colId xmlns:a16="http://schemas.microsoft.com/office/drawing/2014/main" val="3028553053"/>
                    </a:ext>
                  </a:extLst>
                </a:gridCol>
              </a:tblGrid>
              <a:tr h="1028700">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Bộ phận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1F0"/>
                    </a:solidFill>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Đặc điểm được tả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1F0"/>
                    </a:solidFill>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Từ ngữ miêu tả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1F0"/>
                    </a:solidFill>
                  </a:tcPr>
                </a:tc>
                <a:extLst>
                  <a:ext uri="{0D108BD9-81ED-4DB2-BD59-A6C34878D82A}">
                    <a16:rowId xmlns:a16="http://schemas.microsoft.com/office/drawing/2014/main" val="375307031"/>
                  </a:ext>
                </a:extLst>
              </a:tr>
              <a:tr h="723900">
                <a:tc rowSpan="3">
                  <a:txBody>
                    <a:bodyPr/>
                    <a:lstStyle/>
                    <a:p>
                      <a:pPr marL="0" marR="0" algn="ctr">
                        <a:lnSpc>
                          <a:spcPct val="150000"/>
                        </a:lnSpc>
                        <a:spcBef>
                          <a:spcPts val="100"/>
                        </a:spcBef>
                        <a:spcAft>
                          <a:spcPts val="100"/>
                        </a:spcAft>
                      </a:pPr>
                      <a:r>
                        <a:rPr lang="en-US" sz="2600" b="0">
                          <a:solidFill>
                            <a:schemeClr val="tx1"/>
                          </a:solidFill>
                          <a:effectLst/>
                          <a:latin typeface="Arial" panose="020B0604020202020204" pitchFamily="34" charset="0"/>
                          <a:cs typeface="Arial" panose="020B0604020202020204" pitchFamily="34" charset="0"/>
                        </a:rPr>
                        <a:t>Hoa sim </a:t>
                      </a:r>
                      <a:endParaRPr lang="en-US" sz="26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Màu sắc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lvl="1" algn="l">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tím nhạt , phơn phớt như má con gái.</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18027859"/>
                  </a:ext>
                </a:extLst>
              </a:tr>
              <a:tr h="823095">
                <a:tc vMerge="1">
                  <a:txBody>
                    <a:bodyPr/>
                    <a:lstStyle/>
                    <a:p>
                      <a:endParaRPr lang="en-US"/>
                    </a:p>
                  </a:txBody>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Hương vị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lvl="1" algn="l">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không thơm.</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14923168"/>
                  </a:ext>
                </a:extLst>
              </a:tr>
              <a:tr h="1462905">
                <a:tc vMerge="1">
                  <a:txBody>
                    <a:bodyPr/>
                    <a:lstStyle/>
                    <a:p>
                      <a:endParaRPr lang="en-US"/>
                    </a:p>
                  </a:txBody>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Nét riêng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lvl="1" algn="l">
                        <a:lnSpc>
                          <a:spcPct val="15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tươi non như một niềm vui cứ lan tỏa làm cho sườn đồi, sỏi đá cũng thêm đáng yêu, đáng mến.</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11554005"/>
                  </a:ext>
                </a:extLst>
              </a:tr>
              <a:tr h="2590800">
                <a:tc rowSpan="3">
                  <a:txBody>
                    <a:bodyPr/>
                    <a:lstStyle/>
                    <a:p>
                      <a:pPr marL="0" marR="0" algn="ctr">
                        <a:lnSpc>
                          <a:spcPct val="150000"/>
                        </a:lnSpc>
                        <a:spcBef>
                          <a:spcPts val="100"/>
                        </a:spcBef>
                        <a:spcAft>
                          <a:spcPts val="100"/>
                        </a:spcAft>
                      </a:pPr>
                      <a:r>
                        <a:rPr lang="en-US" sz="2600" b="0">
                          <a:solidFill>
                            <a:schemeClr val="tx1"/>
                          </a:solidFill>
                          <a:effectLst/>
                          <a:latin typeface="Arial" panose="020B0604020202020204" pitchFamily="34" charset="0"/>
                          <a:cs typeface="Arial" panose="020B0604020202020204" pitchFamily="34" charset="0"/>
                        </a:rPr>
                        <a:t>Quả sim </a:t>
                      </a:r>
                      <a:endParaRPr lang="en-US" sz="26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Hình dáng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800100" marR="0" lvl="1" indent="-342900" algn="l">
                        <a:lnSpc>
                          <a:spcPct val="150000"/>
                        </a:lnSpc>
                        <a:spcBef>
                          <a:spcPts val="100"/>
                        </a:spcBef>
                        <a:spcAft>
                          <a:spcPts val="100"/>
                        </a:spcAft>
                        <a:buFont typeface="Arial" panose="020B0604020202020204" pitchFamily="34" charset="0"/>
                        <a:buChar char="−"/>
                      </a:pPr>
                      <a:r>
                        <a:rPr lang="en-US" sz="2600">
                          <a:solidFill>
                            <a:schemeClr val="tx1"/>
                          </a:solidFill>
                          <a:effectLst/>
                          <a:latin typeface="Arial" panose="020B0604020202020204" pitchFamily="34" charset="0"/>
                          <a:cs typeface="Arial" panose="020B0604020202020204" pitchFamily="34" charset="0"/>
                        </a:rPr>
                        <a:t>giống hệt một con trâu mộng tí hon, béo tròn múp míp, cong nguyên cả lông tơ, chỉ thiếu chiếc khoáy; sừng trâu là cái tai quả (là đài hoa đã già).</a:t>
                      </a:r>
                    </a:p>
                    <a:p>
                      <a:pPr marL="800100" marR="0" lvl="1" indent="-342900" algn="l">
                        <a:lnSpc>
                          <a:spcPct val="150000"/>
                        </a:lnSpc>
                        <a:spcBef>
                          <a:spcPts val="100"/>
                        </a:spcBef>
                        <a:spcAft>
                          <a:spcPts val="100"/>
                        </a:spcAft>
                        <a:buFont typeface="Arial" panose="020B0604020202020204" pitchFamily="34" charset="0"/>
                        <a:buChar char="−"/>
                      </a:pPr>
                      <a:r>
                        <a:rPr lang="en-US" sz="2600">
                          <a:solidFill>
                            <a:schemeClr val="tx1"/>
                          </a:solidFill>
                          <a:effectLst/>
                          <a:latin typeface="Arial" panose="020B0604020202020204" pitchFamily="34" charset="0"/>
                          <a:cs typeface="Arial" panose="020B0604020202020204" pitchFamily="34" charset="0"/>
                        </a:rPr>
                        <a:t>chỉ bằng đốt ngón tay.</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30058473"/>
                  </a:ext>
                </a:extLst>
              </a:tr>
              <a:tr h="762000">
                <a:tc vMerge="1">
                  <a:txBody>
                    <a:bodyPr/>
                    <a:lstStyle/>
                    <a:p>
                      <a:endParaRPr lang="en-US"/>
                    </a:p>
                  </a:txBody>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Hương vị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lvl="1" algn="l">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ngọt lịm, có dư vị một chút chan chát, mật ngọt.</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49984746"/>
                  </a:ext>
                </a:extLst>
              </a:tr>
              <a:tr h="838200">
                <a:tc vMerge="1">
                  <a:txBody>
                    <a:bodyPr/>
                    <a:lstStyle/>
                    <a:p>
                      <a:endParaRPr lang="en-US"/>
                    </a:p>
                  </a:txBody>
                  <a:tcPr/>
                </a:tc>
                <a:tc>
                  <a:txBody>
                    <a:bodyPr/>
                    <a:lstStyle/>
                    <a:p>
                      <a:pPr marL="0" marR="0" algn="ctr">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Màu sắc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marR="0" lvl="1" algn="l">
                        <a:lnSpc>
                          <a:spcPct val="100000"/>
                        </a:lnSpc>
                        <a:spcBef>
                          <a:spcPts val="100"/>
                        </a:spcBef>
                        <a:spcAft>
                          <a:spcPts val="100"/>
                        </a:spcAft>
                      </a:pPr>
                      <a:r>
                        <a:rPr lang="en-US" sz="2600">
                          <a:solidFill>
                            <a:schemeClr val="tx1"/>
                          </a:solidFill>
                          <a:effectLst/>
                          <a:latin typeface="Arial" panose="020B0604020202020204" pitchFamily="34" charset="0"/>
                          <a:cs typeface="Arial" panose="020B0604020202020204" pitchFamily="34" charset="0"/>
                        </a:rPr>
                        <a:t>tím thẫm, màu tím không giống bất cứ một màu tím của quả vườn nào. </a:t>
                      </a:r>
                      <a:endParaRPr lang="en-US" sz="26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81349091"/>
                  </a:ext>
                </a:extLst>
              </a:tr>
            </a:tbl>
          </a:graphicData>
        </a:graphic>
      </p:graphicFrame>
      <p:pic>
        <p:nvPicPr>
          <p:cNvPr id="4" name="Picture 3" descr="A pink flower with green leaves&#10;&#10;Description automatically generated">
            <a:extLst>
              <a:ext uri="{FF2B5EF4-FFF2-40B4-BE49-F238E27FC236}">
                <a16:creationId xmlns:a16="http://schemas.microsoft.com/office/drawing/2014/main" id="{BC3D6FA2-7DE5-6A22-07EA-CF2F70DED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314700"/>
            <a:ext cx="1981200" cy="2093608"/>
          </a:xfrm>
          <a:prstGeom prst="rect">
            <a:avLst/>
          </a:prstGeom>
        </p:spPr>
      </p:pic>
      <p:grpSp>
        <p:nvGrpSpPr>
          <p:cNvPr id="6" name="Group 5">
            <a:extLst>
              <a:ext uri="{FF2B5EF4-FFF2-40B4-BE49-F238E27FC236}">
                <a16:creationId xmlns:a16="http://schemas.microsoft.com/office/drawing/2014/main" id="{77D1A5B6-1137-11F5-12B7-B1718FFB79A0}"/>
              </a:ext>
            </a:extLst>
          </p:cNvPr>
          <p:cNvGrpSpPr/>
          <p:nvPr/>
        </p:nvGrpSpPr>
        <p:grpSpPr>
          <a:xfrm>
            <a:off x="5543549" y="-98179"/>
            <a:ext cx="7200901" cy="1270355"/>
            <a:chOff x="5010864" y="-9"/>
            <a:chExt cx="7026505" cy="1217877"/>
          </a:xfrm>
        </p:grpSpPr>
        <p:sp>
          <p:nvSpPr>
            <p:cNvPr id="7" name="Round Same Side Corner Rectangle 11">
              <a:extLst>
                <a:ext uri="{FF2B5EF4-FFF2-40B4-BE49-F238E27FC236}">
                  <a16:creationId xmlns:a16="http://schemas.microsoft.com/office/drawing/2014/main" id="{1C729334-36F3-4C7F-ABB9-8F45E179E8B0}"/>
                </a:ext>
              </a:extLst>
            </p:cNvPr>
            <p:cNvSpPr/>
            <p:nvPr/>
          </p:nvSpPr>
          <p:spPr>
            <a:xfrm flipV="1">
              <a:off x="5010864" y="-9"/>
              <a:ext cx="7026505" cy="121787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D79C89A-EA22-E4E7-D5C3-042155EF726F}"/>
                </a:ext>
              </a:extLst>
            </p:cNvPr>
            <p:cNvSpPr txBox="1"/>
            <p:nvPr/>
          </p:nvSpPr>
          <p:spPr>
            <a:xfrm>
              <a:off x="5605699" y="210594"/>
              <a:ext cx="5836833" cy="79666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Đáp án câu c</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6" name="Picture 15" descr="A blueberry on a green leaf&#10;&#10;Description automatically generated">
            <a:extLst>
              <a:ext uri="{FF2B5EF4-FFF2-40B4-BE49-F238E27FC236}">
                <a16:creationId xmlns:a16="http://schemas.microsoft.com/office/drawing/2014/main" id="{27D1C7AD-D1F0-0371-B710-BBE235375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667500"/>
            <a:ext cx="2153307" cy="2514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0" name="Freeform 20"/>
          <p:cNvSpPr/>
          <p:nvPr/>
        </p:nvSpPr>
        <p:spPr>
          <a:xfrm rot="-1841029">
            <a:off x="17118321" y="144260"/>
            <a:ext cx="1043952" cy="1024320"/>
          </a:xfrm>
          <a:custGeom>
            <a:avLst/>
            <a:gdLst/>
            <a:ahLst/>
            <a:cxnLst/>
            <a:rect l="l" t="t" r="r" b="b"/>
            <a:pathLst>
              <a:path w="755389" h="723800">
                <a:moveTo>
                  <a:pt x="0" y="0"/>
                </a:moveTo>
                <a:lnTo>
                  <a:pt x="755388" y="0"/>
                </a:lnTo>
                <a:lnTo>
                  <a:pt x="755388" y="723800"/>
                </a:lnTo>
                <a:lnTo>
                  <a:pt x="0" y="723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380B200-CB2F-0FBF-4747-D2423AE4760F}"/>
              </a:ext>
            </a:extLst>
          </p:cNvPr>
          <p:cNvGrpSpPr/>
          <p:nvPr/>
        </p:nvGrpSpPr>
        <p:grpSpPr>
          <a:xfrm>
            <a:off x="0" y="675857"/>
            <a:ext cx="14847463" cy="1374767"/>
            <a:chOff x="-1" y="1752900"/>
            <a:chExt cx="14847463" cy="1374767"/>
          </a:xfrm>
        </p:grpSpPr>
        <p:sp>
          <p:nvSpPr>
            <p:cNvPr id="3" name="Rectangle 2">
              <a:extLst>
                <a:ext uri="{FF2B5EF4-FFF2-40B4-BE49-F238E27FC236}">
                  <a16:creationId xmlns:a16="http://schemas.microsoft.com/office/drawing/2014/main" id="{A6435D36-3094-7670-66A8-1532E08F39BF}"/>
                </a:ext>
              </a:extLst>
            </p:cNvPr>
            <p:cNvSpPr/>
            <p:nvPr/>
          </p:nvSpPr>
          <p:spPr>
            <a:xfrm>
              <a:off x="-1" y="1822685"/>
              <a:ext cx="14173200" cy="1199449"/>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Diễn giải thêm về cách tả hoa, tả quả trong bài văn:</a:t>
              </a:r>
            </a:p>
          </p:txBody>
        </p:sp>
        <p:pic>
          <p:nvPicPr>
            <p:cNvPr id="4" name="Picture 103">
              <a:extLst>
                <a:ext uri="{FF2B5EF4-FFF2-40B4-BE49-F238E27FC236}">
                  <a16:creationId xmlns:a16="http://schemas.microsoft.com/office/drawing/2014/main" id="{D91DC50B-48B3-017E-3D61-A32770205C2C}"/>
                </a:ext>
              </a:extLst>
            </p:cNvPr>
            <p:cNvPicPr>
              <a:picLocks noChangeAspect="1"/>
            </p:cNvPicPr>
            <p:nvPr/>
          </p:nvPicPr>
          <p:blipFill>
            <a:blip r:embed="rId4"/>
            <a:srcRect/>
            <a:stretch>
              <a:fillRect/>
            </a:stretch>
          </p:blipFill>
          <p:spPr>
            <a:xfrm rot="1376890">
              <a:off x="13498938" y="1752900"/>
              <a:ext cx="1348524" cy="1374767"/>
            </a:xfrm>
            <a:prstGeom prst="rect">
              <a:avLst/>
            </a:prstGeom>
          </p:spPr>
        </p:pic>
      </p:grpSp>
      <p:sp>
        <p:nvSpPr>
          <p:cNvPr id="5" name="Freeform 3">
            <a:extLst>
              <a:ext uri="{FF2B5EF4-FFF2-40B4-BE49-F238E27FC236}">
                <a16:creationId xmlns:a16="http://schemas.microsoft.com/office/drawing/2014/main" id="{FBC87278-DCEC-56F7-28D9-33D9C63FAB2A}"/>
              </a:ext>
            </a:extLst>
          </p:cNvPr>
          <p:cNvSpPr/>
          <p:nvPr/>
        </p:nvSpPr>
        <p:spPr>
          <a:xfrm>
            <a:off x="723900" y="2628900"/>
            <a:ext cx="16840199" cy="705852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DE5400E-059B-4A04-2DD9-56B2E209657C}"/>
              </a:ext>
            </a:extLst>
          </p:cNvPr>
          <p:cNvSpPr txBox="1"/>
          <p:nvPr/>
        </p:nvSpPr>
        <p:spPr>
          <a:xfrm>
            <a:off x="6113254" y="3096107"/>
            <a:ext cx="10751958"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Tác giả còn lí giải theo cách của mình về màu tím đặc biệt của quả sim</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Chắc khi hoa sim tản đi làm quả, màu tím đọng lại từng tí một, thành thứ mật ngọt tím thẫm ấy.</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Cả nắng gió trên đồi, cả mưa cũng không chịu tan đi, cứ tích luỹ lại, thành ra màu tím không giống bất cứ một thủ màu tím của quả vườn nào.</a:t>
            </a:r>
          </a:p>
        </p:txBody>
      </p:sp>
      <p:sp>
        <p:nvSpPr>
          <p:cNvPr id="12" name="Freeform 11">
            <a:extLst>
              <a:ext uri="{FF2B5EF4-FFF2-40B4-BE49-F238E27FC236}">
                <a16:creationId xmlns:a16="http://schemas.microsoft.com/office/drawing/2014/main" id="{772CCDC9-70F2-A71D-635C-BE0110364B3A}"/>
              </a:ext>
            </a:extLst>
          </p:cNvPr>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22"/>
          <p:cNvSpPr/>
          <p:nvPr/>
        </p:nvSpPr>
        <p:spPr>
          <a:xfrm rot="737502">
            <a:off x="-12868" y="9582545"/>
            <a:ext cx="760375" cy="760375"/>
          </a:xfrm>
          <a:custGeom>
            <a:avLst/>
            <a:gdLst/>
            <a:ahLst/>
            <a:cxnLst/>
            <a:rect l="l" t="t" r="r" b="b"/>
            <a:pathLst>
              <a:path w="760375" h="760375">
                <a:moveTo>
                  <a:pt x="0" y="0"/>
                </a:moveTo>
                <a:lnTo>
                  <a:pt x="760374" y="0"/>
                </a:lnTo>
                <a:lnTo>
                  <a:pt x="760374" y="760375"/>
                </a:lnTo>
                <a:lnTo>
                  <a:pt x="0" y="7603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11B7C05-2A46-DD7B-4F29-D2A4E8DBA306}"/>
              </a:ext>
            </a:extLst>
          </p:cNvPr>
          <p:cNvGrpSpPr/>
          <p:nvPr/>
        </p:nvGrpSpPr>
        <p:grpSpPr>
          <a:xfrm>
            <a:off x="1444559" y="4322596"/>
            <a:ext cx="4179071" cy="3671134"/>
            <a:chOff x="1444559" y="4322596"/>
            <a:chExt cx="4179071" cy="3671134"/>
          </a:xfrm>
        </p:grpSpPr>
        <p:grpSp>
          <p:nvGrpSpPr>
            <p:cNvPr id="8" name="Group 8">
              <a:extLst>
                <a:ext uri="{FF2B5EF4-FFF2-40B4-BE49-F238E27FC236}">
                  <a16:creationId xmlns:a16="http://schemas.microsoft.com/office/drawing/2014/main" id="{15740635-EBCA-9C7F-3BF8-1AE2085EB3A5}"/>
                </a:ext>
              </a:extLst>
            </p:cNvPr>
            <p:cNvGrpSpPr/>
            <p:nvPr/>
          </p:nvGrpSpPr>
          <p:grpSpPr>
            <a:xfrm>
              <a:off x="1444559" y="4322596"/>
              <a:ext cx="4179071" cy="3671134"/>
              <a:chOff x="0" y="0"/>
              <a:chExt cx="1100661" cy="893945"/>
            </a:xfrm>
          </p:grpSpPr>
          <p:sp>
            <p:nvSpPr>
              <p:cNvPr id="10" name="Freeform 9">
                <a:extLst>
                  <a:ext uri="{FF2B5EF4-FFF2-40B4-BE49-F238E27FC236}">
                    <a16:creationId xmlns:a16="http://schemas.microsoft.com/office/drawing/2014/main" id="{A64F06F0-6A87-3B6E-2164-B458DAEA1C1E}"/>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EAFA35F-6593-9BA4-47EE-CC657B34B80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5" name="Picture 14" descr="A group of fruit with pink flowers&#10;&#10;Description automatically generated">
              <a:extLst>
                <a:ext uri="{FF2B5EF4-FFF2-40B4-BE49-F238E27FC236}">
                  <a16:creationId xmlns:a16="http://schemas.microsoft.com/office/drawing/2014/main" id="{658D7FCD-8009-6D2F-E2D9-E6F57E26E9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9190" y="4867975"/>
              <a:ext cx="3969808" cy="2580375"/>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right)">
                                      <p:cBhvr>
                                        <p:cTn id="15" dur="500"/>
                                        <p:tgtEl>
                                          <p:spTgt spid="6">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B"/>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B6A300-E8C4-2E99-78DD-C4532A94671A}"/>
              </a:ext>
            </a:extLst>
          </p:cNvPr>
          <p:cNvPicPr>
            <a:picLocks noChangeAspect="1"/>
          </p:cNvPicPr>
          <p:nvPr/>
        </p:nvPicPr>
        <p:blipFill>
          <a:blip r:embed="rId2"/>
          <a:srcRect t="7037" b="7037"/>
          <a:stretch>
            <a:fillRect/>
          </a:stretch>
        </p:blipFill>
        <p:spPr>
          <a:xfrm>
            <a:off x="958363" y="1409700"/>
            <a:ext cx="16371254" cy="9906000"/>
          </a:xfrm>
          <a:prstGeom prst="rect">
            <a:avLst/>
          </a:prstGeom>
        </p:spPr>
      </p:pic>
      <p:sp>
        <p:nvSpPr>
          <p:cNvPr id="17" name="Rectangle 16">
            <a:extLst>
              <a:ext uri="{FF2B5EF4-FFF2-40B4-BE49-F238E27FC236}">
                <a16:creationId xmlns:a16="http://schemas.microsoft.com/office/drawing/2014/main" id="{52CDE49A-0029-51AC-24E2-4EE7B2265143}"/>
              </a:ext>
            </a:extLst>
          </p:cNvPr>
          <p:cNvSpPr/>
          <p:nvPr/>
        </p:nvSpPr>
        <p:spPr>
          <a:xfrm>
            <a:off x="1663367" y="2316849"/>
            <a:ext cx="14949328" cy="762253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Để tả được các đặc điểm của hoa sim, quả sim, tác giả phải quan sát rất kĩ từng bộ phận của cây. </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Tác giả quan sát các bộ phận của cây bằng nhiều giác quan. Không chỉ huy động các giác quan vào việc quan sát, cảm nhận đặc điểm của cây cối, tác giả còn liên tưởng, tưởng tượng, so sánh, suy luận... (về màu hoa, về hình dáng, hương vị, màu sắc của quả</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Ø"/>
            </a:pPr>
            <a:r>
              <a:rPr lang="vi-VN" sz="3600">
                <a:latin typeface="Arial" panose="020B0604020202020204" pitchFamily="34" charset="0"/>
                <a:ea typeface="Calibri" panose="020F0502020204030204" pitchFamily="34" charset="0"/>
                <a:cs typeface="Arial" panose="020B0604020202020204" pitchFamily="34" charset="0"/>
              </a:rPr>
              <a:t>Bài văn có những hình ảnh so sánh giúp người đọc dễ dàng cảm nhận hình dung được đặc điểm của cây gợi cho người đọc những liên tưởng thú vị...</a:t>
            </a:r>
          </a:p>
        </p:txBody>
      </p:sp>
      <p:grpSp>
        <p:nvGrpSpPr>
          <p:cNvPr id="18" name="Group 17">
            <a:extLst>
              <a:ext uri="{FF2B5EF4-FFF2-40B4-BE49-F238E27FC236}">
                <a16:creationId xmlns:a16="http://schemas.microsoft.com/office/drawing/2014/main" id="{CC18D7CA-729D-1E57-01F6-BE75D5FD8876}"/>
              </a:ext>
            </a:extLst>
          </p:cNvPr>
          <p:cNvGrpSpPr/>
          <p:nvPr/>
        </p:nvGrpSpPr>
        <p:grpSpPr>
          <a:xfrm>
            <a:off x="4070731" y="729134"/>
            <a:ext cx="10134600" cy="1374739"/>
            <a:chOff x="409314" y="1010321"/>
            <a:chExt cx="10134600" cy="1374739"/>
          </a:xfrm>
        </p:grpSpPr>
        <p:sp>
          <p:nvSpPr>
            <p:cNvPr id="19" name="Freeform 6">
              <a:extLst>
                <a:ext uri="{FF2B5EF4-FFF2-40B4-BE49-F238E27FC236}">
                  <a16:creationId xmlns:a16="http://schemas.microsoft.com/office/drawing/2014/main" id="{BAFECCB4-9DA8-401F-0AE9-6FB6F753ABD1}"/>
                </a:ext>
              </a:extLst>
            </p:cNvPr>
            <p:cNvSpPr/>
            <p:nvPr/>
          </p:nvSpPr>
          <p:spPr>
            <a:xfrm>
              <a:off x="904614" y="1010321"/>
              <a:ext cx="9144000" cy="13747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02035C1-BFFA-87AE-03C8-5AAA60FF367B}"/>
                </a:ext>
              </a:extLst>
            </p:cNvPr>
            <p:cNvSpPr txBox="1"/>
            <p:nvPr/>
          </p:nvSpPr>
          <p:spPr>
            <a:xfrm>
              <a:off x="409314" y="1312969"/>
              <a:ext cx="10134600" cy="769441"/>
            </a:xfrm>
            <a:prstGeom prst="rect">
              <a:avLst/>
            </a:prstGeom>
            <a:noFill/>
          </p:spPr>
          <p:txBody>
            <a:bodyPr wrap="square">
              <a:spAutoFit/>
            </a:bodyPr>
            <a:lstStyle/>
            <a:p>
              <a:pPr marL="0" marR="0" algn="ctr">
                <a:spcBef>
                  <a:spcPts val="0"/>
                </a:spcBef>
                <a:spcAft>
                  <a:spcPts val="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Các em lưu ý những điều sau</a:t>
              </a:r>
              <a:endPar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 name="Freeform 2"/>
          <p:cNvSpPr/>
          <p:nvPr/>
        </p:nvSpPr>
        <p:spPr>
          <a:xfrm>
            <a:off x="16922810" y="8729544"/>
            <a:ext cx="1476947" cy="1557456"/>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522808" y="691035"/>
            <a:ext cx="1476946" cy="1374738"/>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7642807">
            <a:off x="172606" y="8665833"/>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E63F0C2E-343E-1FDE-62B0-5FE16D3FE98B}"/>
              </a:ext>
            </a:extLst>
          </p:cNvPr>
          <p:cNvPicPr>
            <a:picLocks noChangeAspect="1"/>
          </p:cNvPicPr>
          <p:nvPr/>
        </p:nvPicPr>
        <p:blipFill>
          <a:blip r:embed="rId8"/>
          <a:stretch>
            <a:fillRect/>
          </a:stretch>
        </p:blipFill>
        <p:spPr>
          <a:xfrm>
            <a:off x="15555180" y="115745"/>
            <a:ext cx="2209992" cy="2209992"/>
          </a:xfrm>
          <a:prstGeom prst="rect">
            <a:avLst/>
          </a:prstGeom>
        </p:spPr>
      </p:pic>
    </p:spTree>
    <p:extLst>
      <p:ext uri="{BB962C8B-B14F-4D97-AF65-F5344CB8AC3E}">
        <p14:creationId xmlns:p14="http://schemas.microsoft.com/office/powerpoint/2010/main" val="20447575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left)">
                                      <p:cBhvr>
                                        <p:cTn id="19" dur="500"/>
                                        <p:tgtEl>
                                          <p:spTgt spid="17">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wipe(lef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4" name="Freeform 14"/>
          <p:cNvSpPr/>
          <p:nvPr/>
        </p:nvSpPr>
        <p:spPr>
          <a:xfrm rot="-1841029">
            <a:off x="165872" y="137003"/>
            <a:ext cx="952525" cy="912692"/>
          </a:xfrm>
          <a:custGeom>
            <a:avLst/>
            <a:gdLst/>
            <a:ahLst/>
            <a:cxnLst/>
            <a:rect l="l" t="t" r="r" b="b"/>
            <a:pathLst>
              <a:path w="952525" h="912692">
                <a:moveTo>
                  <a:pt x="0" y="0"/>
                </a:moveTo>
                <a:lnTo>
                  <a:pt x="952525" y="0"/>
                </a:lnTo>
                <a:lnTo>
                  <a:pt x="952525" y="912692"/>
                </a:lnTo>
                <a:lnTo>
                  <a:pt x="0" y="912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755759">
            <a:off x="17440093" y="110075"/>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815AB845-0B76-477B-4BBF-B35C9FD0EB07}"/>
              </a:ext>
            </a:extLst>
          </p:cNvPr>
          <p:cNvSpPr/>
          <p:nvPr/>
        </p:nvSpPr>
        <p:spPr>
          <a:xfrm>
            <a:off x="7924801" y="729494"/>
            <a:ext cx="9647464" cy="2737606"/>
          </a:xfrm>
          <a:prstGeom prst="wedgeRoundRectCallout">
            <a:avLst>
              <a:gd name="adj1" fmla="val -58940"/>
              <a:gd name="adj2" fmla="val 45490"/>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Phần kết bài nếu ấn tượng của tác giả về niềm vui cây sim đem đến cho tuổi thơ.</a:t>
            </a:r>
            <a:endParaRPr lang="en-US" sz="36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DE634DD8-E362-52CE-95D6-9A205A993E92}"/>
              </a:ext>
            </a:extLst>
          </p:cNvPr>
          <p:cNvSpPr/>
          <p:nvPr/>
        </p:nvSpPr>
        <p:spPr>
          <a:xfrm>
            <a:off x="7924801" y="3848100"/>
            <a:ext cx="9647464" cy="2971801"/>
          </a:xfrm>
          <a:prstGeom prst="wedgeRoundRectCallout">
            <a:avLst>
              <a:gd name="adj1" fmla="val -58787"/>
              <a:gd name="adj2" fmla="val -37378"/>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Tác giả một lần nữa khẳng định hương vị của quả sim chín đã để lại ấn tượng không thể phai mờ trong tâm trí nhiều người. </a:t>
            </a:r>
            <a:endParaRPr lang="en-US" sz="3600">
              <a:solidFill>
                <a:schemeClr val="tx1"/>
              </a:solidFill>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8D092458-0063-7556-5C88-958EA8ADF63D}"/>
              </a:ext>
            </a:extLst>
          </p:cNvPr>
          <p:cNvSpPr/>
          <p:nvPr/>
        </p:nvSpPr>
        <p:spPr>
          <a:xfrm>
            <a:off x="7924801" y="7200901"/>
            <a:ext cx="9647464" cy="2519509"/>
          </a:xfrm>
          <a:prstGeom prst="wedgeRoundRectCallout">
            <a:avLst>
              <a:gd name="adj1" fmla="val -60064"/>
              <a:gd name="adj2" fmla="val -4327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Cây sim đã trở thành niềm thương, nỗi nhớ trong lòng bao người...</a:t>
            </a:r>
            <a:endParaRPr lang="en-US" sz="360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D65A747C-8E9B-CD0A-D630-B8F294B2345A}"/>
              </a:ext>
            </a:extLst>
          </p:cNvPr>
          <p:cNvGrpSpPr/>
          <p:nvPr/>
        </p:nvGrpSpPr>
        <p:grpSpPr>
          <a:xfrm>
            <a:off x="990600" y="919871"/>
            <a:ext cx="5317987" cy="3923803"/>
            <a:chOff x="108593" y="825372"/>
            <a:chExt cx="5317987" cy="3923803"/>
          </a:xfrm>
        </p:grpSpPr>
        <p:sp>
          <p:nvSpPr>
            <p:cNvPr id="18" name="Line Callout 1 (Border and Accent Bar) 3">
              <a:extLst>
                <a:ext uri="{FF2B5EF4-FFF2-40B4-BE49-F238E27FC236}">
                  <a16:creationId xmlns:a16="http://schemas.microsoft.com/office/drawing/2014/main" id="{D793455F-F712-C3A9-903C-3BEF71852E94}"/>
                </a:ext>
              </a:extLst>
            </p:cNvPr>
            <p:cNvSpPr/>
            <p:nvPr/>
          </p:nvSpPr>
          <p:spPr>
            <a:xfrm>
              <a:off x="108593" y="1624975"/>
              <a:ext cx="5317987" cy="3124200"/>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Đáp án câu d</a:t>
              </a:r>
              <a:endParaRPr lang="en-US" sz="4800" b="1" dirty="0">
                <a:solidFill>
                  <a:srgbClr val="C00000"/>
                </a:solidFill>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DA07349A-8E59-4497-CBE8-99F0242497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28415" y="825372"/>
              <a:ext cx="1078342" cy="1108575"/>
            </a:xfrm>
            <a:prstGeom prst="rect">
              <a:avLst/>
            </a:prstGeom>
          </p:spPr>
        </p:pic>
      </p:grpSp>
      <p:pic>
        <p:nvPicPr>
          <p:cNvPr id="20" name="Picture 19" descr="A cartoon of a child reading a book&#10;&#10;Description automatically generated">
            <a:extLst>
              <a:ext uri="{FF2B5EF4-FFF2-40B4-BE49-F238E27FC236}">
                <a16:creationId xmlns:a16="http://schemas.microsoft.com/office/drawing/2014/main" id="{46F887FF-2000-8EFC-A0D9-09DBD8625379}"/>
              </a:ext>
            </a:extLst>
          </p:cNvPr>
          <p:cNvPicPr>
            <a:picLocks noChangeAspect="1"/>
          </p:cNvPicPr>
          <p:nvPr/>
        </p:nvPicPr>
        <p:blipFill rotWithShape="1">
          <a:blip r:embed="rId8">
            <a:extLst>
              <a:ext uri="{28A0092B-C50C-407E-A947-70E740481C1C}">
                <a14:useLocalDpi xmlns:a14="http://schemas.microsoft.com/office/drawing/2010/main" val="0"/>
              </a:ext>
            </a:extLst>
          </a:blip>
          <a:srcRect t="7977" b="3991"/>
          <a:stretch/>
        </p:blipFill>
        <p:spPr>
          <a:xfrm>
            <a:off x="1097221" y="5443327"/>
            <a:ext cx="5317987" cy="4843673"/>
          </a:xfrm>
          <a:prstGeom prst="rect">
            <a:avLst/>
          </a:prstGeom>
        </p:spPr>
      </p:pic>
      <p:sp>
        <p:nvSpPr>
          <p:cNvPr id="13" name="Freeform 13"/>
          <p:cNvSpPr/>
          <p:nvPr/>
        </p:nvSpPr>
        <p:spPr>
          <a:xfrm rot="6926260" flipV="1">
            <a:off x="17169132" y="8774944"/>
            <a:ext cx="1601947" cy="1065415"/>
          </a:xfrm>
          <a:custGeom>
            <a:avLst/>
            <a:gdLst/>
            <a:ahLst/>
            <a:cxnLst/>
            <a:rect l="l" t="t" r="r" b="b"/>
            <a:pathLst>
              <a:path w="1888498" h="1569170">
                <a:moveTo>
                  <a:pt x="0" y="1569170"/>
                </a:moveTo>
                <a:lnTo>
                  <a:pt x="1888498" y="1569170"/>
                </a:lnTo>
                <a:lnTo>
                  <a:pt x="1888498" y="0"/>
                </a:lnTo>
                <a:lnTo>
                  <a:pt x="0" y="0"/>
                </a:lnTo>
                <a:lnTo>
                  <a:pt x="0" y="156917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5503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0" name="Freeform 20"/>
          <p:cNvSpPr/>
          <p:nvPr/>
        </p:nvSpPr>
        <p:spPr>
          <a:xfrm>
            <a:off x="17137395" y="38116"/>
            <a:ext cx="1128834" cy="1417486"/>
          </a:xfrm>
          <a:custGeom>
            <a:avLst/>
            <a:gdLst/>
            <a:ahLst/>
            <a:cxnLst/>
            <a:rect l="l" t="t" r="r" b="b"/>
            <a:pathLst>
              <a:path w="1128834" h="1417486">
                <a:moveTo>
                  <a:pt x="0" y="0"/>
                </a:moveTo>
                <a:lnTo>
                  <a:pt x="1128834" y="0"/>
                </a:lnTo>
                <a:lnTo>
                  <a:pt x="1128834" y="1417486"/>
                </a:lnTo>
                <a:lnTo>
                  <a:pt x="0" y="1417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23" name="Freeform 23"/>
          <p:cNvSpPr/>
          <p:nvPr/>
        </p:nvSpPr>
        <p:spPr>
          <a:xfrm rot="350645">
            <a:off x="50434" y="228337"/>
            <a:ext cx="908908" cy="1037044"/>
          </a:xfrm>
          <a:custGeom>
            <a:avLst/>
            <a:gdLst/>
            <a:ahLst/>
            <a:cxnLst/>
            <a:rect l="l" t="t" r="r" b="b"/>
            <a:pathLst>
              <a:path w="652319" h="625040">
                <a:moveTo>
                  <a:pt x="0" y="0"/>
                </a:moveTo>
                <a:lnTo>
                  <a:pt x="652319" y="0"/>
                </a:lnTo>
                <a:lnTo>
                  <a:pt x="652319" y="625040"/>
                </a:lnTo>
                <a:lnTo>
                  <a:pt x="0" y="625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p:nvPr/>
        </p:nvSpPr>
        <p:spPr>
          <a:xfrm rot="1981402">
            <a:off x="276501" y="9091627"/>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Plaque 1">
            <a:extLst>
              <a:ext uri="{FF2B5EF4-FFF2-40B4-BE49-F238E27FC236}">
                <a16:creationId xmlns:a16="http://schemas.microsoft.com/office/drawing/2014/main" id="{D15EB00C-CB97-C13D-779D-7B92FAB7A7E5}"/>
              </a:ext>
            </a:extLst>
          </p:cNvPr>
          <p:cNvSpPr/>
          <p:nvPr/>
        </p:nvSpPr>
        <p:spPr>
          <a:xfrm>
            <a:off x="8240626" y="3984344"/>
            <a:ext cx="9240338" cy="2354672"/>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ea typeface="Calibri" panose="020F0502020204030204" pitchFamily="34" charset="0"/>
                <a:cs typeface="Arial" panose="020B0604020202020204" pitchFamily="34" charset="0"/>
              </a:rPr>
              <a:t>Thân bài: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Tả đặc điểm của hoa sim, quả sim (màu sắc, hình dáng, hương vị...) </a:t>
            </a:r>
            <a:endParaRPr lang="en-US" sz="3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D82C8952-4672-3B2F-B63A-D3EA25C8C076}"/>
              </a:ext>
            </a:extLst>
          </p:cNvPr>
          <p:cNvSpPr/>
          <p:nvPr/>
        </p:nvSpPr>
        <p:spPr>
          <a:xfrm>
            <a:off x="8240625" y="6979828"/>
            <a:ext cx="9240339" cy="2811871"/>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Kết bài: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Tiếp tục khẳng định đặc điểm đáng quý của cây/ ấn tượng của tác giả về cây</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CA344BC9-ABA8-3409-B1F0-E28DE033170E}"/>
              </a:ext>
            </a:extLst>
          </p:cNvPr>
          <p:cNvCxnSpPr>
            <a:cxnSpLocks/>
            <a:stCxn id="8" idx="2"/>
            <a:endCxn id="2" idx="0"/>
          </p:cNvCxnSpPr>
          <p:nvPr/>
        </p:nvCxnSpPr>
        <p:spPr>
          <a:xfrm>
            <a:off x="12860794" y="3343532"/>
            <a:ext cx="1" cy="640812"/>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Plaque 7">
            <a:extLst>
              <a:ext uri="{FF2B5EF4-FFF2-40B4-BE49-F238E27FC236}">
                <a16:creationId xmlns:a16="http://schemas.microsoft.com/office/drawing/2014/main" id="{6C2E4904-173F-9806-475E-F2EF8693274F}"/>
              </a:ext>
            </a:extLst>
          </p:cNvPr>
          <p:cNvSpPr/>
          <p:nvPr/>
        </p:nvSpPr>
        <p:spPr>
          <a:xfrm>
            <a:off x="8240625" y="952500"/>
            <a:ext cx="9240338" cy="2391032"/>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ea typeface="Calibri" panose="020F0502020204030204" pitchFamily="34" charset="0"/>
                <a:cs typeface="Arial" panose="020B0604020202020204" pitchFamily="34" charset="0"/>
              </a:rPr>
              <a:t>Mở bài: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Giới thiệu khái quát về cây sim (tên cây, nơi sinh sống của cây</a:t>
            </a:r>
            <a:r>
              <a:rPr lang="en-US" sz="360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3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8EF4AF91-837C-E23E-0FB7-071B18F2B7F6}"/>
              </a:ext>
            </a:extLst>
          </p:cNvPr>
          <p:cNvCxnSpPr>
            <a:cxnSpLocks/>
            <a:stCxn id="2" idx="2"/>
            <a:endCxn id="3" idx="0"/>
          </p:cNvCxnSpPr>
          <p:nvPr/>
        </p:nvCxnSpPr>
        <p:spPr>
          <a:xfrm>
            <a:off x="12860795" y="6339016"/>
            <a:ext cx="0" cy="640812"/>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567FA82-BB1C-844A-93FD-667D5D60D055}"/>
              </a:ext>
            </a:extLst>
          </p:cNvPr>
          <p:cNvGrpSpPr/>
          <p:nvPr/>
        </p:nvGrpSpPr>
        <p:grpSpPr>
          <a:xfrm>
            <a:off x="790707" y="1455602"/>
            <a:ext cx="6659209" cy="7040698"/>
            <a:chOff x="441246" y="-619635"/>
            <a:chExt cx="6659209" cy="7387840"/>
          </a:xfrm>
        </p:grpSpPr>
        <p:sp>
          <p:nvSpPr>
            <p:cNvPr id="18" name="Rectangle: Rounded Corners 17">
              <a:extLst>
                <a:ext uri="{FF2B5EF4-FFF2-40B4-BE49-F238E27FC236}">
                  <a16:creationId xmlns:a16="http://schemas.microsoft.com/office/drawing/2014/main" id="{017C7F18-800C-DD56-4748-2B3A238CB42B}"/>
                </a:ext>
              </a:extLst>
            </p:cNvPr>
            <p:cNvSpPr/>
            <p:nvPr/>
          </p:nvSpPr>
          <p:spPr>
            <a:xfrm>
              <a:off x="441246" y="-376132"/>
              <a:ext cx="6659209" cy="7144337"/>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TỔNG KẾT VỀ CẤU TẠO CỦA BÀI VĂN MIÊU TẢ CÂY SIM</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8F9D089F-0DB7-7223-C0BF-3AE11190DBD9}"/>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79465" y="-619635"/>
              <a:ext cx="1782770" cy="1740433"/>
            </a:xfrm>
            <a:prstGeom prst="rect">
              <a:avLst/>
            </a:prstGeom>
          </p:spPr>
        </p:pic>
      </p:grpSp>
      <p:pic>
        <p:nvPicPr>
          <p:cNvPr id="58" name="Picture 3">
            <a:extLst>
              <a:ext uri="{FF2B5EF4-FFF2-40B4-BE49-F238E27FC236}">
                <a16:creationId xmlns:a16="http://schemas.microsoft.com/office/drawing/2014/main" id="{642C8E99-937A-88C7-3C66-D1FCA73AB77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14115" y="6874037"/>
            <a:ext cx="2612391" cy="3450599"/>
          </a:xfrm>
          <a:prstGeom prst="rect">
            <a:avLst/>
          </a:prstGeom>
        </p:spPr>
      </p:pic>
    </p:spTree>
    <p:extLst>
      <p:ext uri="{BB962C8B-B14F-4D97-AF65-F5344CB8AC3E}">
        <p14:creationId xmlns:p14="http://schemas.microsoft.com/office/powerpoint/2010/main" val="24070336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5" name="Freeform 15"/>
          <p:cNvSpPr/>
          <p:nvPr/>
        </p:nvSpPr>
        <p:spPr>
          <a:xfrm rot="-2550592">
            <a:off x="237461" y="8807297"/>
            <a:ext cx="1310544" cy="1212614"/>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rot="-3947086">
            <a:off x="17261955" y="9088823"/>
            <a:ext cx="1137424" cy="992095"/>
          </a:xfrm>
          <a:custGeom>
            <a:avLst/>
            <a:gdLst/>
            <a:ahLst/>
            <a:cxnLst/>
            <a:rect l="l" t="t" r="r" b="b"/>
            <a:pathLst>
              <a:path w="555277" h="555277">
                <a:moveTo>
                  <a:pt x="0" y="0"/>
                </a:moveTo>
                <a:lnTo>
                  <a:pt x="555277" y="0"/>
                </a:lnTo>
                <a:lnTo>
                  <a:pt x="555277" y="555277"/>
                </a:lnTo>
                <a:lnTo>
                  <a:pt x="0" y="555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0E7B843C-27E0-8B1D-1BAC-7677CB89E712}"/>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b="26406"/>
          <a:stretch>
            <a:fillRect/>
          </a:stretch>
        </p:blipFill>
        <p:spPr>
          <a:xfrm>
            <a:off x="4024015" y="-473109"/>
            <a:ext cx="9785379" cy="8610600"/>
          </a:xfrm>
          <a:prstGeom prst="rect">
            <a:avLst/>
          </a:prstGeom>
        </p:spPr>
      </p:pic>
      <p:sp>
        <p:nvSpPr>
          <p:cNvPr id="16" name="TextBox 15">
            <a:extLst>
              <a:ext uri="{FF2B5EF4-FFF2-40B4-BE49-F238E27FC236}">
                <a16:creationId xmlns:a16="http://schemas.microsoft.com/office/drawing/2014/main" id="{3007F02C-CB33-0902-E90B-6A95DEAA6230}"/>
              </a:ext>
            </a:extLst>
          </p:cNvPr>
          <p:cNvSpPr txBox="1"/>
          <p:nvPr/>
        </p:nvSpPr>
        <p:spPr>
          <a:xfrm>
            <a:off x="5182904" y="4457700"/>
            <a:ext cx="7467600" cy="2881045"/>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Tình cảm của tác giả đối với cây sim được bộc lộ qua những chi tiết nào?</a:t>
            </a:r>
            <a:endParaRPr lang="vi-VN" sz="42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AutoShape 24">
            <a:extLst>
              <a:ext uri="{FF2B5EF4-FFF2-40B4-BE49-F238E27FC236}">
                <a16:creationId xmlns:a16="http://schemas.microsoft.com/office/drawing/2014/main" id="{A5D79696-B729-5DA8-3871-76F6B8528126}"/>
              </a:ext>
            </a:extLst>
          </p:cNvPr>
          <p:cNvSpPr/>
          <p:nvPr/>
        </p:nvSpPr>
        <p:spPr>
          <a:xfrm>
            <a:off x="-1981200" y="766557"/>
            <a:ext cx="22250400" cy="1784973"/>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57B3B29-B62F-A31F-4B03-CB75B6265237}"/>
              </a:ext>
            </a:extLst>
          </p:cNvPr>
          <p:cNvGrpSpPr/>
          <p:nvPr/>
        </p:nvGrpSpPr>
        <p:grpSpPr>
          <a:xfrm rot="702940">
            <a:off x="15859615" y="544799"/>
            <a:ext cx="2538524" cy="1908389"/>
            <a:chOff x="15794001" y="8493661"/>
            <a:chExt cx="2246574" cy="1599902"/>
          </a:xfrm>
        </p:grpSpPr>
        <p:sp>
          <p:nvSpPr>
            <p:cNvPr id="19" name="Freeform 9">
              <a:extLst>
                <a:ext uri="{FF2B5EF4-FFF2-40B4-BE49-F238E27FC236}">
                  <a16:creationId xmlns:a16="http://schemas.microsoft.com/office/drawing/2014/main" id="{F38BE16A-8C46-074C-AF74-A9E35EDA1AAB}"/>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1C8C2174-27D9-91B6-65B1-D3EBDF05F229}"/>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A6C49755-E764-3B97-C053-00BEF097FC2C}"/>
              </a:ext>
            </a:extLst>
          </p:cNvPr>
          <p:cNvGrpSpPr/>
          <p:nvPr/>
        </p:nvGrpSpPr>
        <p:grpSpPr>
          <a:xfrm rot="6949130">
            <a:off x="310503" y="510792"/>
            <a:ext cx="2506785" cy="1782556"/>
            <a:chOff x="15794001" y="8493661"/>
            <a:chExt cx="2246574" cy="1599902"/>
          </a:xfrm>
        </p:grpSpPr>
        <p:sp>
          <p:nvSpPr>
            <p:cNvPr id="24" name="Freeform 9">
              <a:extLst>
                <a:ext uri="{FF2B5EF4-FFF2-40B4-BE49-F238E27FC236}">
                  <a16:creationId xmlns:a16="http://schemas.microsoft.com/office/drawing/2014/main" id="{18893C00-68C1-5DC5-4950-57D4E1318EB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11">
              <a:extLst>
                <a:ext uri="{FF2B5EF4-FFF2-40B4-BE49-F238E27FC236}">
                  <a16:creationId xmlns:a16="http://schemas.microsoft.com/office/drawing/2014/main" id="{FF50D00C-C64F-9932-3EEA-768EB017200F}"/>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16CBFDCE-D32C-9284-B807-205F35CA3AFC}"/>
              </a:ext>
            </a:extLst>
          </p:cNvPr>
          <p:cNvSpPr txBox="1"/>
          <p:nvPr/>
        </p:nvSpPr>
        <p:spPr>
          <a:xfrm>
            <a:off x="2906645" y="120437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TRẢ LỜI CÂU HỎI PHỤ DƯỚI ĐÂY</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cartoon of a child reading a book&#10;&#10;Description automatically generated">
            <a:extLst>
              <a:ext uri="{FF2B5EF4-FFF2-40B4-BE49-F238E27FC236}">
                <a16:creationId xmlns:a16="http://schemas.microsoft.com/office/drawing/2014/main" id="{FE47582D-E760-50E8-08AE-AC614EB57B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78741" y="6454809"/>
            <a:ext cx="4156225" cy="4300127"/>
          </a:xfrm>
          <a:prstGeom prst="rect">
            <a:avLst/>
          </a:prstGeom>
        </p:spPr>
      </p:pic>
    </p:spTree>
    <p:extLst>
      <p:ext uri="{BB962C8B-B14F-4D97-AF65-F5344CB8AC3E}">
        <p14:creationId xmlns:p14="http://schemas.microsoft.com/office/powerpoint/2010/main" val="42160151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8" name="Freeform 18"/>
          <p:cNvSpPr/>
          <p:nvPr/>
        </p:nvSpPr>
        <p:spPr>
          <a:xfrm flipH="1">
            <a:off x="0" y="9400685"/>
            <a:ext cx="2521148" cy="886315"/>
          </a:xfrm>
          <a:custGeom>
            <a:avLst/>
            <a:gdLst/>
            <a:ahLst/>
            <a:cxnLst/>
            <a:rect l="l" t="t" r="r" b="b"/>
            <a:pathLst>
              <a:path w="2521148" h="886315">
                <a:moveTo>
                  <a:pt x="2521148" y="0"/>
                </a:moveTo>
                <a:lnTo>
                  <a:pt x="0" y="0"/>
                </a:lnTo>
                <a:lnTo>
                  <a:pt x="0" y="886315"/>
                </a:lnTo>
                <a:lnTo>
                  <a:pt x="2521148" y="886315"/>
                </a:lnTo>
                <a:lnTo>
                  <a:pt x="2521148" y="0"/>
                </a:lnTo>
                <a:close/>
              </a:path>
            </a:pathLst>
          </a:custGeom>
          <a:blipFill>
            <a:blip r:embed="rId2">
              <a:extLst>
                <a:ext uri="{96DAC541-7B7A-43D3-8B79-37D633B846F1}">
                  <asvg:svgBlip xmlns:asvg="http://schemas.microsoft.com/office/drawing/2016/SVG/main" r:embed="rId3"/>
                </a:ext>
              </a:extLst>
            </a:blip>
            <a:stretch>
              <a:fillRect l="-28525" b="-51092"/>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065C9299-1E28-0129-5494-08A1CC3A8E77}"/>
              </a:ext>
            </a:extLst>
          </p:cNvPr>
          <p:cNvSpPr/>
          <p:nvPr/>
        </p:nvSpPr>
        <p:spPr>
          <a:xfrm>
            <a:off x="1291938" y="1795165"/>
            <a:ext cx="12900551" cy="723007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BC0EDD3-F124-3B83-47FF-CAF1DBCCD022}"/>
              </a:ext>
            </a:extLst>
          </p:cNvPr>
          <p:cNvGrpSpPr/>
          <p:nvPr/>
        </p:nvGrpSpPr>
        <p:grpSpPr>
          <a:xfrm>
            <a:off x="2870890" y="1041350"/>
            <a:ext cx="9742645" cy="1442979"/>
            <a:chOff x="3619170" y="659644"/>
            <a:chExt cx="9742645" cy="1442979"/>
          </a:xfrm>
        </p:grpSpPr>
        <p:pic>
          <p:nvPicPr>
            <p:cNvPr id="4" name="Picture 9">
              <a:extLst>
                <a:ext uri="{FF2B5EF4-FFF2-40B4-BE49-F238E27FC236}">
                  <a16:creationId xmlns:a16="http://schemas.microsoft.com/office/drawing/2014/main" id="{22E81CD9-215B-0925-8EEB-430F8EE276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54633" y="659644"/>
              <a:ext cx="8663264" cy="1442979"/>
            </a:xfrm>
            <a:prstGeom prst="rect">
              <a:avLst/>
            </a:prstGeom>
          </p:spPr>
        </p:pic>
        <p:sp>
          <p:nvSpPr>
            <p:cNvPr id="5" name="TextBox 4">
              <a:extLst>
                <a:ext uri="{FF2B5EF4-FFF2-40B4-BE49-F238E27FC236}">
                  <a16:creationId xmlns:a16="http://schemas.microsoft.com/office/drawing/2014/main" id="{28424EA4-28DA-772C-9436-B66581F52F35}"/>
                </a:ext>
              </a:extLst>
            </p:cNvPr>
            <p:cNvSpPr txBox="1"/>
            <p:nvPr/>
          </p:nvSpPr>
          <p:spPr>
            <a:xfrm>
              <a:off x="3619170" y="909026"/>
              <a:ext cx="974264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CÂU TRẢ LỜI</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C88C1869-3981-1902-3A31-31A0A40694C0}"/>
              </a:ext>
            </a:extLst>
          </p:cNvPr>
          <p:cNvSpPr txBox="1"/>
          <p:nvPr/>
        </p:nvSpPr>
        <p:spPr>
          <a:xfrm>
            <a:off x="2181571" y="2448340"/>
            <a:ext cx="11001914" cy="6056851"/>
          </a:xfrm>
          <a:prstGeom prst="rect">
            <a:avLst/>
          </a:prstGeom>
          <a:noFill/>
        </p:spPr>
        <p:txBody>
          <a:bodyPr wrap="square">
            <a:spAutoFit/>
          </a:bodyPr>
          <a:lstStyle/>
          <a:p>
            <a:pPr lvl="0" algn="just">
              <a:lnSpc>
                <a:spcPct val="200000"/>
              </a:lnSpc>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cảm của tác giả thể hiện tinh tế qua việc cảm nhận và miêu tả vẻ đẹp của màu hoa, hình dáng, hương vị màu sắc của quả, qua việc diễn tả ấn tượng khi ăn quả sim chín, qua việc khẳng định quả sim chín là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“thú của trời cho”.</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Freeform 12">
            <a:extLst>
              <a:ext uri="{FF2B5EF4-FFF2-40B4-BE49-F238E27FC236}">
                <a16:creationId xmlns:a16="http://schemas.microsoft.com/office/drawing/2014/main" id="{65FEA0D9-418E-6F8C-585D-2A0BFA5FC892}"/>
              </a:ext>
            </a:extLst>
          </p:cNvPr>
          <p:cNvSpPr/>
          <p:nvPr/>
        </p:nvSpPr>
        <p:spPr>
          <a:xfrm flipH="1">
            <a:off x="891671" y="1261765"/>
            <a:ext cx="838200" cy="1066800"/>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1006870">
            <a:off x="13552870" y="1067268"/>
            <a:ext cx="1416475" cy="1381364"/>
          </a:xfrm>
          <a:custGeom>
            <a:avLst/>
            <a:gdLst/>
            <a:ahLst/>
            <a:cxnLst/>
            <a:rect l="l" t="t" r="r" b="b"/>
            <a:pathLst>
              <a:path w="574156" h="550145">
                <a:moveTo>
                  <a:pt x="0" y="0"/>
                </a:moveTo>
                <a:lnTo>
                  <a:pt x="574155" y="0"/>
                </a:lnTo>
                <a:lnTo>
                  <a:pt x="574155" y="550146"/>
                </a:lnTo>
                <a:lnTo>
                  <a:pt x="0" y="550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06510FEB-5F59-E994-3F7F-1260AFA291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51799" y="6784104"/>
            <a:ext cx="3818616" cy="3818616"/>
          </a:xfrm>
          <a:prstGeom prst="rect">
            <a:avLst/>
          </a:prstGeom>
        </p:spPr>
      </p:pic>
    </p:spTree>
    <p:extLst>
      <p:ext uri="{BB962C8B-B14F-4D97-AF65-F5344CB8AC3E}">
        <p14:creationId xmlns:p14="http://schemas.microsoft.com/office/powerpoint/2010/main" val="10976862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F85E4A0-F778-A579-E6CD-C3669772B8EA}"/>
              </a:ext>
            </a:extLst>
          </p:cNvPr>
          <p:cNvGrpSpPr/>
          <p:nvPr/>
        </p:nvGrpSpPr>
        <p:grpSpPr>
          <a:xfrm>
            <a:off x="1485900" y="708742"/>
            <a:ext cx="15316200" cy="8870884"/>
            <a:chOff x="2357332" y="692216"/>
            <a:chExt cx="13573337" cy="8262395"/>
          </a:xfrm>
        </p:grpSpPr>
        <p:sp>
          <p:nvSpPr>
            <p:cNvPr id="2" name="Freeform 2"/>
            <p:cNvSpPr/>
            <p:nvPr/>
          </p:nvSpPr>
          <p:spPr>
            <a:xfrm>
              <a:off x="2357332" y="1332389"/>
              <a:ext cx="13573337" cy="7622222"/>
            </a:xfrm>
            <a:custGeom>
              <a:avLst/>
              <a:gdLst/>
              <a:ahLst/>
              <a:cxnLst/>
              <a:rect l="l" t="t" r="r" b="b"/>
              <a:pathLst>
                <a:path w="13573337" h="7622222">
                  <a:moveTo>
                    <a:pt x="0" y="0"/>
                  </a:moveTo>
                  <a:lnTo>
                    <a:pt x="13573336" y="0"/>
                  </a:lnTo>
                  <a:lnTo>
                    <a:pt x="13573336" y="7622222"/>
                  </a:lnTo>
                  <a:lnTo>
                    <a:pt x="0" y="7622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a:off x="2768580" y="1563329"/>
              <a:ext cx="12750841" cy="7160342"/>
            </a:xfrm>
            <a:custGeom>
              <a:avLst/>
              <a:gdLst/>
              <a:ahLst/>
              <a:cxnLst/>
              <a:rect l="l" t="t" r="r" b="b"/>
              <a:pathLst>
                <a:path w="12750841" h="7160342">
                  <a:moveTo>
                    <a:pt x="0" y="0"/>
                  </a:moveTo>
                  <a:lnTo>
                    <a:pt x="12750840" y="0"/>
                  </a:lnTo>
                  <a:lnTo>
                    <a:pt x="12750840" y="7160342"/>
                  </a:lnTo>
                  <a:lnTo>
                    <a:pt x="0" y="716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rot="-2406874" flipH="1">
              <a:off x="11955482" y="692216"/>
              <a:ext cx="1614912" cy="1885778"/>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p:cNvSpPr/>
            <p:nvPr/>
          </p:nvSpPr>
          <p:spPr>
            <a:xfrm rot="-2406874" flipH="1">
              <a:off x="4114342" y="693189"/>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Freeform 8"/>
          <p:cNvSpPr/>
          <p:nvPr/>
        </p:nvSpPr>
        <p:spPr>
          <a:xfrm rot="4386807">
            <a:off x="583143" y="8758007"/>
            <a:ext cx="899788" cy="1956484"/>
          </a:xfrm>
          <a:custGeom>
            <a:avLst/>
            <a:gdLst/>
            <a:ahLst/>
            <a:cxnLst/>
            <a:rect l="l" t="t" r="r" b="b"/>
            <a:pathLst>
              <a:path w="1498375" h="2765456">
                <a:moveTo>
                  <a:pt x="0" y="0"/>
                </a:moveTo>
                <a:lnTo>
                  <a:pt x="1498375" y="0"/>
                </a:lnTo>
                <a:lnTo>
                  <a:pt x="1498375" y="2765456"/>
                </a:lnTo>
                <a:lnTo>
                  <a:pt x="0" y="2765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a:off x="14249399" y="6286500"/>
            <a:ext cx="4006587" cy="4000500"/>
          </a:xfrm>
          <a:custGeom>
            <a:avLst/>
            <a:gdLst/>
            <a:ahLst/>
            <a:cxnLst/>
            <a:rect l="l" t="t" r="r" b="b"/>
            <a:pathLst>
              <a:path w="5986881" h="6515918">
                <a:moveTo>
                  <a:pt x="0" y="0"/>
                </a:moveTo>
                <a:lnTo>
                  <a:pt x="5986881" y="0"/>
                </a:lnTo>
                <a:lnTo>
                  <a:pt x="5986881" y="6515918"/>
                </a:lnTo>
                <a:lnTo>
                  <a:pt x="0" y="6515918"/>
                </a:lnTo>
                <a:lnTo>
                  <a:pt x="0" y="0"/>
                </a:lnTo>
                <a:close/>
              </a:path>
            </a:pathLst>
          </a:custGeom>
          <a:blipFill>
            <a:blip r:embed="rId10">
              <a:extLst>
                <a:ext uri="{96DAC541-7B7A-43D3-8B79-37D633B846F1}">
                  <asvg:svgBlip xmlns:asvg="http://schemas.microsoft.com/office/drawing/2016/SVG/main" r:embed="rId11"/>
                </a:ext>
              </a:extLst>
            </a:blip>
            <a:stretch>
              <a:fillRect b="-93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a:off x="17116407" y="0"/>
            <a:ext cx="1128834" cy="1417486"/>
          </a:xfrm>
          <a:custGeom>
            <a:avLst/>
            <a:gdLst/>
            <a:ahLst/>
            <a:cxnLst/>
            <a:rect l="l" t="t" r="r" b="b"/>
            <a:pathLst>
              <a:path w="1128834" h="1417486">
                <a:moveTo>
                  <a:pt x="0" y="0"/>
                </a:moveTo>
                <a:lnTo>
                  <a:pt x="1128834" y="0"/>
                </a:lnTo>
                <a:lnTo>
                  <a:pt x="1128834" y="1417486"/>
                </a:lnTo>
                <a:lnTo>
                  <a:pt x="0" y="14174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a:off x="252394" y="-72896"/>
            <a:ext cx="1640844" cy="1563277"/>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1469A2F-E7E6-6882-7EAA-69A761A2B13B}"/>
              </a:ext>
            </a:extLst>
          </p:cNvPr>
          <p:cNvSpPr txBox="1"/>
          <p:nvPr/>
        </p:nvSpPr>
        <p:spPr>
          <a:xfrm>
            <a:off x="3468779" y="3242641"/>
            <a:ext cx="11350442" cy="4515082"/>
          </a:xfrm>
          <a:prstGeom prst="rect">
            <a:avLst/>
          </a:prstGeom>
        </p:spPr>
        <p:txBody>
          <a:bodyPr wrap="square" lIns="0" tIns="0" rIns="0" bIns="0" rtlCol="0" anchor="t">
            <a:spAutoFit/>
          </a:bodyPr>
          <a:lstStyle/>
          <a:p>
            <a:pPr lvl="0" algn="ctr">
              <a:lnSpc>
                <a:spcPct val="150000"/>
              </a:lnSpc>
              <a:defRPr/>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2: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defRPr/>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TRAO ĐỔI VỀ CÁCH VIẾT BÀI VĂN MIÊU TẢ CÂY CỐI</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94385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9" name="Freeform 9"/>
          <p:cNvSpPr/>
          <p:nvPr/>
        </p:nvSpPr>
        <p:spPr>
          <a:xfrm>
            <a:off x="17324267" y="0"/>
            <a:ext cx="1028698" cy="1752601"/>
          </a:xfrm>
          <a:custGeom>
            <a:avLst/>
            <a:gdLst/>
            <a:ahLst/>
            <a:cxnLst/>
            <a:rect l="l" t="t" r="r" b="b"/>
            <a:pathLst>
              <a:path w="1666541" h="3345010">
                <a:moveTo>
                  <a:pt x="0" y="0"/>
                </a:moveTo>
                <a:lnTo>
                  <a:pt x="1666541" y="0"/>
                </a:lnTo>
                <a:lnTo>
                  <a:pt x="1666541" y="3345010"/>
                </a:lnTo>
                <a:lnTo>
                  <a:pt x="0" y="3345010"/>
                </a:lnTo>
                <a:lnTo>
                  <a:pt x="0" y="0"/>
                </a:lnTo>
                <a:close/>
              </a:path>
            </a:pathLst>
          </a:custGeom>
          <a:blipFill>
            <a:blip r:embed="rId2">
              <a:extLst>
                <a:ext uri="{96DAC541-7B7A-43D3-8B79-37D633B846F1}">
                  <asvg:svgBlip xmlns:asvg="http://schemas.microsoft.com/office/drawing/2016/SVG/main" r:embed="rId3"/>
                </a:ext>
              </a:extLst>
            </a:blip>
            <a:stretch>
              <a:fillRect t="-23013" r="-4009"/>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flipH="1" flipV="1">
            <a:off x="0" y="9715500"/>
            <a:ext cx="1651959" cy="571500"/>
          </a:xfrm>
          <a:custGeom>
            <a:avLst/>
            <a:gdLst/>
            <a:ahLst/>
            <a:cxnLst/>
            <a:rect l="l" t="t" r="r" b="b"/>
            <a:pathLst>
              <a:path w="3747892" h="1601538">
                <a:moveTo>
                  <a:pt x="3747892" y="1601538"/>
                </a:moveTo>
                <a:lnTo>
                  <a:pt x="0" y="1601538"/>
                </a:lnTo>
                <a:lnTo>
                  <a:pt x="0" y="0"/>
                </a:lnTo>
                <a:lnTo>
                  <a:pt x="3747892" y="0"/>
                </a:lnTo>
                <a:lnTo>
                  <a:pt x="3747892" y="1601538"/>
                </a:lnTo>
                <a:close/>
              </a:path>
            </a:pathLst>
          </a:custGeom>
          <a:blipFill>
            <a:blip r:embed="rId4">
              <a:extLst>
                <a:ext uri="{96DAC541-7B7A-43D3-8B79-37D633B846F1}">
                  <asvg:svgBlip xmlns:asvg="http://schemas.microsoft.com/office/drawing/2016/SVG/main" r:embed="rId5"/>
                </a:ext>
              </a:extLst>
            </a:blip>
            <a:stretch>
              <a:fillRect t="-99644" r="-25794"/>
            </a:stretch>
          </a:blipFill>
        </p:spPr>
        <p:txBody>
          <a:bodyPr/>
          <a:lstStyle/>
          <a:p>
            <a:endParaRPr lang="en-US" sz="36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92FB169-AF9A-20BA-B33F-E88F43655BEF}"/>
              </a:ext>
            </a:extLst>
          </p:cNvPr>
          <p:cNvGrpSpPr/>
          <p:nvPr/>
        </p:nvGrpSpPr>
        <p:grpSpPr>
          <a:xfrm>
            <a:off x="2857745" y="5333832"/>
            <a:ext cx="12572507" cy="910070"/>
            <a:chOff x="3029863" y="1823688"/>
            <a:chExt cx="12362538" cy="1262412"/>
          </a:xfrm>
        </p:grpSpPr>
        <p:cxnSp>
          <p:nvCxnSpPr>
            <p:cNvPr id="11" name="Straight Connector 10">
              <a:extLst>
                <a:ext uri="{FF2B5EF4-FFF2-40B4-BE49-F238E27FC236}">
                  <a16:creationId xmlns:a16="http://schemas.microsoft.com/office/drawing/2014/main" id="{DB801670-477D-9850-330E-FDCEABC70A7F}"/>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84CF32-0295-01FB-A0DD-B4C837EB96ED}"/>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B06CC3-A79A-BB50-47A1-9F41AE37256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AC7CFD-ED9E-6356-1608-F583688ADBA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AC03D2F-8C46-2860-28A5-76C779F41AE2}"/>
              </a:ext>
            </a:extLst>
          </p:cNvPr>
          <p:cNvGrpSpPr/>
          <p:nvPr/>
        </p:nvGrpSpPr>
        <p:grpSpPr>
          <a:xfrm>
            <a:off x="623155" y="1364476"/>
            <a:ext cx="16434736" cy="4055564"/>
            <a:chOff x="-677907" y="-29820"/>
            <a:chExt cx="16434736" cy="4055564"/>
          </a:xfrm>
        </p:grpSpPr>
        <p:sp>
          <p:nvSpPr>
            <p:cNvPr id="17" name="Speech Bubble: Rectangle with Corners Rounded 16">
              <a:extLst>
                <a:ext uri="{FF2B5EF4-FFF2-40B4-BE49-F238E27FC236}">
                  <a16:creationId xmlns:a16="http://schemas.microsoft.com/office/drawing/2014/main" id="{3E2CF54C-B47C-6020-82D0-33C82DA48655}"/>
                </a:ext>
              </a:extLst>
            </p:cNvPr>
            <p:cNvSpPr/>
            <p:nvPr/>
          </p:nvSpPr>
          <p:spPr>
            <a:xfrm>
              <a:off x="-207502" y="364700"/>
              <a:ext cx="15964331" cy="3661044"/>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Bài tập 2: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đọc thầm,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lướt lại cả bài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Cây sim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trao đổi với bạn theo nhóm (2 – 3 HS) về cách viết bài văn miêu tả cây cối bằng cách trả lời những câu hỏi dưới đây</a:t>
              </a:r>
              <a:endParaRPr lang="en-US" sz="4000" dirty="0">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338EC0C1-3EC2-E7B9-A414-F525196924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677907" y="-29820"/>
              <a:ext cx="1454937" cy="822702"/>
            </a:xfrm>
            <a:prstGeom prst="rect">
              <a:avLst/>
            </a:prstGeom>
          </p:spPr>
        </p:pic>
      </p:grpSp>
      <p:sp>
        <p:nvSpPr>
          <p:cNvPr id="19" name="Rectangle 18">
            <a:extLst>
              <a:ext uri="{FF2B5EF4-FFF2-40B4-BE49-F238E27FC236}">
                <a16:creationId xmlns:a16="http://schemas.microsoft.com/office/drawing/2014/main" id="{2EAA246E-11A3-BDEF-0BDE-7D125D03C534}"/>
              </a:ext>
            </a:extLst>
          </p:cNvPr>
          <p:cNvSpPr/>
          <p:nvPr/>
        </p:nvSpPr>
        <p:spPr>
          <a:xfrm>
            <a:off x="609600" y="6243902"/>
            <a:ext cx="5394597" cy="347159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Bài văn có mấy phần? Nội dung chính của mỗi phần là gì?</a:t>
            </a:r>
            <a:endParaRPr lang="vi-VN" sz="3800" i="1">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3FED7CD-3D1C-2138-7730-1DCB538D59D0}"/>
              </a:ext>
            </a:extLst>
          </p:cNvPr>
          <p:cNvSpPr/>
          <p:nvPr/>
        </p:nvSpPr>
        <p:spPr>
          <a:xfrm>
            <a:off x="6446701" y="6242081"/>
            <a:ext cx="5394596" cy="345663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Có thể miêu tả cây cối theo trình tự nào ?</a:t>
            </a:r>
            <a:endParaRPr lang="vi-VN" sz="3800" i="1">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E36D189-3057-6573-6E33-59F25768A3AF}"/>
              </a:ext>
            </a:extLst>
          </p:cNvPr>
          <p:cNvSpPr/>
          <p:nvPr/>
        </p:nvSpPr>
        <p:spPr>
          <a:xfrm>
            <a:off x="12283802" y="6258794"/>
            <a:ext cx="5394592" cy="345360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Những từ ngữ nào có thể dùng để tả các bộ phận của cây?</a:t>
            </a:r>
            <a:endParaRPr lang="vi-VN" sz="3800" i="1">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65F3721-C7D6-E225-C583-924BA0E18AFC}"/>
              </a:ext>
            </a:extLst>
          </p:cNvPr>
          <p:cNvGrpSpPr/>
          <p:nvPr/>
        </p:nvGrpSpPr>
        <p:grpSpPr>
          <a:xfrm>
            <a:off x="5446400" y="-1"/>
            <a:ext cx="7355200" cy="1311472"/>
            <a:chOff x="4834930" y="84190"/>
            <a:chExt cx="7137630" cy="1164191"/>
          </a:xfrm>
        </p:grpSpPr>
        <p:sp>
          <p:nvSpPr>
            <p:cNvPr id="23" name="Round Same Side Corner Rectangle 11">
              <a:extLst>
                <a:ext uri="{FF2B5EF4-FFF2-40B4-BE49-F238E27FC236}">
                  <a16:creationId xmlns:a16="http://schemas.microsoft.com/office/drawing/2014/main" id="{BE133F4E-A8E0-5BAF-338D-EF8E90365E48}"/>
                </a:ext>
              </a:extLst>
            </p:cNvPr>
            <p:cNvSpPr/>
            <p:nvPr/>
          </p:nvSpPr>
          <p:spPr>
            <a:xfrm flipV="1">
              <a:off x="4834930" y="84190"/>
              <a:ext cx="7137630" cy="1164191"/>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0839BDD-9FA8-61F8-E010-F41DEA9143DC}"/>
                </a:ext>
              </a:extLst>
            </p:cNvPr>
            <p:cNvSpPr txBox="1"/>
            <p:nvPr/>
          </p:nvSpPr>
          <p:spPr>
            <a:xfrm>
              <a:off x="5221495" y="280668"/>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LÀM VIỆC NHÓM</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28405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3" name="Freeform 23"/>
          <p:cNvSpPr/>
          <p:nvPr/>
        </p:nvSpPr>
        <p:spPr>
          <a:xfrm flipV="1">
            <a:off x="11068" y="0"/>
            <a:ext cx="2521148" cy="886315"/>
          </a:xfrm>
          <a:custGeom>
            <a:avLst/>
            <a:gdLst/>
            <a:ahLst/>
            <a:cxnLst/>
            <a:rect l="l" t="t" r="r" b="b"/>
            <a:pathLst>
              <a:path w="2521148" h="886315">
                <a:moveTo>
                  <a:pt x="0" y="886315"/>
                </a:moveTo>
                <a:lnTo>
                  <a:pt x="2521148" y="886315"/>
                </a:lnTo>
                <a:lnTo>
                  <a:pt x="2521148" y="0"/>
                </a:lnTo>
                <a:lnTo>
                  <a:pt x="0" y="0"/>
                </a:lnTo>
                <a:lnTo>
                  <a:pt x="0" y="886315"/>
                </a:lnTo>
                <a:close/>
              </a:path>
            </a:pathLst>
          </a:custGeom>
          <a:blipFill>
            <a:blip r:embed="rId4">
              <a:extLst>
                <a:ext uri="{96DAC541-7B7A-43D3-8B79-37D633B846F1}">
                  <asvg:svgBlip xmlns:asvg="http://schemas.microsoft.com/office/drawing/2016/SVG/main" r:embed="rId5"/>
                </a:ext>
              </a:extLst>
            </a:blip>
            <a:stretch>
              <a:fillRect l="-28525" b="-51092"/>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p:nvPr/>
        </p:nvSpPr>
        <p:spPr>
          <a:xfrm flipH="1">
            <a:off x="16612175" y="38100"/>
            <a:ext cx="1566566" cy="1457325"/>
          </a:xfrm>
          <a:custGeom>
            <a:avLst/>
            <a:gdLst/>
            <a:ahLst/>
            <a:cxnLst/>
            <a:rect l="l" t="t" r="r" b="b"/>
            <a:pathLst>
              <a:path w="753272" h="836969">
                <a:moveTo>
                  <a:pt x="753272" y="0"/>
                </a:moveTo>
                <a:lnTo>
                  <a:pt x="0" y="0"/>
                </a:lnTo>
                <a:lnTo>
                  <a:pt x="0" y="836969"/>
                </a:lnTo>
                <a:lnTo>
                  <a:pt x="753272" y="836969"/>
                </a:lnTo>
                <a:lnTo>
                  <a:pt x="7532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3">
            <a:extLst>
              <a:ext uri="{FF2B5EF4-FFF2-40B4-BE49-F238E27FC236}">
                <a16:creationId xmlns:a16="http://schemas.microsoft.com/office/drawing/2014/main" id="{DA3EB0E2-8B26-0C41-B41A-534D3E3C78C8}"/>
              </a:ext>
            </a:extLst>
          </p:cNvPr>
          <p:cNvGrpSpPr/>
          <p:nvPr/>
        </p:nvGrpSpPr>
        <p:grpSpPr>
          <a:xfrm>
            <a:off x="1465896" y="1197164"/>
            <a:ext cx="15348462" cy="8238211"/>
            <a:chOff x="0" y="-47625"/>
            <a:chExt cx="4042393" cy="2088500"/>
          </a:xfrm>
        </p:grpSpPr>
        <p:sp>
          <p:nvSpPr>
            <p:cNvPr id="26" name="Freeform 4">
              <a:extLst>
                <a:ext uri="{FF2B5EF4-FFF2-40B4-BE49-F238E27FC236}">
                  <a16:creationId xmlns:a16="http://schemas.microsoft.com/office/drawing/2014/main" id="{27936FF5-A10D-3B81-4AD1-CFE4A613FA9D}"/>
                </a:ext>
              </a:extLst>
            </p:cNvPr>
            <p:cNvSpPr/>
            <p:nvPr/>
          </p:nvSpPr>
          <p:spPr>
            <a:xfrm>
              <a:off x="0" y="6256"/>
              <a:ext cx="4042393" cy="2034619"/>
            </a:xfrm>
            <a:custGeom>
              <a:avLst/>
              <a:gdLst/>
              <a:ahLst/>
              <a:cxnLst/>
              <a:rect l="l" t="t" r="r" b="b"/>
              <a:pathLst>
                <a:path w="4042393" h="197977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7" name="TextBox 5">
              <a:extLst>
                <a:ext uri="{FF2B5EF4-FFF2-40B4-BE49-F238E27FC236}">
                  <a16:creationId xmlns:a16="http://schemas.microsoft.com/office/drawing/2014/main" id="{885E5105-097C-4813-C0E4-3273C3D4BAD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8" name="Rectangle 27">
            <a:extLst>
              <a:ext uri="{FF2B5EF4-FFF2-40B4-BE49-F238E27FC236}">
                <a16:creationId xmlns:a16="http://schemas.microsoft.com/office/drawing/2014/main" id="{B2B41309-B487-6F23-CF53-092C4FCF02E2}"/>
              </a:ext>
            </a:extLst>
          </p:cNvPr>
          <p:cNvSpPr/>
          <p:nvPr/>
        </p:nvSpPr>
        <p:spPr>
          <a:xfrm>
            <a:off x="2074544" y="7019719"/>
            <a:ext cx="13930208"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Các em xem đoạn </a:t>
            </a:r>
            <a:r>
              <a:rPr lang="vi-VN"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video</a:t>
            </a: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trên</a:t>
            </a:r>
            <a:r>
              <a:rPr lang="vi-VN"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về </a:t>
            </a: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cây cối và thảo luận với bạn trong nhóm về nội dung trong video</a:t>
            </a:r>
            <a:endParaRPr lang="en-US" sz="4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16BF5C47-FF64-03CA-F68C-941A9D102334}"/>
              </a:ext>
            </a:extLst>
          </p:cNvPr>
          <p:cNvGrpSpPr/>
          <p:nvPr/>
        </p:nvGrpSpPr>
        <p:grpSpPr>
          <a:xfrm>
            <a:off x="5801148" y="709267"/>
            <a:ext cx="6501512" cy="1400865"/>
            <a:chOff x="5843364" y="885741"/>
            <a:chExt cx="6501512" cy="1400865"/>
          </a:xfrm>
        </p:grpSpPr>
        <p:pic>
          <p:nvPicPr>
            <p:cNvPr id="30" name="Picture 9">
              <a:extLst>
                <a:ext uri="{FF2B5EF4-FFF2-40B4-BE49-F238E27FC236}">
                  <a16:creationId xmlns:a16="http://schemas.microsoft.com/office/drawing/2014/main" id="{54D74F9C-C629-671D-E464-A877B470E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93481" y="885741"/>
              <a:ext cx="6451395" cy="1400865"/>
            </a:xfrm>
            <a:prstGeom prst="rect">
              <a:avLst/>
            </a:prstGeom>
          </p:spPr>
        </p:pic>
        <p:sp>
          <p:nvSpPr>
            <p:cNvPr id="31" name="TextBox 30">
              <a:extLst>
                <a:ext uri="{FF2B5EF4-FFF2-40B4-BE49-F238E27FC236}">
                  <a16:creationId xmlns:a16="http://schemas.microsoft.com/office/drawing/2014/main" id="{F480E013-120E-EB97-66AB-2DB9554A903A}"/>
                </a:ext>
              </a:extLst>
            </p:cNvPr>
            <p:cNvSpPr txBox="1"/>
            <p:nvPr/>
          </p:nvSpPr>
          <p:spPr>
            <a:xfrm>
              <a:off x="5843364" y="1078343"/>
              <a:ext cx="6477000"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KHỞI ĐỘNG</a:t>
              </a:r>
              <a:endParaRPr lang="en-US" sz="6000" b="1" dirty="0">
                <a:solidFill>
                  <a:schemeClr val="bg1"/>
                </a:solidFill>
                <a:latin typeface="Arial" panose="020B0604020202020204" pitchFamily="34" charset="0"/>
                <a:cs typeface="Arial" panose="020B0604020202020204" pitchFamily="34" charset="0"/>
              </a:endParaRPr>
            </a:p>
          </p:txBody>
        </p:sp>
      </p:grpSp>
      <p:sp>
        <p:nvSpPr>
          <p:cNvPr id="21" name="Freeform 21"/>
          <p:cNvSpPr/>
          <p:nvPr/>
        </p:nvSpPr>
        <p:spPr>
          <a:xfrm rot="459433">
            <a:off x="16525704" y="8676412"/>
            <a:ext cx="1739509" cy="1534195"/>
          </a:xfrm>
          <a:custGeom>
            <a:avLst/>
            <a:gdLst/>
            <a:ahLst/>
            <a:cxnLst/>
            <a:rect l="l" t="t" r="r" b="b"/>
            <a:pathLst>
              <a:path w="764968" h="732979">
                <a:moveTo>
                  <a:pt x="0" y="0"/>
                </a:moveTo>
                <a:lnTo>
                  <a:pt x="764968" y="0"/>
                </a:lnTo>
                <a:lnTo>
                  <a:pt x="764968" y="732979"/>
                </a:lnTo>
                <a:lnTo>
                  <a:pt x="0" y="7329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1">
            <a:extLst>
              <a:ext uri="{FF2B5EF4-FFF2-40B4-BE49-F238E27FC236}">
                <a16:creationId xmlns:a16="http://schemas.microsoft.com/office/drawing/2014/main" id="{256C5F41-38CE-C62A-C590-780F5AF1A76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068" y="8046329"/>
            <a:ext cx="2521148" cy="2240671"/>
          </a:xfrm>
          <a:prstGeom prst="rect">
            <a:avLst/>
          </a:prstGeom>
        </p:spPr>
      </p:pic>
      <p:pic>
        <p:nvPicPr>
          <p:cNvPr id="3" name="Khám Phá Các Bộ Phận Của Cây - Phim Hoạt Hình Mới 2020 - Hoạt Hình Khoa Học Hay Nhất">
            <a:hlinkClick r:id="" action="ppaction://media"/>
            <a:extLst>
              <a:ext uri="{FF2B5EF4-FFF2-40B4-BE49-F238E27FC236}">
                <a16:creationId xmlns:a16="http://schemas.microsoft.com/office/drawing/2014/main" id="{85F802F5-0240-7B2A-7CE2-46338E741B01}"/>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342572" y="2667908"/>
            <a:ext cx="7394152" cy="415921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4" name="Freeform 14"/>
          <p:cNvSpPr/>
          <p:nvPr/>
        </p:nvSpPr>
        <p:spPr>
          <a:xfrm rot="-1841029">
            <a:off x="165872" y="137003"/>
            <a:ext cx="952525" cy="912692"/>
          </a:xfrm>
          <a:custGeom>
            <a:avLst/>
            <a:gdLst/>
            <a:ahLst/>
            <a:cxnLst/>
            <a:rect l="l" t="t" r="r" b="b"/>
            <a:pathLst>
              <a:path w="952525" h="912692">
                <a:moveTo>
                  <a:pt x="0" y="0"/>
                </a:moveTo>
                <a:lnTo>
                  <a:pt x="952525" y="0"/>
                </a:lnTo>
                <a:lnTo>
                  <a:pt x="952525" y="912692"/>
                </a:lnTo>
                <a:lnTo>
                  <a:pt x="0" y="912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755759">
            <a:off x="17440093" y="110075"/>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13" name="Freeform 13"/>
          <p:cNvSpPr/>
          <p:nvPr/>
        </p:nvSpPr>
        <p:spPr>
          <a:xfrm rot="6926260" flipV="1">
            <a:off x="-483076" y="8739729"/>
            <a:ext cx="1601947" cy="1065415"/>
          </a:xfrm>
          <a:custGeom>
            <a:avLst/>
            <a:gdLst/>
            <a:ahLst/>
            <a:cxnLst/>
            <a:rect l="l" t="t" r="r" b="b"/>
            <a:pathLst>
              <a:path w="1888498" h="1569170">
                <a:moveTo>
                  <a:pt x="0" y="1569170"/>
                </a:moveTo>
                <a:lnTo>
                  <a:pt x="1888498" y="1569170"/>
                </a:lnTo>
                <a:lnTo>
                  <a:pt x="1888498" y="0"/>
                </a:lnTo>
                <a:lnTo>
                  <a:pt x="0" y="0"/>
                </a:lnTo>
                <a:lnTo>
                  <a:pt x="0" y="156917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B7005C9-DB82-399C-B7F8-E69E4323A159}"/>
              </a:ext>
            </a:extLst>
          </p:cNvPr>
          <p:cNvGrpSpPr/>
          <p:nvPr/>
        </p:nvGrpSpPr>
        <p:grpSpPr>
          <a:xfrm>
            <a:off x="5446400" y="0"/>
            <a:ext cx="7583876" cy="1360963"/>
            <a:chOff x="4834930" y="84191"/>
            <a:chExt cx="7359542" cy="1208123"/>
          </a:xfrm>
        </p:grpSpPr>
        <p:sp>
          <p:nvSpPr>
            <p:cNvPr id="9" name="Round Same Side Corner Rectangle 11">
              <a:extLst>
                <a:ext uri="{FF2B5EF4-FFF2-40B4-BE49-F238E27FC236}">
                  <a16:creationId xmlns:a16="http://schemas.microsoft.com/office/drawing/2014/main" id="{9CFDCB7D-A0A5-4BE3-EF29-C1A008315188}"/>
                </a:ext>
              </a:extLst>
            </p:cNvPr>
            <p:cNvSpPr/>
            <p:nvPr/>
          </p:nvSpPr>
          <p:spPr>
            <a:xfrm flipV="1">
              <a:off x="4834930" y="84191"/>
              <a:ext cx="7359542" cy="120812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BD8A37-28C7-9772-1191-F74E9F121D87}"/>
                </a:ext>
              </a:extLst>
            </p:cNvPr>
            <p:cNvSpPr txBox="1"/>
            <p:nvPr/>
          </p:nvSpPr>
          <p:spPr>
            <a:xfrm>
              <a:off x="5313042" y="305755"/>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Rounded Rectangle 19">
            <a:extLst>
              <a:ext uri="{FF2B5EF4-FFF2-40B4-BE49-F238E27FC236}">
                <a16:creationId xmlns:a16="http://schemas.microsoft.com/office/drawing/2014/main" id="{26AB2DF3-47E7-646F-A3A6-B3574329E2F2}"/>
              </a:ext>
            </a:extLst>
          </p:cNvPr>
          <p:cNvSpPr/>
          <p:nvPr/>
        </p:nvSpPr>
        <p:spPr>
          <a:xfrm>
            <a:off x="8305800" y="4756292"/>
            <a:ext cx="9220199" cy="2265133"/>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vi-VN" sz="3800" b="1">
                <a:solidFill>
                  <a:prstClr val="black"/>
                </a:solidFill>
                <a:latin typeface="Arial" panose="020B0604020202020204" pitchFamily="34" charset="0"/>
                <a:cs typeface="Arial" panose="020B0604020202020204" pitchFamily="34" charset="0"/>
              </a:rPr>
              <a:t>Thân bài: </a:t>
            </a:r>
            <a:r>
              <a:rPr lang="vi-VN" sz="3800">
                <a:solidFill>
                  <a:prstClr val="black"/>
                </a:solidFill>
                <a:latin typeface="Arial" panose="020B0604020202020204" pitchFamily="34" charset="0"/>
                <a:cs typeface="Arial" panose="020B0604020202020204" pitchFamily="34" charset="0"/>
              </a:rPr>
              <a:t>Tả</a:t>
            </a:r>
            <a:r>
              <a:rPr lang="en-US" sz="3800">
                <a:solidFill>
                  <a:prstClr val="black"/>
                </a:solidFill>
                <a:latin typeface="Arial" panose="020B0604020202020204" pitchFamily="34" charset="0"/>
                <a:cs typeface="Arial" panose="020B0604020202020204" pitchFamily="34" charset="0"/>
              </a:rPr>
              <a:t> lần lượt</a:t>
            </a:r>
            <a:r>
              <a:rPr lang="vi-VN" sz="3800">
                <a:solidFill>
                  <a:prstClr val="black"/>
                </a:solidFill>
                <a:latin typeface="Arial" panose="020B0604020202020204" pitchFamily="34" charset="0"/>
                <a:cs typeface="Arial" panose="020B0604020202020204" pitchFamily="34" charset="0"/>
              </a:rPr>
              <a:t> đặc điểm </a:t>
            </a:r>
            <a:r>
              <a:rPr lang="en-US" sz="3800">
                <a:solidFill>
                  <a:prstClr val="black"/>
                </a:solidFill>
                <a:latin typeface="Arial" panose="020B0604020202020204" pitchFamily="34" charset="0"/>
                <a:cs typeface="Arial" panose="020B0604020202020204" pitchFamily="34" charset="0"/>
              </a:rPr>
              <a:t>từng </a:t>
            </a:r>
            <a:r>
              <a:rPr lang="vi-VN" sz="3800">
                <a:solidFill>
                  <a:prstClr val="black"/>
                </a:solidFill>
                <a:latin typeface="Arial" panose="020B0604020202020204" pitchFamily="34" charset="0"/>
                <a:cs typeface="Arial" panose="020B0604020202020204" pitchFamily="34" charset="0"/>
              </a:rPr>
              <a:t>bộ phận của cây</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5" name="Rounded Rectangle 23">
            <a:extLst>
              <a:ext uri="{FF2B5EF4-FFF2-40B4-BE49-F238E27FC236}">
                <a16:creationId xmlns:a16="http://schemas.microsoft.com/office/drawing/2014/main" id="{D851FFA7-8F06-F254-403C-907CE4BC3830}"/>
              </a:ext>
            </a:extLst>
          </p:cNvPr>
          <p:cNvSpPr/>
          <p:nvPr/>
        </p:nvSpPr>
        <p:spPr>
          <a:xfrm>
            <a:off x="8305800" y="7450364"/>
            <a:ext cx="9220195" cy="226513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vi-VN" sz="3800" b="1">
                <a:solidFill>
                  <a:prstClr val="black"/>
                </a:solidFill>
                <a:latin typeface="Arial" panose="020B0604020202020204" pitchFamily="34" charset="0"/>
                <a:cs typeface="Arial" panose="020B0604020202020204" pitchFamily="34" charset="0"/>
              </a:rPr>
              <a:t>Kết bài: </a:t>
            </a:r>
            <a:r>
              <a:rPr lang="vi-VN" sz="3800">
                <a:solidFill>
                  <a:prstClr val="black"/>
                </a:solidFill>
                <a:latin typeface="Arial" panose="020B0604020202020204" pitchFamily="34" charset="0"/>
                <a:cs typeface="Arial" panose="020B0604020202020204" pitchFamily="34" charset="0"/>
              </a:rPr>
              <a:t>Nêu ấn tượng đặc biệt </a:t>
            </a:r>
            <a:r>
              <a:rPr lang="en-US" sz="3800">
                <a:solidFill>
                  <a:prstClr val="black"/>
                </a:solidFill>
                <a:latin typeface="Arial" panose="020B0604020202020204" pitchFamily="34" charset="0"/>
                <a:cs typeface="Arial" panose="020B0604020202020204" pitchFamily="34" charset="0"/>
              </a:rPr>
              <a:t>hoặc tình cảm của người tả với cây</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Rounded Rectangle 19">
            <a:extLst>
              <a:ext uri="{FF2B5EF4-FFF2-40B4-BE49-F238E27FC236}">
                <a16:creationId xmlns:a16="http://schemas.microsoft.com/office/drawing/2014/main" id="{E6CD967A-E8AA-9F36-A2A6-FB7D20737CA5}"/>
              </a:ext>
            </a:extLst>
          </p:cNvPr>
          <p:cNvSpPr/>
          <p:nvPr/>
        </p:nvSpPr>
        <p:spPr>
          <a:xfrm>
            <a:off x="8305800" y="2062221"/>
            <a:ext cx="9220193" cy="2265132"/>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vi-VN" sz="3800" b="1">
                <a:solidFill>
                  <a:prstClr val="black"/>
                </a:solidFill>
                <a:latin typeface="Arial" panose="020B0604020202020204" pitchFamily="34" charset="0"/>
                <a:cs typeface="Arial" panose="020B0604020202020204" pitchFamily="34" charset="0"/>
              </a:rPr>
              <a:t>Mở bài: </a:t>
            </a:r>
            <a:r>
              <a:rPr lang="en-US" sz="3800">
                <a:solidFill>
                  <a:prstClr val="black"/>
                </a:solidFill>
                <a:latin typeface="Arial" panose="020B0604020202020204" pitchFamily="34" charset="0"/>
                <a:cs typeface="Arial" panose="020B0604020202020204" pitchFamily="34" charset="0"/>
              </a:rPr>
              <a:t>Giới thiệu bao quát về cây (tên cây, nơi cây mọc,…)</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C911362-79D8-78B4-66C7-01AAB4F9E405}"/>
              </a:ext>
            </a:extLst>
          </p:cNvPr>
          <p:cNvGrpSpPr/>
          <p:nvPr/>
        </p:nvGrpSpPr>
        <p:grpSpPr>
          <a:xfrm rot="16200000">
            <a:off x="6761961" y="4026985"/>
            <a:ext cx="2347278" cy="680927"/>
            <a:chOff x="6498137" y="3625822"/>
            <a:chExt cx="558104" cy="973671"/>
          </a:xfrm>
        </p:grpSpPr>
        <p:cxnSp>
          <p:nvCxnSpPr>
            <p:cNvPr id="38" name="Straight Connector 37">
              <a:extLst>
                <a:ext uri="{FF2B5EF4-FFF2-40B4-BE49-F238E27FC236}">
                  <a16:creationId xmlns:a16="http://schemas.microsoft.com/office/drawing/2014/main" id="{0A886ED1-4050-15CC-C04C-454F490A74F3}"/>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65C6EA0-AD14-93AE-A530-4D6592257B0B}"/>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C626827-CFE8-369D-202A-04A5ADED288A}"/>
              </a:ext>
            </a:extLst>
          </p:cNvPr>
          <p:cNvGrpSpPr/>
          <p:nvPr/>
        </p:nvGrpSpPr>
        <p:grpSpPr>
          <a:xfrm rot="16200000" flipH="1">
            <a:off x="5378526" y="5415647"/>
            <a:ext cx="5154336" cy="710664"/>
            <a:chOff x="6498137" y="3625822"/>
            <a:chExt cx="558104" cy="973671"/>
          </a:xfrm>
        </p:grpSpPr>
        <p:cxnSp>
          <p:nvCxnSpPr>
            <p:cNvPr id="41" name="Straight Connector 40">
              <a:extLst>
                <a:ext uri="{FF2B5EF4-FFF2-40B4-BE49-F238E27FC236}">
                  <a16:creationId xmlns:a16="http://schemas.microsoft.com/office/drawing/2014/main" id="{35191EAD-9CAC-E875-87E2-828760F03262}"/>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C9ECC7-CB8E-4C19-56B3-C253AD2FAA58}"/>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7403800-4BAF-2EFA-450B-02937D54BE3F}"/>
              </a:ext>
            </a:extLst>
          </p:cNvPr>
          <p:cNvGrpSpPr/>
          <p:nvPr/>
        </p:nvGrpSpPr>
        <p:grpSpPr>
          <a:xfrm rot="16200000">
            <a:off x="6629080" y="6851090"/>
            <a:ext cx="2642772" cy="710667"/>
            <a:chOff x="6498137" y="3625822"/>
            <a:chExt cx="558104" cy="973671"/>
          </a:xfrm>
        </p:grpSpPr>
        <p:cxnSp>
          <p:nvCxnSpPr>
            <p:cNvPr id="44" name="Straight Connector 43">
              <a:extLst>
                <a:ext uri="{FF2B5EF4-FFF2-40B4-BE49-F238E27FC236}">
                  <a16:creationId xmlns:a16="http://schemas.microsoft.com/office/drawing/2014/main" id="{E64E1961-BFE6-E50D-4409-276AD4108661}"/>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CFBF8A6-E401-3BBF-C04E-2FAEFBD828FC}"/>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A35AD2B-F7C2-E17D-667F-41FC2FB18B32}"/>
              </a:ext>
            </a:extLst>
          </p:cNvPr>
          <p:cNvGrpSpPr/>
          <p:nvPr/>
        </p:nvGrpSpPr>
        <p:grpSpPr>
          <a:xfrm>
            <a:off x="919095" y="1478436"/>
            <a:ext cx="5909525" cy="3782536"/>
            <a:chOff x="-285241" y="1533153"/>
            <a:chExt cx="5909525" cy="3782536"/>
          </a:xfrm>
        </p:grpSpPr>
        <p:sp>
          <p:nvSpPr>
            <p:cNvPr id="47" name="Line Callout 1 (Border and Accent Bar) 3">
              <a:extLst>
                <a:ext uri="{FF2B5EF4-FFF2-40B4-BE49-F238E27FC236}">
                  <a16:creationId xmlns:a16="http://schemas.microsoft.com/office/drawing/2014/main" id="{7D3232A2-E401-C97A-C777-9ECB7D9E4C06}"/>
                </a:ext>
              </a:extLst>
            </p:cNvPr>
            <p:cNvSpPr/>
            <p:nvPr/>
          </p:nvSpPr>
          <p:spPr>
            <a:xfrm>
              <a:off x="-285241" y="2223061"/>
              <a:ext cx="5909525" cy="3092628"/>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a:solidFill>
                    <a:srgbClr val="C00000"/>
                  </a:solidFill>
                  <a:latin typeface="Arial" panose="020B0604020202020204" pitchFamily="34" charset="0"/>
                  <a:cs typeface="Arial" panose="020B0604020202020204" pitchFamily="34" charset="0"/>
                </a:rPr>
                <a:t>Bài văn miêu tả cây cối thường có 3 phần</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721BD80F-75AB-1C2F-379C-9750A13C62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605" y="1533153"/>
              <a:ext cx="943823" cy="970285"/>
            </a:xfrm>
            <a:prstGeom prst="rect">
              <a:avLst/>
            </a:prstGeom>
          </p:spPr>
        </p:pic>
      </p:grpSp>
      <p:sp>
        <p:nvSpPr>
          <p:cNvPr id="50" name="Freeform 12">
            <a:extLst>
              <a:ext uri="{FF2B5EF4-FFF2-40B4-BE49-F238E27FC236}">
                <a16:creationId xmlns:a16="http://schemas.microsoft.com/office/drawing/2014/main" id="{2D059E5F-32A9-8F39-B598-4FE5F473EC52}"/>
              </a:ext>
            </a:extLst>
          </p:cNvPr>
          <p:cNvSpPr/>
          <p:nvPr/>
        </p:nvSpPr>
        <p:spPr>
          <a:xfrm>
            <a:off x="1290287" y="5770979"/>
            <a:ext cx="4296359" cy="4453593"/>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2711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randombar(horizontal)">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4" name="Freeform 14"/>
          <p:cNvSpPr/>
          <p:nvPr/>
        </p:nvSpPr>
        <p:spPr>
          <a:xfrm rot="-1841029">
            <a:off x="165872" y="137003"/>
            <a:ext cx="952525" cy="912692"/>
          </a:xfrm>
          <a:custGeom>
            <a:avLst/>
            <a:gdLst/>
            <a:ahLst/>
            <a:cxnLst/>
            <a:rect l="l" t="t" r="r" b="b"/>
            <a:pathLst>
              <a:path w="952525" h="912692">
                <a:moveTo>
                  <a:pt x="0" y="0"/>
                </a:moveTo>
                <a:lnTo>
                  <a:pt x="952525" y="0"/>
                </a:lnTo>
                <a:lnTo>
                  <a:pt x="952525" y="912692"/>
                </a:lnTo>
                <a:lnTo>
                  <a:pt x="0" y="912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755759">
            <a:off x="17440093" y="110075"/>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B7005C9-DB82-399C-B7F8-E69E4323A159}"/>
              </a:ext>
            </a:extLst>
          </p:cNvPr>
          <p:cNvGrpSpPr/>
          <p:nvPr/>
        </p:nvGrpSpPr>
        <p:grpSpPr>
          <a:xfrm>
            <a:off x="5446400" y="0"/>
            <a:ext cx="7583876" cy="1360963"/>
            <a:chOff x="4834930" y="84191"/>
            <a:chExt cx="7359542" cy="1208123"/>
          </a:xfrm>
        </p:grpSpPr>
        <p:sp>
          <p:nvSpPr>
            <p:cNvPr id="9" name="Round Same Side Corner Rectangle 11">
              <a:extLst>
                <a:ext uri="{FF2B5EF4-FFF2-40B4-BE49-F238E27FC236}">
                  <a16:creationId xmlns:a16="http://schemas.microsoft.com/office/drawing/2014/main" id="{9CFDCB7D-A0A5-4BE3-EF29-C1A008315188}"/>
                </a:ext>
              </a:extLst>
            </p:cNvPr>
            <p:cNvSpPr/>
            <p:nvPr/>
          </p:nvSpPr>
          <p:spPr>
            <a:xfrm flipV="1">
              <a:off x="4834930" y="84191"/>
              <a:ext cx="7359542" cy="120812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BD8A37-28C7-9772-1191-F74E9F121D87}"/>
                </a:ext>
              </a:extLst>
            </p:cNvPr>
            <p:cNvSpPr txBox="1"/>
            <p:nvPr/>
          </p:nvSpPr>
          <p:spPr>
            <a:xfrm>
              <a:off x="5313042" y="305755"/>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24" name="Speech Bubble: Rectangle with Corners Rounded 23">
            <a:extLst>
              <a:ext uri="{FF2B5EF4-FFF2-40B4-BE49-F238E27FC236}">
                <a16:creationId xmlns:a16="http://schemas.microsoft.com/office/drawing/2014/main" id="{148D8836-4DB4-D357-775B-F88C285AB1D0}"/>
              </a:ext>
            </a:extLst>
          </p:cNvPr>
          <p:cNvSpPr/>
          <p:nvPr/>
        </p:nvSpPr>
        <p:spPr>
          <a:xfrm>
            <a:off x="6857998" y="1943100"/>
            <a:ext cx="10287000" cy="2262211"/>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Trước khi viết bài văn miêu tả em cần quan sát cây để nhận biết các đặc điểm nổi bật của cây</a:t>
            </a:r>
            <a:endParaRPr lang="en-US" sz="3600">
              <a:solidFill>
                <a:schemeClr val="tx1"/>
              </a:solidFill>
              <a:latin typeface="Arial" panose="020B0604020202020204" pitchFamily="34" charset="0"/>
              <a:cs typeface="Arial" panose="020B0604020202020204" pitchFamily="34" charset="0"/>
            </a:endParaRPr>
          </a:p>
        </p:txBody>
      </p:sp>
      <p:sp>
        <p:nvSpPr>
          <p:cNvPr id="25" name="Speech Bubble: Rectangle with Corners Rounded 24">
            <a:extLst>
              <a:ext uri="{FF2B5EF4-FFF2-40B4-BE49-F238E27FC236}">
                <a16:creationId xmlns:a16="http://schemas.microsoft.com/office/drawing/2014/main" id="{AD1DCE6A-CFCE-855F-8371-F05402CC2759}"/>
              </a:ext>
            </a:extLst>
          </p:cNvPr>
          <p:cNvSpPr/>
          <p:nvPr/>
        </p:nvSpPr>
        <p:spPr>
          <a:xfrm>
            <a:off x="6857998" y="4550264"/>
            <a:ext cx="10287000" cy="2262210"/>
          </a:xfrm>
          <a:prstGeom prst="wedgeRoundRectCallout">
            <a:avLst>
              <a:gd name="adj1" fmla="val -56780"/>
              <a:gd name="adj2" fmla="val -34755"/>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Khi viết, em nên sử dụng các từ chỉ đặc điểm, biện pháp so sánh, nhân hoá,...</a:t>
            </a:r>
          </a:p>
        </p:txBody>
      </p:sp>
      <p:sp>
        <p:nvSpPr>
          <p:cNvPr id="26" name="Speech Bubble: Rectangle with Corners Rounded 25">
            <a:extLst>
              <a:ext uri="{FF2B5EF4-FFF2-40B4-BE49-F238E27FC236}">
                <a16:creationId xmlns:a16="http://schemas.microsoft.com/office/drawing/2014/main" id="{0FC85104-18DE-DEE9-4899-9748E3420A44}"/>
              </a:ext>
            </a:extLst>
          </p:cNvPr>
          <p:cNvSpPr/>
          <p:nvPr/>
        </p:nvSpPr>
        <p:spPr>
          <a:xfrm>
            <a:off x="6863441" y="7157428"/>
            <a:ext cx="10287000" cy="2714764"/>
          </a:xfrm>
          <a:prstGeom prst="wedgeRoundRectCallout">
            <a:avLst>
              <a:gd name="adj1" fmla="val -56780"/>
              <a:gd name="adj2" fmla="val -34755"/>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Bài văn tả cây cối nên có những từ ngữ, câu văn bộc lộ rõ tình cảm, cảm xúc của người viết đối với cây</a:t>
            </a:r>
            <a:endParaRPr lang="en-US" sz="3600">
              <a:solidFill>
                <a:schemeClr val="tx1"/>
              </a:solidFill>
              <a:latin typeface="Arial" panose="020B0604020202020204" pitchFamily="34" charset="0"/>
              <a:cs typeface="Arial" panose="020B0604020202020204" pitchFamily="34" charset="0"/>
            </a:endParaRPr>
          </a:p>
        </p:txBody>
      </p:sp>
      <p:sp>
        <p:nvSpPr>
          <p:cNvPr id="2" name="Freeform 13">
            <a:extLst>
              <a:ext uri="{FF2B5EF4-FFF2-40B4-BE49-F238E27FC236}">
                <a16:creationId xmlns:a16="http://schemas.microsoft.com/office/drawing/2014/main" id="{4AFAE1B6-FE1D-E0EA-14CB-B814EC29B902}"/>
              </a:ext>
            </a:extLst>
          </p:cNvPr>
          <p:cNvSpPr/>
          <p:nvPr/>
        </p:nvSpPr>
        <p:spPr>
          <a:xfrm rot="6926260" flipV="1">
            <a:off x="-483076" y="8739729"/>
            <a:ext cx="1601947" cy="1065415"/>
          </a:xfrm>
          <a:custGeom>
            <a:avLst/>
            <a:gdLst/>
            <a:ahLst/>
            <a:cxnLst/>
            <a:rect l="l" t="t" r="r" b="b"/>
            <a:pathLst>
              <a:path w="1888498" h="1569170">
                <a:moveTo>
                  <a:pt x="0" y="1569170"/>
                </a:moveTo>
                <a:lnTo>
                  <a:pt x="1888498" y="1569170"/>
                </a:lnTo>
                <a:lnTo>
                  <a:pt x="1888498" y="0"/>
                </a:lnTo>
                <a:lnTo>
                  <a:pt x="0" y="0"/>
                </a:lnTo>
                <a:lnTo>
                  <a:pt x="0" y="156917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7D1597BF-B554-78E9-A357-18B9E7A633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3494" y="2318657"/>
            <a:ext cx="4781006" cy="7968343"/>
          </a:xfrm>
          <a:prstGeom prst="rect">
            <a:avLst/>
          </a:prstGeom>
        </p:spPr>
      </p:pic>
    </p:spTree>
    <p:extLst>
      <p:ext uri="{BB962C8B-B14F-4D97-AF65-F5344CB8AC3E}">
        <p14:creationId xmlns:p14="http://schemas.microsoft.com/office/powerpoint/2010/main" val="340248376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4" name="Freeform 14"/>
          <p:cNvSpPr/>
          <p:nvPr/>
        </p:nvSpPr>
        <p:spPr>
          <a:xfrm rot="-1841029">
            <a:off x="165872" y="137003"/>
            <a:ext cx="952525" cy="912692"/>
          </a:xfrm>
          <a:custGeom>
            <a:avLst/>
            <a:gdLst/>
            <a:ahLst/>
            <a:cxnLst/>
            <a:rect l="l" t="t" r="r" b="b"/>
            <a:pathLst>
              <a:path w="952525" h="912692">
                <a:moveTo>
                  <a:pt x="0" y="0"/>
                </a:moveTo>
                <a:lnTo>
                  <a:pt x="952525" y="0"/>
                </a:lnTo>
                <a:lnTo>
                  <a:pt x="952525" y="912692"/>
                </a:lnTo>
                <a:lnTo>
                  <a:pt x="0" y="912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755759">
            <a:off x="17440093" y="110075"/>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13" name="Freeform 13"/>
          <p:cNvSpPr/>
          <p:nvPr/>
        </p:nvSpPr>
        <p:spPr>
          <a:xfrm rot="6926260" flipV="1">
            <a:off x="17169132" y="8774944"/>
            <a:ext cx="1601947" cy="1065415"/>
          </a:xfrm>
          <a:custGeom>
            <a:avLst/>
            <a:gdLst/>
            <a:ahLst/>
            <a:cxnLst/>
            <a:rect l="l" t="t" r="r" b="b"/>
            <a:pathLst>
              <a:path w="1888498" h="1569170">
                <a:moveTo>
                  <a:pt x="0" y="1569170"/>
                </a:moveTo>
                <a:lnTo>
                  <a:pt x="1888498" y="1569170"/>
                </a:lnTo>
                <a:lnTo>
                  <a:pt x="1888498" y="0"/>
                </a:lnTo>
                <a:lnTo>
                  <a:pt x="0" y="0"/>
                </a:lnTo>
                <a:lnTo>
                  <a:pt x="0" y="156917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aphicFrame>
        <p:nvGraphicFramePr>
          <p:cNvPr id="21" name="Table 20">
            <a:extLst>
              <a:ext uri="{FF2B5EF4-FFF2-40B4-BE49-F238E27FC236}">
                <a16:creationId xmlns:a16="http://schemas.microsoft.com/office/drawing/2014/main" id="{646ED54D-5E57-61F3-5830-AD7A3B8BF471}"/>
              </a:ext>
            </a:extLst>
          </p:cNvPr>
          <p:cNvGraphicFramePr>
            <a:graphicFrameLocks noGrp="1"/>
          </p:cNvGraphicFramePr>
          <p:nvPr>
            <p:extLst>
              <p:ext uri="{D42A27DB-BD31-4B8C-83A1-F6EECF244321}">
                <p14:modId xmlns:p14="http://schemas.microsoft.com/office/powerpoint/2010/main" val="2992849028"/>
              </p:ext>
            </p:extLst>
          </p:nvPr>
        </p:nvGraphicFramePr>
        <p:xfrm>
          <a:off x="742037" y="4070503"/>
          <a:ext cx="16992600" cy="5568797"/>
        </p:xfrm>
        <a:graphic>
          <a:graphicData uri="http://schemas.openxmlformats.org/drawingml/2006/table">
            <a:tbl>
              <a:tblPr firstRow="1" bandRow="1">
                <a:tableStyleId>{22838BEF-8BB2-4498-84A7-C5851F593DF1}</a:tableStyleId>
              </a:tblPr>
              <a:tblGrid>
                <a:gridCol w="3601363">
                  <a:extLst>
                    <a:ext uri="{9D8B030D-6E8A-4147-A177-3AD203B41FA5}">
                      <a16:colId xmlns:a16="http://schemas.microsoft.com/office/drawing/2014/main" val="1469224572"/>
                    </a:ext>
                  </a:extLst>
                </a:gridCol>
                <a:gridCol w="3593701">
                  <a:extLst>
                    <a:ext uri="{9D8B030D-6E8A-4147-A177-3AD203B41FA5}">
                      <a16:colId xmlns:a16="http://schemas.microsoft.com/office/drawing/2014/main" val="3092011516"/>
                    </a:ext>
                  </a:extLst>
                </a:gridCol>
                <a:gridCol w="2449384">
                  <a:extLst>
                    <a:ext uri="{9D8B030D-6E8A-4147-A177-3AD203B41FA5}">
                      <a16:colId xmlns:a16="http://schemas.microsoft.com/office/drawing/2014/main" val="3285598651"/>
                    </a:ext>
                  </a:extLst>
                </a:gridCol>
                <a:gridCol w="2449384">
                  <a:extLst>
                    <a:ext uri="{9D8B030D-6E8A-4147-A177-3AD203B41FA5}">
                      <a16:colId xmlns:a16="http://schemas.microsoft.com/office/drawing/2014/main" val="995611605"/>
                    </a:ext>
                  </a:extLst>
                </a:gridCol>
                <a:gridCol w="2449384">
                  <a:extLst>
                    <a:ext uri="{9D8B030D-6E8A-4147-A177-3AD203B41FA5}">
                      <a16:colId xmlns:a16="http://schemas.microsoft.com/office/drawing/2014/main" val="4015316274"/>
                    </a:ext>
                  </a:extLst>
                </a:gridCol>
                <a:gridCol w="2449384">
                  <a:extLst>
                    <a:ext uri="{9D8B030D-6E8A-4147-A177-3AD203B41FA5}">
                      <a16:colId xmlns:a16="http://schemas.microsoft.com/office/drawing/2014/main" val="272574120"/>
                    </a:ext>
                  </a:extLst>
                </a:gridCol>
              </a:tblGrid>
              <a:tr h="2105037">
                <a:tc>
                  <a:txBody>
                    <a:bodyPr/>
                    <a:lstStyle/>
                    <a:p>
                      <a:pPr lvl="3" algn="l"/>
                      <a:r>
                        <a:rPr lang="en-US" sz="2600" b="0">
                          <a:latin typeface="Arial" panose="020B0604020202020204" pitchFamily="34" charset="0"/>
                          <a:cs typeface="Arial" panose="020B0604020202020204" pitchFamily="34" charset="0"/>
                        </a:rPr>
                        <a:t>      Đặc điểm</a:t>
                      </a:r>
                    </a:p>
                    <a:p>
                      <a:pPr lvl="1"/>
                      <a:endParaRPr lang="en-US" sz="2600" b="0">
                        <a:latin typeface="Arial" panose="020B0604020202020204" pitchFamily="34" charset="0"/>
                        <a:cs typeface="Arial" panose="020B0604020202020204" pitchFamily="34" charset="0"/>
                      </a:endParaRPr>
                    </a:p>
                    <a:p>
                      <a:pPr lvl="0"/>
                      <a:r>
                        <a:rPr lang="en-US" sz="2600" b="0">
                          <a:latin typeface="Arial" panose="020B0604020202020204" pitchFamily="34" charset="0"/>
                          <a:cs typeface="Arial" panose="020B0604020202020204" pitchFamily="34" charset="0"/>
                        </a:rPr>
                        <a:t>Cây</a:t>
                      </a:r>
                    </a:p>
                  </a:txBody>
                  <a:tcPr anchor="ctr">
                    <a:solidFill>
                      <a:srgbClr val="E2F1F6"/>
                    </a:solidFill>
                  </a:tcPr>
                </a:tc>
                <a:tc>
                  <a:txBody>
                    <a:bodyPr/>
                    <a:lstStyle/>
                    <a:p>
                      <a:pPr algn="ctr"/>
                      <a:r>
                        <a:rPr lang="en-US" sz="2600" b="0">
                          <a:latin typeface="Arial" panose="020B0604020202020204" pitchFamily="34" charset="0"/>
                          <a:cs typeface="Arial" panose="020B0604020202020204" pitchFamily="34" charset="0"/>
                        </a:rPr>
                        <a:t>Thân cây</a:t>
                      </a:r>
                    </a:p>
                  </a:txBody>
                  <a:tcPr anchor="ctr">
                    <a:solidFill>
                      <a:srgbClr val="E2F1F6"/>
                    </a:solidFill>
                  </a:tcPr>
                </a:tc>
                <a:tc>
                  <a:txBody>
                    <a:bodyPr/>
                    <a:lstStyle/>
                    <a:p>
                      <a:pPr algn="ctr"/>
                      <a:r>
                        <a:rPr lang="en-US" sz="2600" b="0">
                          <a:latin typeface="Arial" panose="020B0604020202020204" pitchFamily="34" charset="0"/>
                          <a:cs typeface="Arial" panose="020B0604020202020204" pitchFamily="34" charset="0"/>
                        </a:rPr>
                        <a:t>Lá</a:t>
                      </a:r>
                    </a:p>
                  </a:txBody>
                  <a:tcPr anchor="ctr">
                    <a:solidFill>
                      <a:srgbClr val="E2F1F6"/>
                    </a:solidFill>
                  </a:tcPr>
                </a:tc>
                <a:tc>
                  <a:txBody>
                    <a:bodyPr/>
                    <a:lstStyle/>
                    <a:p>
                      <a:pPr algn="ctr"/>
                      <a:r>
                        <a:rPr lang="en-US" sz="2600" b="0">
                          <a:latin typeface="Arial" panose="020B0604020202020204" pitchFamily="34" charset="0"/>
                          <a:cs typeface="Arial" panose="020B0604020202020204" pitchFamily="34" charset="0"/>
                        </a:rPr>
                        <a:t>Hoa</a:t>
                      </a:r>
                    </a:p>
                  </a:txBody>
                  <a:tcPr anchor="ctr">
                    <a:solidFill>
                      <a:srgbClr val="E2F1F6"/>
                    </a:solidFill>
                  </a:tcPr>
                </a:tc>
                <a:tc>
                  <a:txBody>
                    <a:bodyPr/>
                    <a:lstStyle/>
                    <a:p>
                      <a:pPr algn="ctr"/>
                      <a:r>
                        <a:rPr lang="en-US" sz="2600" b="0">
                          <a:latin typeface="Arial" panose="020B0604020202020204" pitchFamily="34" charset="0"/>
                          <a:cs typeface="Arial" panose="020B0604020202020204" pitchFamily="34" charset="0"/>
                        </a:rPr>
                        <a:t>Quả</a:t>
                      </a:r>
                    </a:p>
                  </a:txBody>
                  <a:tcPr anchor="ctr">
                    <a:solidFill>
                      <a:srgbClr val="E2F1F6"/>
                    </a:solidFill>
                  </a:tcPr>
                </a:tc>
                <a:tc>
                  <a:txBody>
                    <a:bodyPr/>
                    <a:lstStyle/>
                    <a:p>
                      <a:pPr algn="ctr"/>
                      <a:r>
                        <a:rPr lang="en-US" sz="2600" b="0">
                          <a:latin typeface="Arial" panose="020B0604020202020204" pitchFamily="34" charset="0"/>
                          <a:cs typeface="Arial" panose="020B0604020202020204" pitchFamily="34" charset="0"/>
                        </a:rPr>
                        <a:t>?</a:t>
                      </a:r>
                    </a:p>
                  </a:txBody>
                  <a:tcPr anchor="ctr">
                    <a:solidFill>
                      <a:srgbClr val="E2F1F6"/>
                    </a:solidFill>
                  </a:tcPr>
                </a:tc>
                <a:extLst>
                  <a:ext uri="{0D108BD9-81ED-4DB2-BD59-A6C34878D82A}">
                    <a16:rowId xmlns:a16="http://schemas.microsoft.com/office/drawing/2014/main" val="1921085597"/>
                  </a:ext>
                </a:extLst>
              </a:tr>
              <a:tr h="2004660">
                <a:tc>
                  <a:txBody>
                    <a:bodyPr/>
                    <a:lstStyle/>
                    <a:p>
                      <a:pPr algn="ctr"/>
                      <a:r>
                        <a:rPr lang="en-US" sz="2600">
                          <a:latin typeface="Arial" panose="020B0604020202020204" pitchFamily="34" charset="0"/>
                          <a:cs typeface="Arial" panose="020B0604020202020204" pitchFamily="34" charset="0"/>
                        </a:rPr>
                        <a:t>Dừa</a:t>
                      </a:r>
                    </a:p>
                  </a:txBody>
                  <a:tcPr anchor="ctr">
                    <a:solidFill>
                      <a:schemeClr val="bg1"/>
                    </a:solidFill>
                  </a:tcPr>
                </a:tc>
                <a:tc>
                  <a:txBody>
                    <a:bodyPr/>
                    <a:lstStyle/>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To</a:t>
                      </a:r>
                    </a:p>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Bạc phếch</a:t>
                      </a:r>
                    </a:p>
                  </a:txBody>
                  <a:tcPr anchor="ctr">
                    <a:solidFill>
                      <a:schemeClr val="bg1"/>
                    </a:solidFill>
                  </a:tcPr>
                </a:tc>
                <a:tc>
                  <a:txBody>
                    <a:bodyPr/>
                    <a:lstStyle/>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Dài</a:t>
                      </a:r>
                    </a:p>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Xanh </a:t>
                      </a:r>
                    </a:p>
                  </a:txBody>
                  <a:tcPr anchor="ctr">
                    <a:solidFill>
                      <a:schemeClr val="bg1"/>
                    </a:solidFill>
                  </a:tcPr>
                </a:tc>
                <a:tc>
                  <a:txBody>
                    <a:bodyPr/>
                    <a:lstStyle/>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Nhỏ</a:t>
                      </a:r>
                    </a:p>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Trắng</a:t>
                      </a:r>
                    </a:p>
                  </a:txBody>
                  <a:tcPr anchor="ctr">
                    <a:solidFill>
                      <a:schemeClr val="bg1"/>
                    </a:solidFill>
                  </a:tcPr>
                </a:tc>
                <a:tc>
                  <a:txBody>
                    <a:bodyPr/>
                    <a:lstStyle/>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To</a:t>
                      </a:r>
                    </a:p>
                    <a:p>
                      <a:pPr marL="342900" indent="-342900">
                        <a:lnSpc>
                          <a:spcPct val="150000"/>
                        </a:lnSpc>
                        <a:buFont typeface="Arial" panose="020B0604020202020204" pitchFamily="34" charset="0"/>
                        <a:buChar char="−"/>
                      </a:pPr>
                      <a:r>
                        <a:rPr lang="en-US" sz="2600">
                          <a:latin typeface="Arial" panose="020B0604020202020204" pitchFamily="34" charset="0"/>
                          <a:cs typeface="Arial" panose="020B0604020202020204" pitchFamily="34" charset="0"/>
                        </a:rPr>
                        <a:t>xanh</a:t>
                      </a:r>
                    </a:p>
                  </a:txBody>
                  <a:tcPr anchor="ctr">
                    <a:solidFill>
                      <a:schemeClr val="bg1"/>
                    </a:solidFill>
                  </a:tcPr>
                </a:tc>
                <a:tc>
                  <a:txBody>
                    <a:bodyPr/>
                    <a:lstStyle/>
                    <a:p>
                      <a:pPr marL="0" indent="0" algn="ctr">
                        <a:lnSpc>
                          <a:spcPct val="150000"/>
                        </a:lnSpc>
                        <a:buFont typeface="Arial" panose="020B0604020202020204" pitchFamily="34" charset="0"/>
                        <a:buNone/>
                      </a:pPr>
                      <a:r>
                        <a:rPr lang="en-US" sz="2600">
                          <a:latin typeface="Arial" panose="020B0604020202020204" pitchFamily="34" charset="0"/>
                          <a:cs typeface="Arial" panose="020B0604020202020204" pitchFamily="34" charset="0"/>
                        </a:rPr>
                        <a:t>?</a:t>
                      </a:r>
                    </a:p>
                  </a:txBody>
                  <a:tcPr anchor="ctr">
                    <a:solidFill>
                      <a:schemeClr val="bg1"/>
                    </a:solidFill>
                  </a:tcPr>
                </a:tc>
                <a:extLst>
                  <a:ext uri="{0D108BD9-81ED-4DB2-BD59-A6C34878D82A}">
                    <a16:rowId xmlns:a16="http://schemas.microsoft.com/office/drawing/2014/main" val="2710715143"/>
                  </a:ext>
                </a:extLst>
              </a:tr>
              <a:tr h="1459100">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txBody>
                  <a:tcPr anchor="c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txBody>
                  <a:tcPr anchor="c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txBody>
                  <a:tcPr anchor="c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txBody>
                  <a:tcPr anchor="c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txBody>
                  <a:tcPr anchor="c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txBody>
                  <a:tcPr anchor="ctr">
                    <a:solidFill>
                      <a:schemeClr val="bg1"/>
                    </a:solidFill>
                  </a:tcPr>
                </a:tc>
                <a:extLst>
                  <a:ext uri="{0D108BD9-81ED-4DB2-BD59-A6C34878D82A}">
                    <a16:rowId xmlns:a16="http://schemas.microsoft.com/office/drawing/2014/main" val="4172078321"/>
                  </a:ext>
                </a:extLst>
              </a:tr>
            </a:tbl>
          </a:graphicData>
        </a:graphic>
      </p:graphicFrame>
      <p:grpSp>
        <p:nvGrpSpPr>
          <p:cNvPr id="2" name="Group 1">
            <a:extLst>
              <a:ext uri="{FF2B5EF4-FFF2-40B4-BE49-F238E27FC236}">
                <a16:creationId xmlns:a16="http://schemas.microsoft.com/office/drawing/2014/main" id="{BF458164-A9DA-BC06-ED4F-5498BDFB60D2}"/>
              </a:ext>
            </a:extLst>
          </p:cNvPr>
          <p:cNvGrpSpPr/>
          <p:nvPr/>
        </p:nvGrpSpPr>
        <p:grpSpPr>
          <a:xfrm>
            <a:off x="5446400" y="0"/>
            <a:ext cx="7583876" cy="1360963"/>
            <a:chOff x="4834930" y="84191"/>
            <a:chExt cx="7359542" cy="1208123"/>
          </a:xfrm>
        </p:grpSpPr>
        <p:sp>
          <p:nvSpPr>
            <p:cNvPr id="3" name="Round Same Side Corner Rectangle 11">
              <a:extLst>
                <a:ext uri="{FF2B5EF4-FFF2-40B4-BE49-F238E27FC236}">
                  <a16:creationId xmlns:a16="http://schemas.microsoft.com/office/drawing/2014/main" id="{72BCDEA8-617F-0B27-D650-06CDE4A40412}"/>
                </a:ext>
              </a:extLst>
            </p:cNvPr>
            <p:cNvSpPr/>
            <p:nvPr/>
          </p:nvSpPr>
          <p:spPr>
            <a:xfrm flipV="1">
              <a:off x="4834930" y="84191"/>
              <a:ext cx="7359542" cy="120812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8F9B75-4B47-FB2F-E7A4-519F57295040}"/>
                </a:ext>
              </a:extLst>
            </p:cNvPr>
            <p:cNvSpPr txBox="1"/>
            <p:nvPr/>
          </p:nvSpPr>
          <p:spPr>
            <a:xfrm>
              <a:off x="5313042" y="305755"/>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5" name="Arrow: Pentagon 4">
            <a:extLst>
              <a:ext uri="{FF2B5EF4-FFF2-40B4-BE49-F238E27FC236}">
                <a16:creationId xmlns:a16="http://schemas.microsoft.com/office/drawing/2014/main" id="{7A8B7E9A-8F0A-A0DA-7373-7100D8916302}"/>
              </a:ext>
            </a:extLst>
          </p:cNvPr>
          <p:cNvSpPr/>
          <p:nvPr/>
        </p:nvSpPr>
        <p:spPr>
          <a:xfrm>
            <a:off x="-323" y="2029933"/>
            <a:ext cx="8686800" cy="1371600"/>
          </a:xfrm>
          <a:prstGeom prst="homePlate">
            <a:avLst/>
          </a:prstGeom>
          <a:solidFill>
            <a:srgbClr val="FFF3C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VÍ DỤ THAM KHẢO</a:t>
            </a:r>
          </a:p>
        </p:txBody>
      </p:sp>
      <p:cxnSp>
        <p:nvCxnSpPr>
          <p:cNvPr id="7" name="Straight Connector 6">
            <a:extLst>
              <a:ext uri="{FF2B5EF4-FFF2-40B4-BE49-F238E27FC236}">
                <a16:creationId xmlns:a16="http://schemas.microsoft.com/office/drawing/2014/main" id="{481ABD68-60B4-B7B1-8205-B26AD2AA6515}"/>
              </a:ext>
            </a:extLst>
          </p:cNvPr>
          <p:cNvCxnSpPr>
            <a:cxnSpLocks/>
          </p:cNvCxnSpPr>
          <p:nvPr/>
        </p:nvCxnSpPr>
        <p:spPr>
          <a:xfrm>
            <a:off x="742037" y="4070503"/>
            <a:ext cx="3601040" cy="20932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881240"/>
      </p:ext>
    </p:extLst>
  </p:cSld>
  <p:clrMapOvr>
    <a:masterClrMapping/>
  </p:clrMapOvr>
  <p:transition spd="med">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F85E4A0-F778-A579-E6CD-C3669772B8EA}"/>
              </a:ext>
            </a:extLst>
          </p:cNvPr>
          <p:cNvGrpSpPr/>
          <p:nvPr/>
        </p:nvGrpSpPr>
        <p:grpSpPr>
          <a:xfrm>
            <a:off x="1485900" y="708742"/>
            <a:ext cx="15316200" cy="8870884"/>
            <a:chOff x="2357332" y="692216"/>
            <a:chExt cx="13573337" cy="8262395"/>
          </a:xfrm>
        </p:grpSpPr>
        <p:sp>
          <p:nvSpPr>
            <p:cNvPr id="2" name="Freeform 2"/>
            <p:cNvSpPr/>
            <p:nvPr/>
          </p:nvSpPr>
          <p:spPr>
            <a:xfrm>
              <a:off x="2357332" y="1332389"/>
              <a:ext cx="13573337" cy="7622222"/>
            </a:xfrm>
            <a:custGeom>
              <a:avLst/>
              <a:gdLst/>
              <a:ahLst/>
              <a:cxnLst/>
              <a:rect l="l" t="t" r="r" b="b"/>
              <a:pathLst>
                <a:path w="13573337" h="7622222">
                  <a:moveTo>
                    <a:pt x="0" y="0"/>
                  </a:moveTo>
                  <a:lnTo>
                    <a:pt x="13573336" y="0"/>
                  </a:lnTo>
                  <a:lnTo>
                    <a:pt x="13573336" y="7622222"/>
                  </a:lnTo>
                  <a:lnTo>
                    <a:pt x="0" y="7622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3"/>
            <p:cNvSpPr/>
            <p:nvPr/>
          </p:nvSpPr>
          <p:spPr>
            <a:xfrm>
              <a:off x="2768580" y="1563329"/>
              <a:ext cx="12750841" cy="7160342"/>
            </a:xfrm>
            <a:custGeom>
              <a:avLst/>
              <a:gdLst/>
              <a:ahLst/>
              <a:cxnLst/>
              <a:rect l="l" t="t" r="r" b="b"/>
              <a:pathLst>
                <a:path w="12750841" h="7160342">
                  <a:moveTo>
                    <a:pt x="0" y="0"/>
                  </a:moveTo>
                  <a:lnTo>
                    <a:pt x="12750840" y="0"/>
                  </a:lnTo>
                  <a:lnTo>
                    <a:pt x="12750840" y="7160342"/>
                  </a:lnTo>
                  <a:lnTo>
                    <a:pt x="0" y="716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rot="-2406874" flipH="1">
              <a:off x="11955482" y="692216"/>
              <a:ext cx="1614912" cy="1885778"/>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rot="-2406874" flipH="1">
              <a:off x="4114342" y="693189"/>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Freeform 8"/>
          <p:cNvSpPr/>
          <p:nvPr/>
        </p:nvSpPr>
        <p:spPr>
          <a:xfrm rot="4386807">
            <a:off x="583143" y="8758007"/>
            <a:ext cx="899788" cy="1956484"/>
          </a:xfrm>
          <a:custGeom>
            <a:avLst/>
            <a:gdLst/>
            <a:ahLst/>
            <a:cxnLst/>
            <a:rect l="l" t="t" r="r" b="b"/>
            <a:pathLst>
              <a:path w="1498375" h="2765456">
                <a:moveTo>
                  <a:pt x="0" y="0"/>
                </a:moveTo>
                <a:lnTo>
                  <a:pt x="1498375" y="0"/>
                </a:lnTo>
                <a:lnTo>
                  <a:pt x="1498375" y="2765456"/>
                </a:lnTo>
                <a:lnTo>
                  <a:pt x="0" y="2765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a:off x="14249399" y="6286500"/>
            <a:ext cx="4006587" cy="4000500"/>
          </a:xfrm>
          <a:custGeom>
            <a:avLst/>
            <a:gdLst/>
            <a:ahLst/>
            <a:cxnLst/>
            <a:rect l="l" t="t" r="r" b="b"/>
            <a:pathLst>
              <a:path w="5986881" h="6515918">
                <a:moveTo>
                  <a:pt x="0" y="0"/>
                </a:moveTo>
                <a:lnTo>
                  <a:pt x="5986881" y="0"/>
                </a:lnTo>
                <a:lnTo>
                  <a:pt x="5986881" y="6515918"/>
                </a:lnTo>
                <a:lnTo>
                  <a:pt x="0" y="6515918"/>
                </a:lnTo>
                <a:lnTo>
                  <a:pt x="0" y="0"/>
                </a:lnTo>
                <a:close/>
              </a:path>
            </a:pathLst>
          </a:custGeom>
          <a:blipFill>
            <a:blip r:embed="rId10">
              <a:extLst>
                <a:ext uri="{96DAC541-7B7A-43D3-8B79-37D633B846F1}">
                  <asvg:svgBlip xmlns:asvg="http://schemas.microsoft.com/office/drawing/2016/SVG/main" r:embed="rId11"/>
                </a:ext>
              </a:extLst>
            </a:blip>
            <a:stretch>
              <a:fillRect b="-93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p:nvPr/>
        </p:nvSpPr>
        <p:spPr>
          <a:xfrm>
            <a:off x="17116407" y="0"/>
            <a:ext cx="1128834" cy="1417486"/>
          </a:xfrm>
          <a:custGeom>
            <a:avLst/>
            <a:gdLst/>
            <a:ahLst/>
            <a:cxnLst/>
            <a:rect l="l" t="t" r="r" b="b"/>
            <a:pathLst>
              <a:path w="1128834" h="1417486">
                <a:moveTo>
                  <a:pt x="0" y="0"/>
                </a:moveTo>
                <a:lnTo>
                  <a:pt x="1128834" y="0"/>
                </a:lnTo>
                <a:lnTo>
                  <a:pt x="1128834" y="1417486"/>
                </a:lnTo>
                <a:lnTo>
                  <a:pt x="0" y="14174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p:nvPr/>
        </p:nvSpPr>
        <p:spPr>
          <a:xfrm>
            <a:off x="252394" y="-72896"/>
            <a:ext cx="1640844" cy="1563277"/>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51469A2F-E7E6-6882-7EAA-69A761A2B13B}"/>
              </a:ext>
            </a:extLst>
          </p:cNvPr>
          <p:cNvSpPr txBox="1"/>
          <p:nvPr/>
        </p:nvSpPr>
        <p:spPr>
          <a:xfrm>
            <a:off x="3657793" y="4015132"/>
            <a:ext cx="10972413"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8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7341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7" name="Freeform 17"/>
          <p:cNvSpPr/>
          <p:nvPr/>
        </p:nvSpPr>
        <p:spPr>
          <a:xfrm flipH="1">
            <a:off x="16725901" y="-132480"/>
            <a:ext cx="1689857" cy="1464129"/>
          </a:xfrm>
          <a:custGeom>
            <a:avLst/>
            <a:gdLst/>
            <a:ahLst/>
            <a:cxnLst/>
            <a:rect l="l" t="t" r="r" b="b"/>
            <a:pathLst>
              <a:path w="2375657" h="1939130">
                <a:moveTo>
                  <a:pt x="2375658" y="0"/>
                </a:moveTo>
                <a:lnTo>
                  <a:pt x="0" y="0"/>
                </a:lnTo>
                <a:lnTo>
                  <a:pt x="0" y="1939130"/>
                </a:lnTo>
                <a:lnTo>
                  <a:pt x="2375658" y="1939130"/>
                </a:lnTo>
                <a:lnTo>
                  <a:pt x="23756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084DA2FC-EED0-94A1-63D8-ADEE77F9FEEF}"/>
              </a:ext>
            </a:extLst>
          </p:cNvPr>
          <p:cNvSpPr/>
          <p:nvPr/>
        </p:nvSpPr>
        <p:spPr>
          <a:xfrm>
            <a:off x="0" y="100153"/>
            <a:ext cx="1145014" cy="1050323"/>
          </a:xfrm>
          <a:custGeom>
            <a:avLst/>
            <a:gdLst/>
            <a:ahLst/>
            <a:cxnLst/>
            <a:rect l="l" t="t" r="r" b="b"/>
            <a:pathLst>
              <a:path w="1327964" h="1567339">
                <a:moveTo>
                  <a:pt x="0" y="0"/>
                </a:moveTo>
                <a:lnTo>
                  <a:pt x="1327964" y="0"/>
                </a:lnTo>
                <a:lnTo>
                  <a:pt x="1327964" y="1567339"/>
                </a:lnTo>
                <a:lnTo>
                  <a:pt x="0" y="1567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flipH="1">
            <a:off x="15766852" y="9400685"/>
            <a:ext cx="2521148" cy="886315"/>
          </a:xfrm>
          <a:custGeom>
            <a:avLst/>
            <a:gdLst/>
            <a:ahLst/>
            <a:cxnLst/>
            <a:rect l="l" t="t" r="r" b="b"/>
            <a:pathLst>
              <a:path w="2521148" h="886315">
                <a:moveTo>
                  <a:pt x="2521148" y="0"/>
                </a:moveTo>
                <a:lnTo>
                  <a:pt x="0" y="0"/>
                </a:lnTo>
                <a:lnTo>
                  <a:pt x="0" y="886315"/>
                </a:lnTo>
                <a:lnTo>
                  <a:pt x="2521148" y="886315"/>
                </a:lnTo>
                <a:lnTo>
                  <a:pt x="2521148" y="0"/>
                </a:lnTo>
                <a:close/>
              </a:path>
            </a:pathLst>
          </a:custGeom>
          <a:blipFill>
            <a:blip r:embed="rId6">
              <a:extLst>
                <a:ext uri="{96DAC541-7B7A-43D3-8B79-37D633B846F1}">
                  <asvg:svgBlip xmlns:asvg="http://schemas.microsoft.com/office/drawing/2016/SVG/main" r:embed="rId7"/>
                </a:ext>
              </a:extLst>
            </a:blip>
            <a:stretch>
              <a:fillRect l="-28525" b="-51092"/>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1006870">
            <a:off x="-63280" y="9446420"/>
            <a:ext cx="686741" cy="718646"/>
          </a:xfrm>
          <a:custGeom>
            <a:avLst/>
            <a:gdLst/>
            <a:ahLst/>
            <a:cxnLst/>
            <a:rect l="l" t="t" r="r" b="b"/>
            <a:pathLst>
              <a:path w="574156" h="550145">
                <a:moveTo>
                  <a:pt x="0" y="0"/>
                </a:moveTo>
                <a:lnTo>
                  <a:pt x="574155" y="0"/>
                </a:lnTo>
                <a:lnTo>
                  <a:pt x="574155" y="550146"/>
                </a:lnTo>
                <a:lnTo>
                  <a:pt x="0" y="550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8CD0E3F-6875-7E6F-35F9-C7A4B24EAD9A}"/>
              </a:ext>
            </a:extLst>
          </p:cNvPr>
          <p:cNvGrpSpPr/>
          <p:nvPr/>
        </p:nvGrpSpPr>
        <p:grpSpPr>
          <a:xfrm>
            <a:off x="838200" y="1230086"/>
            <a:ext cx="6229033" cy="6473161"/>
            <a:chOff x="594846" y="1891431"/>
            <a:chExt cx="6229033" cy="6473161"/>
          </a:xfrm>
        </p:grpSpPr>
        <p:grpSp>
          <p:nvGrpSpPr>
            <p:cNvPr id="14" name="Group 6">
              <a:extLst>
                <a:ext uri="{FF2B5EF4-FFF2-40B4-BE49-F238E27FC236}">
                  <a16:creationId xmlns:a16="http://schemas.microsoft.com/office/drawing/2014/main" id="{65254FD6-DCBD-BD89-FE84-59F2467EC90C}"/>
                </a:ext>
              </a:extLst>
            </p:cNvPr>
            <p:cNvGrpSpPr/>
            <p:nvPr/>
          </p:nvGrpSpPr>
          <p:grpSpPr>
            <a:xfrm>
              <a:off x="594846" y="2135559"/>
              <a:ext cx="6229033" cy="6229033"/>
              <a:chOff x="0" y="0"/>
              <a:chExt cx="812800" cy="812800"/>
            </a:xfrm>
          </p:grpSpPr>
          <p:sp>
            <p:nvSpPr>
              <p:cNvPr id="20" name="Freeform 7">
                <a:extLst>
                  <a:ext uri="{FF2B5EF4-FFF2-40B4-BE49-F238E27FC236}">
                    <a16:creationId xmlns:a16="http://schemas.microsoft.com/office/drawing/2014/main" id="{8DA0364E-31FD-D923-AE61-B8CAAC35C45C}"/>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1" name="TextBox 8">
                <a:extLst>
                  <a:ext uri="{FF2B5EF4-FFF2-40B4-BE49-F238E27FC236}">
                    <a16:creationId xmlns:a16="http://schemas.microsoft.com/office/drawing/2014/main" id="{B7505BA6-4485-84C0-EA36-4EAD228C937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5" name="Picture 11">
              <a:extLst>
                <a:ext uri="{FF2B5EF4-FFF2-40B4-BE49-F238E27FC236}">
                  <a16:creationId xmlns:a16="http://schemas.microsoft.com/office/drawing/2014/main" id="{50BF6D75-B3B7-14CD-7943-7FB248230D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6866">
              <a:off x="1753508" y="1891431"/>
              <a:ext cx="3587522" cy="926233"/>
            </a:xfrm>
            <a:prstGeom prst="rect">
              <a:avLst/>
            </a:prstGeom>
          </p:spPr>
        </p:pic>
        <p:sp>
          <p:nvSpPr>
            <p:cNvPr id="19" name="TextBox 18">
              <a:extLst>
                <a:ext uri="{FF2B5EF4-FFF2-40B4-BE49-F238E27FC236}">
                  <a16:creationId xmlns:a16="http://schemas.microsoft.com/office/drawing/2014/main" id="{51177AA9-C6B0-AC32-BC0F-5F3A17BFABF3}"/>
                </a:ext>
              </a:extLst>
            </p:cNvPr>
            <p:cNvSpPr txBox="1"/>
            <p:nvPr/>
          </p:nvSpPr>
          <p:spPr>
            <a:xfrm>
              <a:off x="1583002" y="4034389"/>
              <a:ext cx="4252711"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NHIỆM VỤ VỀ NHÀ</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21" descr="A picture containing vector graphics&#10;&#10;Description automatically generated">
            <a:extLst>
              <a:ext uri="{FF2B5EF4-FFF2-40B4-BE49-F238E27FC236}">
                <a16:creationId xmlns:a16="http://schemas.microsoft.com/office/drawing/2014/main" id="{20726A38-D868-A874-566A-9A26628650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3977" y="6402216"/>
            <a:ext cx="4063996" cy="4063996"/>
          </a:xfrm>
          <a:prstGeom prst="rect">
            <a:avLst/>
          </a:prstGeom>
        </p:spPr>
      </p:pic>
      <p:grpSp>
        <p:nvGrpSpPr>
          <p:cNvPr id="23" name="Group 22">
            <a:extLst>
              <a:ext uri="{FF2B5EF4-FFF2-40B4-BE49-F238E27FC236}">
                <a16:creationId xmlns:a16="http://schemas.microsoft.com/office/drawing/2014/main" id="{2160F1C0-3B9B-AE48-6725-71594E87B927}"/>
              </a:ext>
            </a:extLst>
          </p:cNvPr>
          <p:cNvGrpSpPr/>
          <p:nvPr/>
        </p:nvGrpSpPr>
        <p:grpSpPr>
          <a:xfrm>
            <a:off x="7840666" y="1096660"/>
            <a:ext cx="9201544" cy="3875842"/>
            <a:chOff x="7441747" y="309855"/>
            <a:chExt cx="9201544" cy="3875842"/>
          </a:xfrm>
        </p:grpSpPr>
        <p:sp>
          <p:nvSpPr>
            <p:cNvPr id="24" name="Rectangle 23">
              <a:extLst>
                <a:ext uri="{FF2B5EF4-FFF2-40B4-BE49-F238E27FC236}">
                  <a16:creationId xmlns:a16="http://schemas.microsoft.com/office/drawing/2014/main" id="{AA9A0332-702A-0F62-96F0-4444527D2E55}"/>
                </a:ext>
              </a:extLst>
            </p:cNvPr>
            <p:cNvSpPr/>
            <p:nvPr/>
          </p:nvSpPr>
          <p:spPr>
            <a:xfrm>
              <a:off x="7441747" y="687409"/>
              <a:ext cx="9201544" cy="349828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Tìm đọc các bài văn/đoạn văn miêu tả cây cối</a:t>
              </a:r>
              <a:endParaRPr lang="en-US" sz="4000" dirty="0">
                <a:solidFill>
                  <a:schemeClr val="tx1"/>
                </a:solidFill>
                <a:latin typeface="Arial" panose="020B0604020202020204" pitchFamily="34" charset="0"/>
                <a:cs typeface="Arial" panose="020B0604020202020204" pitchFamily="34" charset="0"/>
              </a:endParaRPr>
            </a:p>
          </p:txBody>
        </p:sp>
        <p:pic>
          <p:nvPicPr>
            <p:cNvPr id="25" name="Picture 10">
              <a:extLst>
                <a:ext uri="{FF2B5EF4-FFF2-40B4-BE49-F238E27FC236}">
                  <a16:creationId xmlns:a16="http://schemas.microsoft.com/office/drawing/2014/main" id="{C715404D-0395-2DEF-CB00-2885A659A6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174784" y="309855"/>
              <a:ext cx="3587522" cy="755108"/>
            </a:xfrm>
            <a:prstGeom prst="rect">
              <a:avLst/>
            </a:prstGeom>
          </p:spPr>
        </p:pic>
      </p:grpSp>
      <p:grpSp>
        <p:nvGrpSpPr>
          <p:cNvPr id="26" name="Group 25">
            <a:extLst>
              <a:ext uri="{FF2B5EF4-FFF2-40B4-BE49-F238E27FC236}">
                <a16:creationId xmlns:a16="http://schemas.microsoft.com/office/drawing/2014/main" id="{0DAFB84C-BA3C-1A77-2426-0AEA490E27C0}"/>
              </a:ext>
            </a:extLst>
          </p:cNvPr>
          <p:cNvGrpSpPr/>
          <p:nvPr/>
        </p:nvGrpSpPr>
        <p:grpSpPr>
          <a:xfrm>
            <a:off x="7840665" y="5621436"/>
            <a:ext cx="9201545" cy="3875842"/>
            <a:chOff x="7426507" y="733908"/>
            <a:chExt cx="9201545" cy="3875842"/>
          </a:xfrm>
        </p:grpSpPr>
        <p:sp>
          <p:nvSpPr>
            <p:cNvPr id="27" name="Rectangle 26">
              <a:extLst>
                <a:ext uri="{FF2B5EF4-FFF2-40B4-BE49-F238E27FC236}">
                  <a16:creationId xmlns:a16="http://schemas.microsoft.com/office/drawing/2014/main" id="{D09D210A-B453-06F5-5E93-91D0699C50DD}"/>
                </a:ext>
              </a:extLst>
            </p:cNvPr>
            <p:cNvSpPr/>
            <p:nvPr/>
          </p:nvSpPr>
          <p:spPr>
            <a:xfrm>
              <a:off x="7426507" y="1111462"/>
              <a:ext cx="9201545" cy="349828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Ghi lại những câu văn hay mà em muốn học tập</a:t>
              </a:r>
              <a:endParaRPr lang="en-US" sz="4000" dirty="0">
                <a:solidFill>
                  <a:schemeClr val="tx1"/>
                </a:solidFill>
                <a:latin typeface="Arial" panose="020B0604020202020204" pitchFamily="34" charset="0"/>
                <a:cs typeface="Arial" panose="020B0604020202020204" pitchFamily="34" charset="0"/>
              </a:endParaRPr>
            </a:p>
          </p:txBody>
        </p:sp>
        <p:pic>
          <p:nvPicPr>
            <p:cNvPr id="28" name="Picture 10">
              <a:extLst>
                <a:ext uri="{FF2B5EF4-FFF2-40B4-BE49-F238E27FC236}">
                  <a16:creationId xmlns:a16="http://schemas.microsoft.com/office/drawing/2014/main" id="{36F7BE89-81E0-94C2-F630-6509FD71ED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159545" y="733908"/>
              <a:ext cx="3587522" cy="755108"/>
            </a:xfrm>
            <a:prstGeom prst="rect">
              <a:avLst/>
            </a:prstGeom>
          </p:spPr>
        </p:pic>
      </p:grpSp>
    </p:spTree>
    <p:extLst>
      <p:ext uri="{BB962C8B-B14F-4D97-AF65-F5344CB8AC3E}">
        <p14:creationId xmlns:p14="http://schemas.microsoft.com/office/powerpoint/2010/main" val="38536767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3" name="Freeform 3"/>
          <p:cNvSpPr/>
          <p:nvPr/>
        </p:nvSpPr>
        <p:spPr>
          <a:xfrm>
            <a:off x="16382999" y="8267700"/>
            <a:ext cx="1879959" cy="2109854"/>
          </a:xfrm>
          <a:custGeom>
            <a:avLst/>
            <a:gdLst/>
            <a:ahLst/>
            <a:cxnLst/>
            <a:rect l="l" t="t" r="r" b="b"/>
            <a:pathLst>
              <a:path w="3140794" h="3077978">
                <a:moveTo>
                  <a:pt x="0" y="0"/>
                </a:moveTo>
                <a:lnTo>
                  <a:pt x="3140795" y="0"/>
                </a:lnTo>
                <a:lnTo>
                  <a:pt x="3140795" y="3077978"/>
                </a:lnTo>
                <a:lnTo>
                  <a:pt x="0" y="3077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7081095" y="150369"/>
            <a:ext cx="1181864" cy="1224153"/>
          </a:xfrm>
          <a:custGeom>
            <a:avLst/>
            <a:gdLst/>
            <a:ahLst/>
            <a:cxnLst/>
            <a:rect l="l" t="t" r="r" b="b"/>
            <a:pathLst>
              <a:path w="1181864" h="1224153">
                <a:moveTo>
                  <a:pt x="0" y="0"/>
                </a:moveTo>
                <a:lnTo>
                  <a:pt x="1181864" y="0"/>
                </a:lnTo>
                <a:lnTo>
                  <a:pt x="1181864" y="1224152"/>
                </a:lnTo>
                <a:lnTo>
                  <a:pt x="0" y="1224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1368960">
            <a:off x="-2534784" y="7425300"/>
            <a:ext cx="1415723" cy="1348798"/>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A1EF6C3-0F69-6546-0A49-56A5F51511D6}"/>
              </a:ext>
            </a:extLst>
          </p:cNvPr>
          <p:cNvGrpSpPr/>
          <p:nvPr/>
        </p:nvGrpSpPr>
        <p:grpSpPr>
          <a:xfrm>
            <a:off x="-2057400" y="585569"/>
            <a:ext cx="14853417" cy="1988616"/>
            <a:chOff x="3467284" y="-113866"/>
            <a:chExt cx="14853417" cy="1988616"/>
          </a:xfrm>
        </p:grpSpPr>
        <p:grpSp>
          <p:nvGrpSpPr>
            <p:cNvPr id="7" name="Group 18">
              <a:extLst>
                <a:ext uri="{FF2B5EF4-FFF2-40B4-BE49-F238E27FC236}">
                  <a16:creationId xmlns:a16="http://schemas.microsoft.com/office/drawing/2014/main" id="{54A1EC1F-CC3E-7DAA-2BC0-44D8F4BCE470}"/>
                </a:ext>
              </a:extLst>
            </p:cNvPr>
            <p:cNvGrpSpPr/>
            <p:nvPr/>
          </p:nvGrpSpPr>
          <p:grpSpPr>
            <a:xfrm>
              <a:off x="3467284" y="-113866"/>
              <a:ext cx="14853417" cy="1988616"/>
              <a:chOff x="0" y="-157482"/>
              <a:chExt cx="4053599" cy="592629"/>
            </a:xfrm>
          </p:grpSpPr>
          <p:sp>
            <p:nvSpPr>
              <p:cNvPr id="13" name="Freeform 19">
                <a:extLst>
                  <a:ext uri="{FF2B5EF4-FFF2-40B4-BE49-F238E27FC236}">
                    <a16:creationId xmlns:a16="http://schemas.microsoft.com/office/drawing/2014/main" id="{1CB0A1F3-2B6A-D8D9-E741-C113AAD49699}"/>
                  </a:ext>
                </a:extLst>
              </p:cNvPr>
              <p:cNvSpPr/>
              <p:nvPr/>
            </p:nvSpPr>
            <p:spPr>
              <a:xfrm>
                <a:off x="203200" y="-157482"/>
                <a:ext cx="3850399"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965B3A"/>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id="{C5757520-9283-2B1C-81C9-3FB311B0B50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F7D7F1D-973B-6E70-9645-20EE9DC99902}"/>
                </a:ext>
              </a:extLst>
            </p:cNvPr>
            <p:cNvSpPr txBox="1"/>
            <p:nvPr/>
          </p:nvSpPr>
          <p:spPr>
            <a:xfrm>
              <a:off x="6008480" y="346968"/>
              <a:ext cx="10515600"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04D6411F-2505-0B81-725B-4287790F9DF3}"/>
              </a:ext>
            </a:extLst>
          </p:cNvPr>
          <p:cNvGrpSpPr/>
          <p:nvPr/>
        </p:nvGrpSpPr>
        <p:grpSpPr>
          <a:xfrm>
            <a:off x="1905000" y="3108905"/>
            <a:ext cx="6705600" cy="6230051"/>
            <a:chOff x="1905000" y="3108905"/>
            <a:chExt cx="6705600" cy="6230051"/>
          </a:xfrm>
        </p:grpSpPr>
        <p:grpSp>
          <p:nvGrpSpPr>
            <p:cNvPr id="15" name="Group 14">
              <a:extLst>
                <a:ext uri="{FF2B5EF4-FFF2-40B4-BE49-F238E27FC236}">
                  <a16:creationId xmlns:a16="http://schemas.microsoft.com/office/drawing/2014/main" id="{15520717-AD54-E12B-7089-10CC06097386}"/>
                </a:ext>
              </a:extLst>
            </p:cNvPr>
            <p:cNvGrpSpPr/>
            <p:nvPr/>
          </p:nvGrpSpPr>
          <p:grpSpPr>
            <a:xfrm>
              <a:off x="1905000" y="3108905"/>
              <a:ext cx="6705600" cy="6230051"/>
              <a:chOff x="1140837" y="2557525"/>
              <a:chExt cx="7336875" cy="6891275"/>
            </a:xfrm>
          </p:grpSpPr>
          <p:sp>
            <p:nvSpPr>
              <p:cNvPr id="2" name="Freeform 2"/>
              <p:cNvSpPr/>
              <p:nvPr/>
            </p:nvSpPr>
            <p:spPr>
              <a:xfrm>
                <a:off x="1595438" y="2879356"/>
                <a:ext cx="6882274" cy="6569444"/>
              </a:xfrm>
              <a:custGeom>
                <a:avLst/>
                <a:gdLst/>
                <a:ahLst/>
                <a:cxnLst/>
                <a:rect l="l" t="t" r="r" b="b"/>
                <a:pathLst>
                  <a:path w="6882274" h="6569444">
                    <a:moveTo>
                      <a:pt x="0" y="0"/>
                    </a:moveTo>
                    <a:lnTo>
                      <a:pt x="6882274" y="0"/>
                    </a:lnTo>
                    <a:lnTo>
                      <a:pt x="6882274" y="6569444"/>
                    </a:lnTo>
                    <a:lnTo>
                      <a:pt x="0" y="65694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flipH="1">
                <a:off x="1140837" y="2557525"/>
                <a:ext cx="969029" cy="1187172"/>
              </a:xfrm>
              <a:custGeom>
                <a:avLst/>
                <a:gdLst/>
                <a:ahLst/>
                <a:cxnLst/>
                <a:rect l="l" t="t" r="r" b="b"/>
                <a:pathLst>
                  <a:path w="969029" h="1187172">
                    <a:moveTo>
                      <a:pt x="969029" y="0"/>
                    </a:moveTo>
                    <a:lnTo>
                      <a:pt x="0" y="0"/>
                    </a:lnTo>
                    <a:lnTo>
                      <a:pt x="0" y="1187172"/>
                    </a:lnTo>
                    <a:lnTo>
                      <a:pt x="969029" y="1187172"/>
                    </a:lnTo>
                    <a:lnTo>
                      <a:pt x="9690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4AAA496B-F08F-A250-E01D-A45C0A149160}"/>
                </a:ext>
              </a:extLst>
            </p:cNvPr>
            <p:cNvSpPr txBox="1"/>
            <p:nvPr/>
          </p:nvSpPr>
          <p:spPr>
            <a:xfrm>
              <a:off x="3477266" y="4995277"/>
              <a:ext cx="4528660" cy="274825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Học thuộc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ghi nhớ và hoàn thành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VBT Tiếng Việt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7B336B5E-FE4D-CC8B-3C43-7648A231680B}"/>
              </a:ext>
            </a:extLst>
          </p:cNvPr>
          <p:cNvGrpSpPr/>
          <p:nvPr/>
        </p:nvGrpSpPr>
        <p:grpSpPr>
          <a:xfrm>
            <a:off x="9588283" y="3108905"/>
            <a:ext cx="6705600" cy="6230051"/>
            <a:chOff x="1905000" y="3108905"/>
            <a:chExt cx="6705600" cy="6230051"/>
          </a:xfrm>
        </p:grpSpPr>
        <p:grpSp>
          <p:nvGrpSpPr>
            <p:cNvPr id="19" name="Group 18">
              <a:extLst>
                <a:ext uri="{FF2B5EF4-FFF2-40B4-BE49-F238E27FC236}">
                  <a16:creationId xmlns:a16="http://schemas.microsoft.com/office/drawing/2014/main" id="{50FE79C9-BDAD-1E16-C90C-6E3C448A00E1}"/>
                </a:ext>
              </a:extLst>
            </p:cNvPr>
            <p:cNvGrpSpPr/>
            <p:nvPr/>
          </p:nvGrpSpPr>
          <p:grpSpPr>
            <a:xfrm>
              <a:off x="1905000" y="3108905"/>
              <a:ext cx="6705600" cy="6230051"/>
              <a:chOff x="1140837" y="2557525"/>
              <a:chExt cx="7336875" cy="6891275"/>
            </a:xfrm>
          </p:grpSpPr>
          <p:sp>
            <p:nvSpPr>
              <p:cNvPr id="21" name="Freeform 2">
                <a:extLst>
                  <a:ext uri="{FF2B5EF4-FFF2-40B4-BE49-F238E27FC236}">
                    <a16:creationId xmlns:a16="http://schemas.microsoft.com/office/drawing/2014/main" id="{423E0C26-F531-B8CF-2863-6E241D097D59}"/>
                  </a:ext>
                </a:extLst>
              </p:cNvPr>
              <p:cNvSpPr/>
              <p:nvPr/>
            </p:nvSpPr>
            <p:spPr>
              <a:xfrm>
                <a:off x="1595438" y="2879356"/>
                <a:ext cx="6882274" cy="6569444"/>
              </a:xfrm>
              <a:custGeom>
                <a:avLst/>
                <a:gdLst/>
                <a:ahLst/>
                <a:cxnLst/>
                <a:rect l="l" t="t" r="r" b="b"/>
                <a:pathLst>
                  <a:path w="6882274" h="6569444">
                    <a:moveTo>
                      <a:pt x="0" y="0"/>
                    </a:moveTo>
                    <a:lnTo>
                      <a:pt x="6882274" y="0"/>
                    </a:lnTo>
                    <a:lnTo>
                      <a:pt x="6882274" y="6569444"/>
                    </a:lnTo>
                    <a:lnTo>
                      <a:pt x="0" y="65694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8">
                <a:extLst>
                  <a:ext uri="{FF2B5EF4-FFF2-40B4-BE49-F238E27FC236}">
                    <a16:creationId xmlns:a16="http://schemas.microsoft.com/office/drawing/2014/main" id="{88604867-EF49-1357-66FF-474A33FC9164}"/>
                  </a:ext>
                </a:extLst>
              </p:cNvPr>
              <p:cNvSpPr/>
              <p:nvPr/>
            </p:nvSpPr>
            <p:spPr>
              <a:xfrm flipH="1">
                <a:off x="1140837" y="2557525"/>
                <a:ext cx="969029" cy="1187172"/>
              </a:xfrm>
              <a:custGeom>
                <a:avLst/>
                <a:gdLst/>
                <a:ahLst/>
                <a:cxnLst/>
                <a:rect l="l" t="t" r="r" b="b"/>
                <a:pathLst>
                  <a:path w="969029" h="1187172">
                    <a:moveTo>
                      <a:pt x="969029" y="0"/>
                    </a:moveTo>
                    <a:lnTo>
                      <a:pt x="0" y="0"/>
                    </a:lnTo>
                    <a:lnTo>
                      <a:pt x="0" y="1187172"/>
                    </a:lnTo>
                    <a:lnTo>
                      <a:pt x="969029" y="1187172"/>
                    </a:lnTo>
                    <a:lnTo>
                      <a:pt x="9690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A3D81A90-C65E-F502-5FFE-FC7668103852}"/>
                </a:ext>
              </a:extLst>
            </p:cNvPr>
            <p:cNvSpPr txBox="1"/>
            <p:nvPr/>
          </p:nvSpPr>
          <p:spPr>
            <a:xfrm>
              <a:off x="3316113" y="4995278"/>
              <a:ext cx="4846376" cy="274825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Tiết tiếp theo</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Bước mùa xuân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tr.85)</a:t>
              </a:r>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2" name="Freeform 12"/>
          <p:cNvSpPr/>
          <p:nvPr/>
        </p:nvSpPr>
        <p:spPr>
          <a:xfrm rot="-168722" flipH="1">
            <a:off x="110482" y="60864"/>
            <a:ext cx="1645935" cy="2991211"/>
          </a:xfrm>
          <a:custGeom>
            <a:avLst/>
            <a:gdLst/>
            <a:ahLst/>
            <a:cxnLst/>
            <a:rect l="l" t="t" r="r" b="b"/>
            <a:pathLst>
              <a:path w="2100298" h="3983324">
                <a:moveTo>
                  <a:pt x="2100298" y="0"/>
                </a:moveTo>
                <a:lnTo>
                  <a:pt x="0" y="0"/>
                </a:lnTo>
                <a:lnTo>
                  <a:pt x="0" y="3983324"/>
                </a:lnTo>
                <a:lnTo>
                  <a:pt x="2100298" y="3983324"/>
                </a:lnTo>
                <a:lnTo>
                  <a:pt x="210029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10155" y="61722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145000" y="0"/>
            <a:ext cx="863367" cy="1084137"/>
          </a:xfrm>
          <a:custGeom>
            <a:avLst/>
            <a:gdLst/>
            <a:ahLst/>
            <a:cxnLst/>
            <a:rect l="l" t="t" r="r" b="b"/>
            <a:pathLst>
              <a:path w="863367" h="1084137">
                <a:moveTo>
                  <a:pt x="0" y="0"/>
                </a:moveTo>
                <a:lnTo>
                  <a:pt x="863367" y="0"/>
                </a:lnTo>
                <a:lnTo>
                  <a:pt x="863367" y="1084138"/>
                </a:lnTo>
                <a:lnTo>
                  <a:pt x="0" y="10841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flipV="1">
            <a:off x="0" y="9264046"/>
            <a:ext cx="2743200" cy="1022954"/>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8">
              <a:extLst>
                <a:ext uri="{96DAC541-7B7A-43D3-8B79-37D633B846F1}">
                  <asvg:svgBlip xmlns:asvg="http://schemas.microsoft.com/office/drawing/2016/SVG/main" r:embed="rId9"/>
                </a:ext>
              </a:extLst>
            </a:blip>
            <a:stretch>
              <a:fillRect t="-99644" r="-257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12">
            <a:extLst>
              <a:ext uri="{FF2B5EF4-FFF2-40B4-BE49-F238E27FC236}">
                <a16:creationId xmlns:a16="http://schemas.microsoft.com/office/drawing/2014/main" id="{471ACD95-EA92-5AD0-24B5-B4FB34C4EAA9}"/>
              </a:ext>
            </a:extLst>
          </p:cNvPr>
          <p:cNvSpPr txBox="1"/>
          <p:nvPr/>
        </p:nvSpPr>
        <p:spPr>
          <a:xfrm>
            <a:off x="1802743" y="3410910"/>
            <a:ext cx="14682514"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 ƠN TẤT CẢ CÁC EM HỌC SINH ĐÃ LẮNG NGHE</a:t>
            </a: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80494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2" name="Freeform 12"/>
          <p:cNvSpPr/>
          <p:nvPr/>
        </p:nvSpPr>
        <p:spPr>
          <a:xfrm>
            <a:off x="17123939" y="98074"/>
            <a:ext cx="1181864" cy="1224153"/>
          </a:xfrm>
          <a:custGeom>
            <a:avLst/>
            <a:gdLst/>
            <a:ahLst/>
            <a:cxnLst/>
            <a:rect l="l" t="t" r="r" b="b"/>
            <a:pathLst>
              <a:path w="1181864" h="1224153">
                <a:moveTo>
                  <a:pt x="0" y="0"/>
                </a:moveTo>
                <a:lnTo>
                  <a:pt x="1181863" y="0"/>
                </a:lnTo>
                <a:lnTo>
                  <a:pt x="1181863" y="1224153"/>
                </a:lnTo>
                <a:lnTo>
                  <a:pt x="0" y="1224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a:off x="-21771" y="8833757"/>
            <a:ext cx="1524000" cy="1485900"/>
          </a:xfrm>
          <a:custGeom>
            <a:avLst/>
            <a:gdLst/>
            <a:ahLst/>
            <a:cxnLst/>
            <a:rect l="l" t="t" r="r" b="b"/>
            <a:pathLst>
              <a:path w="2323683" h="2277209">
                <a:moveTo>
                  <a:pt x="0" y="0"/>
                </a:moveTo>
                <a:lnTo>
                  <a:pt x="2323683" y="0"/>
                </a:lnTo>
                <a:lnTo>
                  <a:pt x="2323683" y="2277209"/>
                </a:lnTo>
                <a:lnTo>
                  <a:pt x="0" y="22772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2000553">
            <a:off x="16646546" y="8092655"/>
            <a:ext cx="1712963" cy="2026487"/>
          </a:xfrm>
          <a:custGeom>
            <a:avLst/>
            <a:gdLst/>
            <a:ahLst/>
            <a:cxnLst/>
            <a:rect l="l" t="t" r="r" b="b"/>
            <a:pathLst>
              <a:path w="2311268" h="2818619">
                <a:moveTo>
                  <a:pt x="0" y="0"/>
                </a:moveTo>
                <a:lnTo>
                  <a:pt x="2311268" y="0"/>
                </a:lnTo>
                <a:lnTo>
                  <a:pt x="2311268" y="2818619"/>
                </a:lnTo>
                <a:lnTo>
                  <a:pt x="0" y="2818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id="{257B1F61-0B0F-FAF4-1ADA-96C2F7FED761}"/>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b="1">
                <a:solidFill>
                  <a:schemeClr val="tx2">
                    <a:lumMod val="50000"/>
                  </a:schemeClr>
                </a:solidFill>
                <a:latin typeface="Arial" panose="020B0604020202020204" pitchFamily="34" charset="0"/>
                <a:cs typeface="Arial" panose="020B0604020202020204" pitchFamily="34" charset="0"/>
              </a:rPr>
              <a:t>BÀI 17</a:t>
            </a:r>
          </a:p>
        </p:txBody>
      </p:sp>
      <p:sp>
        <p:nvSpPr>
          <p:cNvPr id="6" name="TextBox 5">
            <a:extLst>
              <a:ext uri="{FF2B5EF4-FFF2-40B4-BE49-F238E27FC236}">
                <a16:creationId xmlns:a16="http://schemas.microsoft.com/office/drawing/2014/main" id="{34D19DB2-6019-EFD2-37C9-C07E82C6F574}"/>
              </a:ext>
            </a:extLst>
          </p:cNvPr>
          <p:cNvSpPr txBox="1"/>
          <p:nvPr/>
        </p:nvSpPr>
        <p:spPr>
          <a:xfrm>
            <a:off x="533400" y="3643389"/>
            <a:ext cx="17221199"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3 </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VIẾT</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8000" b="1">
                <a:solidFill>
                  <a:srgbClr val="C00000"/>
                </a:solidFill>
                <a:latin typeface="Arial" panose="020B0604020202020204" pitchFamily="34" charset="0"/>
                <a:ea typeface="Calibri" panose="020F0502020204030204" pitchFamily="34" charset="0"/>
                <a:cs typeface="Arial" panose="020B0604020202020204" pitchFamily="34" charset="0"/>
              </a:rPr>
              <a:t>TÌM HIỂU CÁCH VIẾT BÀI VĂN MI</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Ê</a:t>
            </a:r>
            <a:r>
              <a:rPr lang="vi-VN" sz="8000" b="1">
                <a:solidFill>
                  <a:srgbClr val="C00000"/>
                </a:solidFill>
                <a:latin typeface="Arial" panose="020B0604020202020204" pitchFamily="34" charset="0"/>
                <a:ea typeface="Calibri" panose="020F0502020204030204" pitchFamily="34" charset="0"/>
                <a:cs typeface="Arial" panose="020B0604020202020204" pitchFamily="34" charset="0"/>
              </a:rPr>
              <a:t>U TẢ CÂY CỐI </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5">
            <a:extLst>
              <a:ext uri="{FF2B5EF4-FFF2-40B4-BE49-F238E27FC236}">
                <a16:creationId xmlns:a16="http://schemas.microsoft.com/office/drawing/2014/main" id="{73AA8374-2CB4-E488-BF20-FA1DC83C0D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20681" y="7720951"/>
            <a:ext cx="10446638" cy="28467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8" name="Freeform 18"/>
          <p:cNvSpPr/>
          <p:nvPr/>
        </p:nvSpPr>
        <p:spPr>
          <a:xfrm flipH="1">
            <a:off x="15766852" y="9400685"/>
            <a:ext cx="2521148" cy="886315"/>
          </a:xfrm>
          <a:custGeom>
            <a:avLst/>
            <a:gdLst/>
            <a:ahLst/>
            <a:cxnLst/>
            <a:rect l="l" t="t" r="r" b="b"/>
            <a:pathLst>
              <a:path w="2521148" h="886315">
                <a:moveTo>
                  <a:pt x="2521148" y="0"/>
                </a:moveTo>
                <a:lnTo>
                  <a:pt x="0" y="0"/>
                </a:lnTo>
                <a:lnTo>
                  <a:pt x="0" y="886315"/>
                </a:lnTo>
                <a:lnTo>
                  <a:pt x="2521148" y="886315"/>
                </a:lnTo>
                <a:lnTo>
                  <a:pt x="2521148" y="0"/>
                </a:lnTo>
                <a:close/>
              </a:path>
            </a:pathLst>
          </a:custGeom>
          <a:blipFill>
            <a:blip r:embed="rId2">
              <a:extLst>
                <a:ext uri="{96DAC541-7B7A-43D3-8B79-37D633B846F1}">
                  <asvg:svgBlip xmlns:asvg="http://schemas.microsoft.com/office/drawing/2016/SVG/main" r:embed="rId3"/>
                </a:ext>
              </a:extLst>
            </a:blip>
            <a:stretch>
              <a:fillRect l="-28525" b="-51092"/>
            </a:stretch>
          </a:blipFill>
        </p:spPr>
        <p:txBody>
          <a:bodyPr/>
          <a:lstStyle/>
          <a:p>
            <a:endParaRPr lang="en-US"/>
          </a:p>
        </p:txBody>
      </p:sp>
      <p:sp>
        <p:nvSpPr>
          <p:cNvPr id="3" name="Freeform 3">
            <a:extLst>
              <a:ext uri="{FF2B5EF4-FFF2-40B4-BE49-F238E27FC236}">
                <a16:creationId xmlns:a16="http://schemas.microsoft.com/office/drawing/2014/main" id="{3874DBE3-2AFA-8163-75D7-E18D0890FFA9}"/>
              </a:ext>
            </a:extLst>
          </p:cNvPr>
          <p:cNvSpPr/>
          <p:nvPr/>
        </p:nvSpPr>
        <p:spPr>
          <a:xfrm>
            <a:off x="-112068" y="7803641"/>
            <a:ext cx="3203699" cy="2483359"/>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788D7D4F-8C5C-1B98-4C6F-A4107C0C3B1F}"/>
              </a:ext>
            </a:extLst>
          </p:cNvPr>
          <p:cNvGrpSpPr/>
          <p:nvPr/>
        </p:nvGrpSpPr>
        <p:grpSpPr>
          <a:xfrm>
            <a:off x="6096000" y="745697"/>
            <a:ext cx="11734800" cy="2878237"/>
            <a:chOff x="5410200" y="1526258"/>
            <a:chExt cx="11734800" cy="2878237"/>
          </a:xfrm>
        </p:grpSpPr>
        <p:grpSp>
          <p:nvGrpSpPr>
            <p:cNvPr id="5" name="Group 4">
              <a:extLst>
                <a:ext uri="{FF2B5EF4-FFF2-40B4-BE49-F238E27FC236}">
                  <a16:creationId xmlns:a16="http://schemas.microsoft.com/office/drawing/2014/main" id="{4ADCBB2B-509C-E9A3-AD7F-AB1716FAD1C7}"/>
                </a:ext>
              </a:extLst>
            </p:cNvPr>
            <p:cNvGrpSpPr/>
            <p:nvPr/>
          </p:nvGrpSpPr>
          <p:grpSpPr>
            <a:xfrm>
              <a:off x="5410200" y="1526258"/>
              <a:ext cx="11734800" cy="2878237"/>
              <a:chOff x="5410200" y="1526258"/>
              <a:chExt cx="11734800" cy="2878237"/>
            </a:xfrm>
          </p:grpSpPr>
          <p:grpSp>
            <p:nvGrpSpPr>
              <p:cNvPr id="7" name="Group 6">
                <a:extLst>
                  <a:ext uri="{FF2B5EF4-FFF2-40B4-BE49-F238E27FC236}">
                    <a16:creationId xmlns:a16="http://schemas.microsoft.com/office/drawing/2014/main" id="{E8619469-5FBA-8853-8A59-2EF625209E02}"/>
                  </a:ext>
                </a:extLst>
              </p:cNvPr>
              <p:cNvGrpSpPr/>
              <p:nvPr/>
            </p:nvGrpSpPr>
            <p:grpSpPr>
              <a:xfrm>
                <a:off x="5410200" y="1918878"/>
                <a:ext cx="11734800" cy="2485617"/>
                <a:chOff x="2308980" y="2639007"/>
                <a:chExt cx="13670039" cy="2504493"/>
              </a:xfrm>
            </p:grpSpPr>
            <p:sp>
              <p:nvSpPr>
                <p:cNvPr id="9" name="Freeform 7">
                  <a:extLst>
                    <a:ext uri="{FF2B5EF4-FFF2-40B4-BE49-F238E27FC236}">
                      <a16:creationId xmlns:a16="http://schemas.microsoft.com/office/drawing/2014/main" id="{839B4249-5662-7A0B-5415-BBBE1E20DD8B}"/>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10" name="Freeform 10">
                  <a:extLst>
                    <a:ext uri="{FF2B5EF4-FFF2-40B4-BE49-F238E27FC236}">
                      <a16:creationId xmlns:a16="http://schemas.microsoft.com/office/drawing/2014/main" id="{9B589004-89AF-0A5D-3FAD-E0CAFAB89DB7}"/>
                    </a:ext>
                  </a:extLst>
                </p:cNvPr>
                <p:cNvSpPr/>
                <p:nvPr/>
              </p:nvSpPr>
              <p:spPr>
                <a:xfrm>
                  <a:off x="2308980" y="2639007"/>
                  <a:ext cx="13235333" cy="2040714"/>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8" name="Freeform 12">
                <a:extLst>
                  <a:ext uri="{FF2B5EF4-FFF2-40B4-BE49-F238E27FC236}">
                    <a16:creationId xmlns:a16="http://schemas.microsoft.com/office/drawing/2014/main" id="{7BA5CE49-88D3-D8B7-2220-08C1734B0BB8}"/>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6" name="TextBox 5">
              <a:extLst>
                <a:ext uri="{FF2B5EF4-FFF2-40B4-BE49-F238E27FC236}">
                  <a16:creationId xmlns:a16="http://schemas.microsoft.com/office/drawing/2014/main" id="{7A8493D6-4224-28C4-6049-442CA32A8663}"/>
                </a:ext>
              </a:extLst>
            </p:cNvPr>
            <p:cNvSpPr txBox="1"/>
            <p:nvPr/>
          </p:nvSpPr>
          <p:spPr>
            <a:xfrm>
              <a:off x="6346356" y="1938628"/>
              <a:ext cx="9601199"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bài văn dưới đây và thực hiện yêu cầu</a:t>
              </a:r>
            </a:p>
          </p:txBody>
        </p:sp>
      </p:grpSp>
      <p:grpSp>
        <p:nvGrpSpPr>
          <p:cNvPr id="11" name="Group 10">
            <a:extLst>
              <a:ext uri="{FF2B5EF4-FFF2-40B4-BE49-F238E27FC236}">
                <a16:creationId xmlns:a16="http://schemas.microsoft.com/office/drawing/2014/main" id="{AF45AF46-C407-E970-5DB8-BADD8BBFCF72}"/>
              </a:ext>
            </a:extLst>
          </p:cNvPr>
          <p:cNvGrpSpPr/>
          <p:nvPr/>
        </p:nvGrpSpPr>
        <p:grpSpPr>
          <a:xfrm>
            <a:off x="3505200" y="3704381"/>
            <a:ext cx="12817549" cy="2878237"/>
            <a:chOff x="5410200" y="1526258"/>
            <a:chExt cx="11734800" cy="2878237"/>
          </a:xfrm>
        </p:grpSpPr>
        <p:grpSp>
          <p:nvGrpSpPr>
            <p:cNvPr id="12" name="Group 11">
              <a:extLst>
                <a:ext uri="{FF2B5EF4-FFF2-40B4-BE49-F238E27FC236}">
                  <a16:creationId xmlns:a16="http://schemas.microsoft.com/office/drawing/2014/main" id="{C2EC872E-F22C-1718-F385-CB6F144011D2}"/>
                </a:ext>
              </a:extLst>
            </p:cNvPr>
            <p:cNvGrpSpPr/>
            <p:nvPr/>
          </p:nvGrpSpPr>
          <p:grpSpPr>
            <a:xfrm>
              <a:off x="5410200" y="1526258"/>
              <a:ext cx="11734800" cy="2878237"/>
              <a:chOff x="5410200" y="1526258"/>
              <a:chExt cx="11734800" cy="2878237"/>
            </a:xfrm>
          </p:grpSpPr>
          <p:grpSp>
            <p:nvGrpSpPr>
              <p:cNvPr id="14" name="Group 13">
                <a:extLst>
                  <a:ext uri="{FF2B5EF4-FFF2-40B4-BE49-F238E27FC236}">
                    <a16:creationId xmlns:a16="http://schemas.microsoft.com/office/drawing/2014/main" id="{EF77A060-A428-E36B-3111-9FC0A3D98D22}"/>
                  </a:ext>
                </a:extLst>
              </p:cNvPr>
              <p:cNvGrpSpPr/>
              <p:nvPr/>
            </p:nvGrpSpPr>
            <p:grpSpPr>
              <a:xfrm>
                <a:off x="5410200" y="1943100"/>
                <a:ext cx="11734800" cy="2461395"/>
                <a:chOff x="2308980" y="2663413"/>
                <a:chExt cx="13670039" cy="2480087"/>
              </a:xfrm>
            </p:grpSpPr>
            <p:sp>
              <p:nvSpPr>
                <p:cNvPr id="19" name="Freeform 7">
                  <a:extLst>
                    <a:ext uri="{FF2B5EF4-FFF2-40B4-BE49-F238E27FC236}">
                      <a16:creationId xmlns:a16="http://schemas.microsoft.com/office/drawing/2014/main" id="{9A4563F2-0E61-E5CA-369F-786111A46431}"/>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31" name="Freeform 10">
                  <a:extLst>
                    <a:ext uri="{FF2B5EF4-FFF2-40B4-BE49-F238E27FC236}">
                      <a16:creationId xmlns:a16="http://schemas.microsoft.com/office/drawing/2014/main" id="{01E07579-03DD-1E40-65A5-BFF818057A6F}"/>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15" name="Freeform 12">
                <a:extLst>
                  <a:ext uri="{FF2B5EF4-FFF2-40B4-BE49-F238E27FC236}">
                    <a16:creationId xmlns:a16="http://schemas.microsoft.com/office/drawing/2014/main" id="{CD28D5A4-BAA7-372F-7102-5BF6820DBFF3}"/>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3" name="TextBox 12">
              <a:extLst>
                <a:ext uri="{FF2B5EF4-FFF2-40B4-BE49-F238E27FC236}">
                  <a16:creationId xmlns:a16="http://schemas.microsoft.com/office/drawing/2014/main" id="{4F2D195E-84A9-8DE1-0242-A2EF0BC3690B}"/>
                </a:ext>
              </a:extLst>
            </p:cNvPr>
            <p:cNvSpPr txBox="1"/>
            <p:nvPr/>
          </p:nvSpPr>
          <p:spPr>
            <a:xfrm>
              <a:off x="7326266" y="1975572"/>
              <a:ext cx="7615821"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2</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Trao đổi về cách viết bài văn miêu tả cây cối</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2" name="Line Callout 1 (Border and Accent Bar) 3">
            <a:extLst>
              <a:ext uri="{FF2B5EF4-FFF2-40B4-BE49-F238E27FC236}">
                <a16:creationId xmlns:a16="http://schemas.microsoft.com/office/drawing/2014/main" id="{91E373FB-94F1-8A67-8C8A-FC931D31149C}"/>
              </a:ext>
            </a:extLst>
          </p:cNvPr>
          <p:cNvSpPr/>
          <p:nvPr/>
        </p:nvSpPr>
        <p:spPr>
          <a:xfrm>
            <a:off x="152400" y="425290"/>
            <a:ext cx="5295131" cy="29060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rgbClr val="C00000"/>
                </a:solidFill>
                <a:latin typeface="Arial" panose="020B060402020202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7BC58F8E-B9E4-CC69-9DC3-EA53D06F3C6C}"/>
              </a:ext>
            </a:extLst>
          </p:cNvPr>
          <p:cNvGrpSpPr/>
          <p:nvPr/>
        </p:nvGrpSpPr>
        <p:grpSpPr>
          <a:xfrm>
            <a:off x="4481222" y="6900239"/>
            <a:ext cx="13349577" cy="2902255"/>
            <a:chOff x="4481222" y="6900239"/>
            <a:chExt cx="13349577" cy="2902255"/>
          </a:xfrm>
        </p:grpSpPr>
        <p:grpSp>
          <p:nvGrpSpPr>
            <p:cNvPr id="34" name="Group 33">
              <a:extLst>
                <a:ext uri="{FF2B5EF4-FFF2-40B4-BE49-F238E27FC236}">
                  <a16:creationId xmlns:a16="http://schemas.microsoft.com/office/drawing/2014/main" id="{39DAF5A0-C12F-8EA1-5236-6E1DA68AA80F}"/>
                </a:ext>
              </a:extLst>
            </p:cNvPr>
            <p:cNvGrpSpPr/>
            <p:nvPr/>
          </p:nvGrpSpPr>
          <p:grpSpPr>
            <a:xfrm>
              <a:off x="4481222" y="6900239"/>
              <a:ext cx="13349577" cy="2902255"/>
              <a:chOff x="5410200" y="1526258"/>
              <a:chExt cx="11734800" cy="2878237"/>
            </a:xfrm>
          </p:grpSpPr>
          <p:grpSp>
            <p:nvGrpSpPr>
              <p:cNvPr id="36" name="Group 35">
                <a:extLst>
                  <a:ext uri="{FF2B5EF4-FFF2-40B4-BE49-F238E27FC236}">
                    <a16:creationId xmlns:a16="http://schemas.microsoft.com/office/drawing/2014/main" id="{C5580E75-DCC5-4CA7-11BA-38435271729B}"/>
                  </a:ext>
                </a:extLst>
              </p:cNvPr>
              <p:cNvGrpSpPr/>
              <p:nvPr/>
            </p:nvGrpSpPr>
            <p:grpSpPr>
              <a:xfrm>
                <a:off x="5410200" y="1943100"/>
                <a:ext cx="11734800" cy="2461395"/>
                <a:chOff x="2308980" y="2663413"/>
                <a:chExt cx="13670039" cy="2480087"/>
              </a:xfrm>
            </p:grpSpPr>
            <p:sp>
              <p:nvSpPr>
                <p:cNvPr id="38" name="Freeform 7">
                  <a:extLst>
                    <a:ext uri="{FF2B5EF4-FFF2-40B4-BE49-F238E27FC236}">
                      <a16:creationId xmlns:a16="http://schemas.microsoft.com/office/drawing/2014/main" id="{B5C19368-8942-23D9-C2E5-EE0AB060EF72}"/>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39" name="Freeform 10">
                  <a:extLst>
                    <a:ext uri="{FF2B5EF4-FFF2-40B4-BE49-F238E27FC236}">
                      <a16:creationId xmlns:a16="http://schemas.microsoft.com/office/drawing/2014/main" id="{9BCB2903-CDF3-2D17-746C-1E50B11A4960}"/>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37" name="Freeform 12">
                <a:extLst>
                  <a:ext uri="{FF2B5EF4-FFF2-40B4-BE49-F238E27FC236}">
                    <a16:creationId xmlns:a16="http://schemas.microsoft.com/office/drawing/2014/main" id="{4A2A8397-1422-43CB-319F-D39913F90BA7}"/>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35" name="TextBox 34">
              <a:extLst>
                <a:ext uri="{FF2B5EF4-FFF2-40B4-BE49-F238E27FC236}">
                  <a16:creationId xmlns:a16="http://schemas.microsoft.com/office/drawing/2014/main" id="{1E3BA3BB-0389-2B9A-12AB-E529CF82CB79}"/>
                </a:ext>
              </a:extLst>
            </p:cNvPr>
            <p:cNvSpPr txBox="1"/>
            <p:nvPr/>
          </p:nvSpPr>
          <p:spPr>
            <a:xfrm>
              <a:off x="5076352" y="7972942"/>
              <a:ext cx="11734799" cy="707886"/>
            </a:xfrm>
            <a:prstGeom prst="rect">
              <a:avLst/>
            </a:prstGeom>
            <a:noFill/>
          </p:spPr>
          <p:txBody>
            <a:bodyPr wrap="square">
              <a:spAutoFit/>
            </a:bodyPr>
            <a:lstStyle/>
            <a:p>
              <a:pPr marR="0" algn="ctr">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Vận dụng</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6" name="Freeform 16"/>
          <p:cNvSpPr/>
          <p:nvPr/>
        </p:nvSpPr>
        <p:spPr>
          <a:xfrm rot="-1006870">
            <a:off x="17096346" y="257319"/>
            <a:ext cx="1042854" cy="1115006"/>
          </a:xfrm>
          <a:custGeom>
            <a:avLst/>
            <a:gdLst/>
            <a:ahLst/>
            <a:cxnLst/>
            <a:rect l="l" t="t" r="r" b="b"/>
            <a:pathLst>
              <a:path w="574156" h="550145">
                <a:moveTo>
                  <a:pt x="0" y="0"/>
                </a:moveTo>
                <a:lnTo>
                  <a:pt x="574155" y="0"/>
                </a:lnTo>
                <a:lnTo>
                  <a:pt x="574155" y="550146"/>
                </a:lnTo>
                <a:lnTo>
                  <a:pt x="0" y="550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F85E4A0-F778-A579-E6CD-C3669772B8EA}"/>
              </a:ext>
            </a:extLst>
          </p:cNvPr>
          <p:cNvGrpSpPr/>
          <p:nvPr/>
        </p:nvGrpSpPr>
        <p:grpSpPr>
          <a:xfrm>
            <a:off x="1485900" y="708742"/>
            <a:ext cx="15316200" cy="8870884"/>
            <a:chOff x="2357332" y="692216"/>
            <a:chExt cx="13573337" cy="8262395"/>
          </a:xfrm>
        </p:grpSpPr>
        <p:sp>
          <p:nvSpPr>
            <p:cNvPr id="2" name="Freeform 2"/>
            <p:cNvSpPr/>
            <p:nvPr/>
          </p:nvSpPr>
          <p:spPr>
            <a:xfrm>
              <a:off x="2357332" y="1332389"/>
              <a:ext cx="13573337" cy="7622222"/>
            </a:xfrm>
            <a:custGeom>
              <a:avLst/>
              <a:gdLst/>
              <a:ahLst/>
              <a:cxnLst/>
              <a:rect l="l" t="t" r="r" b="b"/>
              <a:pathLst>
                <a:path w="13573337" h="7622222">
                  <a:moveTo>
                    <a:pt x="0" y="0"/>
                  </a:moveTo>
                  <a:lnTo>
                    <a:pt x="13573336" y="0"/>
                  </a:lnTo>
                  <a:lnTo>
                    <a:pt x="13573336" y="7622222"/>
                  </a:lnTo>
                  <a:lnTo>
                    <a:pt x="0" y="7622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2768580" y="1563329"/>
              <a:ext cx="12750841" cy="7160342"/>
            </a:xfrm>
            <a:custGeom>
              <a:avLst/>
              <a:gdLst/>
              <a:ahLst/>
              <a:cxnLst/>
              <a:rect l="l" t="t" r="r" b="b"/>
              <a:pathLst>
                <a:path w="12750841" h="7160342">
                  <a:moveTo>
                    <a:pt x="0" y="0"/>
                  </a:moveTo>
                  <a:lnTo>
                    <a:pt x="12750840" y="0"/>
                  </a:lnTo>
                  <a:lnTo>
                    <a:pt x="12750840" y="7160342"/>
                  </a:lnTo>
                  <a:lnTo>
                    <a:pt x="0" y="716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2406874" flipH="1">
              <a:off x="11955482" y="692216"/>
              <a:ext cx="1614912" cy="1885778"/>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2406874" flipH="1">
              <a:off x="4114342" y="693189"/>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8" name="Freeform 8"/>
          <p:cNvSpPr/>
          <p:nvPr/>
        </p:nvSpPr>
        <p:spPr>
          <a:xfrm rot="4386807">
            <a:off x="583143" y="8758007"/>
            <a:ext cx="899788" cy="1956484"/>
          </a:xfrm>
          <a:custGeom>
            <a:avLst/>
            <a:gdLst/>
            <a:ahLst/>
            <a:cxnLst/>
            <a:rect l="l" t="t" r="r" b="b"/>
            <a:pathLst>
              <a:path w="1498375" h="2765456">
                <a:moveTo>
                  <a:pt x="0" y="0"/>
                </a:moveTo>
                <a:lnTo>
                  <a:pt x="1498375" y="0"/>
                </a:lnTo>
                <a:lnTo>
                  <a:pt x="1498375" y="2765456"/>
                </a:lnTo>
                <a:lnTo>
                  <a:pt x="0" y="2765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4249399" y="6286500"/>
            <a:ext cx="4006587" cy="4000500"/>
          </a:xfrm>
          <a:custGeom>
            <a:avLst/>
            <a:gdLst/>
            <a:ahLst/>
            <a:cxnLst/>
            <a:rect l="l" t="t" r="r" b="b"/>
            <a:pathLst>
              <a:path w="5986881" h="6515918">
                <a:moveTo>
                  <a:pt x="0" y="0"/>
                </a:moveTo>
                <a:lnTo>
                  <a:pt x="5986881" y="0"/>
                </a:lnTo>
                <a:lnTo>
                  <a:pt x="5986881" y="6515918"/>
                </a:lnTo>
                <a:lnTo>
                  <a:pt x="0" y="6515918"/>
                </a:lnTo>
                <a:lnTo>
                  <a:pt x="0" y="0"/>
                </a:lnTo>
                <a:close/>
              </a:path>
            </a:pathLst>
          </a:custGeom>
          <a:blipFill>
            <a:blip r:embed="rId10">
              <a:extLst>
                <a:ext uri="{96DAC541-7B7A-43D3-8B79-37D633B846F1}">
                  <asvg:svgBlip xmlns:asvg="http://schemas.microsoft.com/office/drawing/2016/SVG/main" r:embed="rId11"/>
                </a:ext>
              </a:extLst>
            </a:blip>
            <a:stretch>
              <a:fillRect b="-9381"/>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7116407" y="0"/>
            <a:ext cx="1128834" cy="1417486"/>
          </a:xfrm>
          <a:custGeom>
            <a:avLst/>
            <a:gdLst/>
            <a:ahLst/>
            <a:cxnLst/>
            <a:rect l="l" t="t" r="r" b="b"/>
            <a:pathLst>
              <a:path w="1128834" h="1417486">
                <a:moveTo>
                  <a:pt x="0" y="0"/>
                </a:moveTo>
                <a:lnTo>
                  <a:pt x="1128834" y="0"/>
                </a:lnTo>
                <a:lnTo>
                  <a:pt x="1128834" y="1417486"/>
                </a:lnTo>
                <a:lnTo>
                  <a:pt x="0" y="14174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252394" y="-72896"/>
            <a:ext cx="1640844" cy="1563277"/>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1469A2F-E7E6-6882-7EAA-69A761A2B13B}"/>
              </a:ext>
            </a:extLst>
          </p:cNvPr>
          <p:cNvSpPr txBox="1"/>
          <p:nvPr/>
        </p:nvSpPr>
        <p:spPr>
          <a:xfrm>
            <a:off x="3711319" y="3082318"/>
            <a:ext cx="10972413" cy="4515082"/>
          </a:xfrm>
          <a:prstGeom prst="rect">
            <a:avLst/>
          </a:prstGeom>
        </p:spPr>
        <p:txBody>
          <a:bodyPr wrap="square" lIns="0" tIns="0" rIns="0" bIns="0" rtlCol="0" anchor="t">
            <a:spAutoFit/>
          </a:bodyPr>
          <a:lstStyle/>
          <a:p>
            <a:pPr lvl="0" algn="ctr">
              <a:lnSpc>
                <a:spcPct val="150000"/>
              </a:lnSpc>
              <a:defRPr/>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defRPr/>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ĐỌC BÀI VĂN DƯỚI ĐÂY VÀ THỰC HIỆN YÊU CẦU</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9" name="Freeform 9"/>
          <p:cNvSpPr/>
          <p:nvPr/>
        </p:nvSpPr>
        <p:spPr>
          <a:xfrm>
            <a:off x="17324267" y="0"/>
            <a:ext cx="1028698" cy="1752601"/>
          </a:xfrm>
          <a:custGeom>
            <a:avLst/>
            <a:gdLst/>
            <a:ahLst/>
            <a:cxnLst/>
            <a:rect l="l" t="t" r="r" b="b"/>
            <a:pathLst>
              <a:path w="1666541" h="3345010">
                <a:moveTo>
                  <a:pt x="0" y="0"/>
                </a:moveTo>
                <a:lnTo>
                  <a:pt x="1666541" y="0"/>
                </a:lnTo>
                <a:lnTo>
                  <a:pt x="1666541" y="3345010"/>
                </a:lnTo>
                <a:lnTo>
                  <a:pt x="0" y="3345010"/>
                </a:lnTo>
                <a:lnTo>
                  <a:pt x="0" y="0"/>
                </a:lnTo>
                <a:close/>
              </a:path>
            </a:pathLst>
          </a:custGeom>
          <a:blipFill>
            <a:blip r:embed="rId2">
              <a:extLst>
                <a:ext uri="{96DAC541-7B7A-43D3-8B79-37D633B846F1}">
                  <asvg:svgBlip xmlns:asvg="http://schemas.microsoft.com/office/drawing/2016/SVG/main" r:embed="rId3"/>
                </a:ext>
              </a:extLst>
            </a:blip>
            <a:stretch>
              <a:fillRect t="-23013" r="-4009"/>
            </a:stretch>
          </a:blipFill>
        </p:spPr>
        <p:txBody>
          <a:bodyPr/>
          <a:lstStyle/>
          <a:p>
            <a:endParaRPr lang="en-US"/>
          </a:p>
        </p:txBody>
      </p:sp>
      <p:sp>
        <p:nvSpPr>
          <p:cNvPr id="10" name="Freeform 10"/>
          <p:cNvSpPr/>
          <p:nvPr/>
        </p:nvSpPr>
        <p:spPr>
          <a:xfrm flipH="1" flipV="1">
            <a:off x="0" y="9715500"/>
            <a:ext cx="1651959" cy="571500"/>
          </a:xfrm>
          <a:custGeom>
            <a:avLst/>
            <a:gdLst/>
            <a:ahLst/>
            <a:cxnLst/>
            <a:rect l="l" t="t" r="r" b="b"/>
            <a:pathLst>
              <a:path w="3747892" h="1601538">
                <a:moveTo>
                  <a:pt x="3747892" y="1601538"/>
                </a:moveTo>
                <a:lnTo>
                  <a:pt x="0" y="1601538"/>
                </a:lnTo>
                <a:lnTo>
                  <a:pt x="0" y="0"/>
                </a:lnTo>
                <a:lnTo>
                  <a:pt x="3747892" y="0"/>
                </a:lnTo>
                <a:lnTo>
                  <a:pt x="3747892" y="1601538"/>
                </a:lnTo>
                <a:close/>
              </a:path>
            </a:pathLst>
          </a:custGeom>
          <a:blipFill>
            <a:blip r:embed="rId4">
              <a:extLst>
                <a:ext uri="{96DAC541-7B7A-43D3-8B79-37D633B846F1}">
                  <asvg:svgBlip xmlns:asvg="http://schemas.microsoft.com/office/drawing/2016/SVG/main" r:embed="rId5"/>
                </a:ext>
              </a:extLst>
            </a:blip>
            <a:stretch>
              <a:fillRect t="-99644" r="-25794"/>
            </a:stretch>
          </a:blipFill>
        </p:spPr>
        <p:txBody>
          <a:bodyPr/>
          <a:lstStyle/>
          <a:p>
            <a:endParaRPr lang="en-US"/>
          </a:p>
        </p:txBody>
      </p:sp>
      <p:sp>
        <p:nvSpPr>
          <p:cNvPr id="12" name="Freeform 12"/>
          <p:cNvSpPr/>
          <p:nvPr/>
        </p:nvSpPr>
        <p:spPr>
          <a:xfrm>
            <a:off x="16916400" y="8934216"/>
            <a:ext cx="1077308" cy="1352784"/>
          </a:xfrm>
          <a:custGeom>
            <a:avLst/>
            <a:gdLst/>
            <a:ahLst/>
            <a:cxnLst/>
            <a:rect l="l" t="t" r="r" b="b"/>
            <a:pathLst>
              <a:path w="1077308" h="1352784">
                <a:moveTo>
                  <a:pt x="0" y="0"/>
                </a:moveTo>
                <a:lnTo>
                  <a:pt x="1077308" y="0"/>
                </a:lnTo>
                <a:lnTo>
                  <a:pt x="1077308" y="1352784"/>
                </a:lnTo>
                <a:lnTo>
                  <a:pt x="0" y="13527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D9FEFFB9-AF09-8C47-BD76-FB9C5C3FF7A3}"/>
              </a:ext>
            </a:extLst>
          </p:cNvPr>
          <p:cNvGrpSpPr/>
          <p:nvPr/>
        </p:nvGrpSpPr>
        <p:grpSpPr>
          <a:xfrm>
            <a:off x="814982" y="876300"/>
            <a:ext cx="16101418" cy="3040620"/>
            <a:chOff x="335787" y="952500"/>
            <a:chExt cx="16101418" cy="3040620"/>
          </a:xfrm>
        </p:grpSpPr>
        <p:sp>
          <p:nvSpPr>
            <p:cNvPr id="3" name="TextBox 2">
              <a:extLst>
                <a:ext uri="{FF2B5EF4-FFF2-40B4-BE49-F238E27FC236}">
                  <a16:creationId xmlns:a16="http://schemas.microsoft.com/office/drawing/2014/main" id="{23DB8274-3A02-BF5C-E375-A1144B88D2FB}"/>
                </a:ext>
              </a:extLst>
            </p:cNvPr>
            <p:cNvSpPr txBox="1"/>
            <p:nvPr/>
          </p:nvSpPr>
          <p:spPr>
            <a:xfrm>
              <a:off x="2213593" y="952500"/>
              <a:ext cx="14223612" cy="304062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Bài tập 1: </a:t>
              </a:r>
              <a:r>
                <a:rPr lang="en-US" sz="4000">
                  <a:solidFill>
                    <a:schemeClr val="tx1"/>
                  </a:solidFill>
                  <a:latin typeface="Arial" panose="020B0604020202020204" pitchFamily="34" charset="0"/>
                  <a:cs typeface="Arial" panose="020B0604020202020204" pitchFamily="34" charset="0"/>
                </a:rPr>
                <a:t>Các em hãy đọc bài văn </a:t>
              </a:r>
              <a:r>
                <a:rPr lang="en-US" sz="4000" b="1">
                  <a:solidFill>
                    <a:schemeClr val="tx1"/>
                  </a:solidFill>
                  <a:latin typeface="Arial" panose="020B0604020202020204" pitchFamily="34" charset="0"/>
                  <a:cs typeface="Arial" panose="020B0604020202020204" pitchFamily="34" charset="0"/>
                </a:rPr>
                <a:t>Cây sim </a:t>
              </a:r>
              <a:r>
                <a:rPr lang="en-US" sz="4000" i="1">
                  <a:solidFill>
                    <a:schemeClr val="tx1"/>
                  </a:solidFill>
                  <a:latin typeface="Arial" panose="020B0604020202020204" pitchFamily="34" charset="0"/>
                  <a:cs typeface="Arial" panose="020B0604020202020204" pitchFamily="34" charset="0"/>
                </a:rPr>
                <a:t>(SGK – tr.83) </a:t>
              </a:r>
              <a:r>
                <a:rPr lang="en-US" sz="4000">
                  <a:solidFill>
                    <a:schemeClr val="tx1"/>
                  </a:solidFill>
                  <a:latin typeface="Arial" panose="020B0604020202020204" pitchFamily="34" charset="0"/>
                  <a:cs typeface="Arial" panose="020B0604020202020204" pitchFamily="34" charset="0"/>
                </a:rPr>
                <a:t>và thực hiện các yêu cầu </a:t>
              </a:r>
              <a:r>
                <a:rPr lang="en-US" sz="4000" i="1">
                  <a:solidFill>
                    <a:schemeClr val="tx1"/>
                  </a:solidFill>
                  <a:latin typeface="Arial" panose="020B0604020202020204" pitchFamily="34" charset="0"/>
                  <a:cs typeface="Arial" panose="020B0604020202020204" pitchFamily="34" charset="0"/>
                </a:rPr>
                <a:t>(SGK – tr.83,84)</a:t>
              </a:r>
              <a:r>
                <a:rPr lang="en-US" sz="4000">
                  <a:solidFill>
                    <a:schemeClr val="tx1"/>
                  </a:solidFill>
                  <a:latin typeface="Arial" panose="020B0604020202020204" pitchFamily="34" charset="0"/>
                  <a:cs typeface="Arial" panose="020B0604020202020204" pitchFamily="34" charset="0"/>
                </a:rPr>
                <a:t> theo hướng dẫn cho sẵn dưới đây</a:t>
              </a:r>
            </a:p>
          </p:txBody>
        </p:sp>
        <p:pic>
          <p:nvPicPr>
            <p:cNvPr id="4" name="Picture 11">
              <a:extLst>
                <a:ext uri="{FF2B5EF4-FFF2-40B4-BE49-F238E27FC236}">
                  <a16:creationId xmlns:a16="http://schemas.microsoft.com/office/drawing/2014/main" id="{8B03C17B-5C42-0EDF-9C38-B84077E219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5787" y="1672710"/>
              <a:ext cx="1800506" cy="1600200"/>
            </a:xfrm>
            <a:prstGeom prst="rect">
              <a:avLst/>
            </a:prstGeom>
          </p:spPr>
        </p:pic>
      </p:grpSp>
      <p:pic>
        <p:nvPicPr>
          <p:cNvPr id="6" name="Picture 5" descr="A cartoon of a flower garden&#10;&#10;Description automatically generated with medium confidence">
            <a:extLst>
              <a:ext uri="{FF2B5EF4-FFF2-40B4-BE49-F238E27FC236}">
                <a16:creationId xmlns:a16="http://schemas.microsoft.com/office/drawing/2014/main" id="{AD6FCA5E-63B1-8D10-5668-A9E318BC7B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4800" y="4426520"/>
            <a:ext cx="10591801" cy="52063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EB"/>
        </a:solidFill>
        <a:effectLst/>
      </p:bgPr>
    </p:bg>
    <p:spTree>
      <p:nvGrpSpPr>
        <p:cNvPr id="1" name=""/>
        <p:cNvGrpSpPr/>
        <p:nvPr/>
      </p:nvGrpSpPr>
      <p:grpSpPr>
        <a:xfrm>
          <a:off x="0" y="0"/>
          <a:ext cx="0" cy="0"/>
          <a:chOff x="0" y="0"/>
          <a:chExt cx="0" cy="0"/>
        </a:xfrm>
      </p:grpSpPr>
      <p:sp>
        <p:nvSpPr>
          <p:cNvPr id="2" name="Freeform 2"/>
          <p:cNvSpPr/>
          <p:nvPr/>
        </p:nvSpPr>
        <p:spPr>
          <a:xfrm>
            <a:off x="16809296" y="8039100"/>
            <a:ext cx="1478704" cy="2247900"/>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58749" y="9369785"/>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7642807">
            <a:off x="17208108" y="48998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06C08774-D39B-55B8-043B-B7DF1C45D021}"/>
              </a:ext>
            </a:extLst>
          </p:cNvPr>
          <p:cNvSpPr/>
          <p:nvPr/>
        </p:nvSpPr>
        <p:spPr>
          <a:xfrm>
            <a:off x="6934200" y="3103218"/>
            <a:ext cx="9601200" cy="2961130"/>
          </a:xfrm>
          <a:prstGeom prst="wedgeRoundRectCallout">
            <a:avLst>
              <a:gd name="adj1" fmla="val -57063"/>
              <a:gd name="adj2" fmla="val 47957"/>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làm việc cá nhân</a:t>
            </a:r>
            <a:r>
              <a:rPr lang="en-US" sz="4000">
                <a:solidFill>
                  <a:schemeClr val="tx1"/>
                </a:solidFill>
                <a:latin typeface="Arial" panose="020B0604020202020204" pitchFamily="34" charset="0"/>
                <a:cs typeface="Arial" panose="020B0604020202020204" pitchFamily="34" charset="0"/>
              </a:rPr>
              <a:t> để</a:t>
            </a:r>
            <a:r>
              <a:rPr lang="vi-VN" sz="4000">
                <a:solidFill>
                  <a:schemeClr val="tx1"/>
                </a:solidFill>
                <a:latin typeface="Arial" panose="020B0604020202020204" pitchFamily="34" charset="0"/>
                <a:cs typeface="Arial" panose="020B0604020202020204" pitchFamily="34" charset="0"/>
              </a:rPr>
              <a:t> tìm phương án trả lời</a:t>
            </a:r>
            <a:r>
              <a:rPr lang="en-US" sz="4000">
                <a:solidFill>
                  <a:schemeClr val="tx1"/>
                </a:solidFill>
                <a:latin typeface="Arial" panose="020B0604020202020204" pitchFamily="34" charset="0"/>
                <a:cs typeface="Arial" panose="020B0604020202020204" pitchFamily="34" charset="0"/>
              </a:rPr>
              <a:t> cho các yêu cầu</a:t>
            </a:r>
            <a:endParaRPr lang="vi-VN" sz="4000">
              <a:solidFill>
                <a:schemeClr val="tx1"/>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45A17B1B-A461-6512-02B8-BB5E5A89576A}"/>
              </a:ext>
            </a:extLst>
          </p:cNvPr>
          <p:cNvSpPr/>
          <p:nvPr/>
        </p:nvSpPr>
        <p:spPr>
          <a:xfrm>
            <a:off x="6934200" y="6691578"/>
            <a:ext cx="9601200" cy="2961130"/>
          </a:xfrm>
          <a:prstGeom prst="wedgeRoundRectCallout">
            <a:avLst>
              <a:gd name="adj1" fmla="val -56081"/>
              <a:gd name="adj2" fmla="val -43313"/>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Sau đó, trao đổi với bạn theo cặp hoặc theo nhóm để đối chiếu kết quả</a:t>
            </a:r>
          </a:p>
        </p:txBody>
      </p:sp>
      <p:pic>
        <p:nvPicPr>
          <p:cNvPr id="6" name="Picture 5">
            <a:extLst>
              <a:ext uri="{FF2B5EF4-FFF2-40B4-BE49-F238E27FC236}">
                <a16:creationId xmlns:a16="http://schemas.microsoft.com/office/drawing/2014/main" id="{69D30A3B-5AB2-F524-61BD-16EB57B5A6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8704" y="3467100"/>
            <a:ext cx="4091940" cy="6819900"/>
          </a:xfrm>
          <a:prstGeom prst="rect">
            <a:avLst/>
          </a:prstGeom>
        </p:spPr>
      </p:pic>
      <p:sp>
        <p:nvSpPr>
          <p:cNvPr id="7" name="Arrow: Pentagon 6">
            <a:extLst>
              <a:ext uri="{FF2B5EF4-FFF2-40B4-BE49-F238E27FC236}">
                <a16:creationId xmlns:a16="http://schemas.microsoft.com/office/drawing/2014/main" id="{A9800897-C4C4-CB07-A70C-BD97595540AA}"/>
              </a:ext>
            </a:extLst>
          </p:cNvPr>
          <p:cNvSpPr/>
          <p:nvPr/>
        </p:nvSpPr>
        <p:spPr>
          <a:xfrm>
            <a:off x="0" y="736797"/>
            <a:ext cx="11201400" cy="1739192"/>
          </a:xfrm>
          <a:prstGeom prst="homePlate">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thực hiện nhiệm vụ</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A417F07-6DE3-992B-C636-FB5B2985843D}"/>
              </a:ext>
            </a:extLst>
          </p:cNvPr>
          <p:cNvGrpSpPr/>
          <p:nvPr/>
        </p:nvGrpSpPr>
        <p:grpSpPr>
          <a:xfrm>
            <a:off x="914399" y="1485899"/>
            <a:ext cx="16695683" cy="8091021"/>
            <a:chOff x="914400" y="1484099"/>
            <a:chExt cx="10061916" cy="7841216"/>
          </a:xfrm>
          <a:solidFill>
            <a:schemeClr val="accent6">
              <a:lumMod val="20000"/>
              <a:lumOff val="80000"/>
            </a:schemeClr>
          </a:solidFill>
        </p:grpSpPr>
        <p:sp>
          <p:nvSpPr>
            <p:cNvPr id="4" name="Freeform 3">
              <a:extLst>
                <a:ext uri="{FF2B5EF4-FFF2-40B4-BE49-F238E27FC236}">
                  <a16:creationId xmlns:a16="http://schemas.microsoft.com/office/drawing/2014/main" id="{49951347-838B-591F-824D-0E515C2F48FA}"/>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grpFill/>
          </p:spPr>
          <p:txBody>
            <a:bodyPr/>
            <a:lstStyle/>
            <a:p>
              <a:endParaRPr lang="en-US" dirty="0">
                <a:latin typeface="Arial" panose="020B0604020202020204" pitchFamily="34" charset="0"/>
                <a:cs typeface="Arial" panose="020B0604020202020204" pitchFamily="34" charset="0"/>
              </a:endParaRPr>
            </a:p>
          </p:txBody>
        </p:sp>
        <p:sp>
          <p:nvSpPr>
            <p:cNvPr id="5" name="AutoShape 8">
              <a:extLst>
                <a:ext uri="{FF2B5EF4-FFF2-40B4-BE49-F238E27FC236}">
                  <a16:creationId xmlns:a16="http://schemas.microsoft.com/office/drawing/2014/main" id="{DBF1E927-998F-CE82-2FB0-953A7D1BE59D}"/>
                </a:ext>
              </a:extLst>
            </p:cNvPr>
            <p:cNvSpPr/>
            <p:nvPr/>
          </p:nvSpPr>
          <p:spPr>
            <a:xfrm rot="16200000">
              <a:off x="-2456552" y="5394792"/>
              <a:ext cx="7114731" cy="0"/>
            </a:xfrm>
            <a:prstGeom prst="line">
              <a:avLst/>
            </a:prstGeom>
            <a:grpFill/>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7" name="AutoShape 9">
              <a:extLst>
                <a:ext uri="{FF2B5EF4-FFF2-40B4-BE49-F238E27FC236}">
                  <a16:creationId xmlns:a16="http://schemas.microsoft.com/office/drawing/2014/main" id="{CA5D0E4D-35AA-7108-30C2-B72C232354E8}"/>
                </a:ext>
              </a:extLst>
            </p:cNvPr>
            <p:cNvSpPr/>
            <p:nvPr/>
          </p:nvSpPr>
          <p:spPr>
            <a:xfrm rot="16200000">
              <a:off x="7219148" y="5394792"/>
              <a:ext cx="7114731" cy="0"/>
            </a:xfrm>
            <a:prstGeom prst="line">
              <a:avLst/>
            </a:prstGeom>
            <a:grpFill/>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DF86094F-C4FF-A1AD-93BA-6266DB53E9F2}"/>
              </a:ext>
            </a:extLst>
          </p:cNvPr>
          <p:cNvSpPr txBox="1"/>
          <p:nvPr/>
        </p:nvSpPr>
        <p:spPr>
          <a:xfrm>
            <a:off x="1918708" y="2579196"/>
            <a:ext cx="14730740" cy="6056851"/>
          </a:xfrm>
          <a:prstGeom prst="rect">
            <a:avLst/>
          </a:prstGeom>
          <a:noFill/>
        </p:spPr>
        <p:txBody>
          <a:bodyPr wrap="square">
            <a:spAutoFit/>
          </a:bodyPr>
          <a:lstStyle/>
          <a:p>
            <a:pPr marL="742950" indent="-742950" algn="just">
              <a:lnSpc>
                <a:spcPct val="200000"/>
              </a:lnSpc>
              <a:buFont typeface="+mj-lt"/>
              <a:buAutoNum type="alphaL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Tìm phần mở bài, thân bài, kết bài của bài văn trên.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200000"/>
              </a:lnSpc>
              <a:buFont typeface="+mj-lt"/>
              <a:buAutoNum type="alphaLcPeriod"/>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Mở bài giới thiệu những gì về cây sim?</a:t>
            </a:r>
          </a:p>
          <a:p>
            <a:pPr marL="742950" indent="-742950" algn="just">
              <a:lnSpc>
                <a:spcPct val="200000"/>
              </a:lnSpc>
              <a:buFont typeface="+mj-lt"/>
              <a:buAutoNum type="alphaL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sim được miêu tả như thế nào ở phần thân bài?</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200000"/>
              </a:lnSpc>
              <a:buFont typeface="+mj-lt"/>
              <a:buAutoNum type="alphaL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Phần kết bài nói về điều gì? Tình cảm của người viết đối với cây sim được thể hiện qua chi tiết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70F7139A-4305-287B-8D28-93AA4B941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13" name="Group 12">
            <a:extLst>
              <a:ext uri="{FF2B5EF4-FFF2-40B4-BE49-F238E27FC236}">
                <a16:creationId xmlns:a16="http://schemas.microsoft.com/office/drawing/2014/main" id="{8034ABF3-47C6-443F-9B84-23E3519D348F}"/>
              </a:ext>
            </a:extLst>
          </p:cNvPr>
          <p:cNvGrpSpPr/>
          <p:nvPr/>
        </p:nvGrpSpPr>
        <p:grpSpPr>
          <a:xfrm>
            <a:off x="4162301" y="774123"/>
            <a:ext cx="9624760" cy="1491558"/>
            <a:chOff x="1511258" y="286730"/>
            <a:chExt cx="9624760" cy="1491558"/>
          </a:xfrm>
        </p:grpSpPr>
        <p:grpSp>
          <p:nvGrpSpPr>
            <p:cNvPr id="14" name="Group 18">
              <a:extLst>
                <a:ext uri="{FF2B5EF4-FFF2-40B4-BE49-F238E27FC236}">
                  <a16:creationId xmlns:a16="http://schemas.microsoft.com/office/drawing/2014/main" id="{00459DF9-3D09-7754-1FBF-EB62A809EE10}"/>
                </a:ext>
              </a:extLst>
            </p:cNvPr>
            <p:cNvGrpSpPr/>
            <p:nvPr/>
          </p:nvGrpSpPr>
          <p:grpSpPr>
            <a:xfrm>
              <a:off x="1511258" y="286730"/>
              <a:ext cx="9624760" cy="1491558"/>
              <a:chOff x="-533813" y="-38100"/>
              <a:chExt cx="2626663" cy="444500"/>
            </a:xfrm>
          </p:grpSpPr>
          <p:sp>
            <p:nvSpPr>
              <p:cNvPr id="22" name="Freeform 19">
                <a:extLst>
                  <a:ext uri="{FF2B5EF4-FFF2-40B4-BE49-F238E27FC236}">
                    <a16:creationId xmlns:a16="http://schemas.microsoft.com/office/drawing/2014/main" id="{5931707A-7D21-D8AD-1ACA-10928E572B06}"/>
                  </a:ext>
                </a:extLst>
              </p:cNvPr>
              <p:cNvSpPr/>
              <p:nvPr/>
            </p:nvSpPr>
            <p:spPr>
              <a:xfrm>
                <a:off x="-533813" y="-38100"/>
                <a:ext cx="2626663" cy="44450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20">
                <a:extLst>
                  <a:ext uri="{FF2B5EF4-FFF2-40B4-BE49-F238E27FC236}">
                    <a16:creationId xmlns:a16="http://schemas.microsoft.com/office/drawing/2014/main" id="{1435F3C5-400B-8B66-C765-3B04809CB790}"/>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8B81E1E9-372B-9AAF-B685-09FDCB9158F9}"/>
                </a:ext>
              </a:extLst>
            </p:cNvPr>
            <p:cNvSpPr txBox="1"/>
            <p:nvPr/>
          </p:nvSpPr>
          <p:spPr>
            <a:xfrm>
              <a:off x="2852080" y="617010"/>
              <a:ext cx="6943115"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YÊU CẦU ĐƯA RA</a:t>
              </a:r>
              <a:endParaRPr lang="en-US" sz="4800" b="1" dirty="0">
                <a:solidFill>
                  <a:schemeClr val="bg1"/>
                </a:solidFill>
                <a:latin typeface="Arial" panose="020B0604020202020204" pitchFamily="34" charset="0"/>
                <a:cs typeface="Arial" panose="020B0604020202020204" pitchFamily="34" charset="0"/>
              </a:endParaRPr>
            </a:p>
          </p:txBody>
        </p:sp>
      </p:grpSp>
      <p:sp>
        <p:nvSpPr>
          <p:cNvPr id="12" name="Freeform 12"/>
          <p:cNvSpPr/>
          <p:nvPr/>
        </p:nvSpPr>
        <p:spPr>
          <a:xfrm rot="-3947086">
            <a:off x="116954" y="9068819"/>
            <a:ext cx="1137424" cy="992095"/>
          </a:xfrm>
          <a:custGeom>
            <a:avLst/>
            <a:gdLst/>
            <a:ahLst/>
            <a:cxnLst/>
            <a:rect l="l" t="t" r="r" b="b"/>
            <a:pathLst>
              <a:path w="555277" h="555277">
                <a:moveTo>
                  <a:pt x="0" y="0"/>
                </a:moveTo>
                <a:lnTo>
                  <a:pt x="555277" y="0"/>
                </a:lnTo>
                <a:lnTo>
                  <a:pt x="555277" y="555277"/>
                </a:lnTo>
                <a:lnTo>
                  <a:pt x="0" y="55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rot="-2550592">
            <a:off x="16859221" y="882983"/>
            <a:ext cx="1248165" cy="1106398"/>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874653" y="8949564"/>
            <a:ext cx="1068276" cy="1337436"/>
          </a:xfrm>
          <a:custGeom>
            <a:avLst/>
            <a:gdLst/>
            <a:ahLst/>
            <a:cxnLst/>
            <a:rect l="l" t="t" r="r" b="b"/>
            <a:pathLst>
              <a:path w="763097" h="958226">
                <a:moveTo>
                  <a:pt x="0" y="0"/>
                </a:moveTo>
                <a:lnTo>
                  <a:pt x="763097" y="0"/>
                </a:lnTo>
                <a:lnTo>
                  <a:pt x="763097" y="958227"/>
                </a:lnTo>
                <a:lnTo>
                  <a:pt x="0" y="958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left)">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9" name="Freeform 9"/>
          <p:cNvSpPr/>
          <p:nvPr/>
        </p:nvSpPr>
        <p:spPr>
          <a:xfrm>
            <a:off x="17252441" y="-227097"/>
            <a:ext cx="1035559" cy="1520457"/>
          </a:xfrm>
          <a:custGeom>
            <a:avLst/>
            <a:gdLst/>
            <a:ahLst/>
            <a:cxnLst/>
            <a:rect l="l" t="t" r="r" b="b"/>
            <a:pathLst>
              <a:path w="1626907" h="2221033">
                <a:moveTo>
                  <a:pt x="0" y="0"/>
                </a:moveTo>
                <a:lnTo>
                  <a:pt x="1626907" y="0"/>
                </a:lnTo>
                <a:lnTo>
                  <a:pt x="1626907" y="2221033"/>
                </a:lnTo>
                <a:lnTo>
                  <a:pt x="0" y="2221033"/>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3012392">
            <a:off x="-344534" y="8875348"/>
            <a:ext cx="1230294" cy="966317"/>
          </a:xfrm>
          <a:custGeom>
            <a:avLst/>
            <a:gdLst/>
            <a:ahLst/>
            <a:cxnLst/>
            <a:rect l="l" t="t" r="r" b="b"/>
            <a:pathLst>
              <a:path w="2046280" h="1700273">
                <a:moveTo>
                  <a:pt x="0" y="0"/>
                </a:moveTo>
                <a:lnTo>
                  <a:pt x="2046280" y="0"/>
                </a:lnTo>
                <a:lnTo>
                  <a:pt x="2046280" y="1700273"/>
                </a:lnTo>
                <a:lnTo>
                  <a:pt x="0" y="1700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flipH="1">
            <a:off x="0" y="-42179"/>
            <a:ext cx="1035559" cy="1150622"/>
          </a:xfrm>
          <a:custGeom>
            <a:avLst/>
            <a:gdLst/>
            <a:ahLst/>
            <a:cxnLst/>
            <a:rect l="l" t="t" r="r" b="b"/>
            <a:pathLst>
              <a:path w="1035559" h="1150622">
                <a:moveTo>
                  <a:pt x="1035559" y="0"/>
                </a:moveTo>
                <a:lnTo>
                  <a:pt x="0" y="0"/>
                </a:lnTo>
                <a:lnTo>
                  <a:pt x="0" y="1150622"/>
                </a:lnTo>
                <a:lnTo>
                  <a:pt x="1035559" y="1150622"/>
                </a:lnTo>
                <a:lnTo>
                  <a:pt x="10355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17471460" y="9504606"/>
            <a:ext cx="816540" cy="782394"/>
          </a:xfrm>
          <a:custGeom>
            <a:avLst/>
            <a:gdLst/>
            <a:ahLst/>
            <a:cxnLst/>
            <a:rect l="l" t="t" r="r" b="b"/>
            <a:pathLst>
              <a:path w="816540" h="782394">
                <a:moveTo>
                  <a:pt x="0" y="0"/>
                </a:moveTo>
                <a:lnTo>
                  <a:pt x="816540" y="0"/>
                </a:lnTo>
                <a:lnTo>
                  <a:pt x="816540" y="782394"/>
                </a:lnTo>
                <a:lnTo>
                  <a:pt x="0" y="7823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A5C6EA4-6A50-559A-3CC0-319DAEE73651}"/>
              </a:ext>
            </a:extLst>
          </p:cNvPr>
          <p:cNvGrpSpPr/>
          <p:nvPr/>
        </p:nvGrpSpPr>
        <p:grpSpPr>
          <a:xfrm>
            <a:off x="5143499" y="-89255"/>
            <a:ext cx="8001001" cy="1376853"/>
            <a:chOff x="5010864" y="-7"/>
            <a:chExt cx="7807228" cy="1319976"/>
          </a:xfrm>
        </p:grpSpPr>
        <p:sp>
          <p:nvSpPr>
            <p:cNvPr id="19" name="Round Same Side Corner Rectangle 11">
              <a:extLst>
                <a:ext uri="{FF2B5EF4-FFF2-40B4-BE49-F238E27FC236}">
                  <a16:creationId xmlns:a16="http://schemas.microsoft.com/office/drawing/2014/main" id="{D0BCF3F6-25C5-AA9F-2E1B-B6CFC7AFF429}"/>
                </a:ext>
              </a:extLst>
            </p:cNvPr>
            <p:cNvSpPr/>
            <p:nvPr/>
          </p:nvSpPr>
          <p:spPr>
            <a:xfrm flipV="1">
              <a:off x="5010864" y="-7"/>
              <a:ext cx="7807228" cy="1319976"/>
            </a:xfrm>
            <a:prstGeom prst="round2SameRect">
              <a:avLst>
                <a:gd name="adj1" fmla="val 37720"/>
                <a:gd name="adj2" fmla="val 0"/>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6F380CB-2318-5742-F51F-3A0BAF6DACB8}"/>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Đáp án câu a</a:t>
              </a:r>
              <a:endParaRPr lang="en-US" sz="5000" b="1" dirty="0">
                <a:solidFill>
                  <a:schemeClr val="bg1"/>
                </a:solidFill>
                <a:latin typeface="Arial" panose="020B0604020202020204" pitchFamily="34" charset="0"/>
                <a:cs typeface="Arial" panose="020B0604020202020204" pitchFamily="34" charset="0"/>
              </a:endParaRPr>
            </a:p>
          </p:txBody>
        </p:sp>
      </p:grpSp>
      <p:sp>
        <p:nvSpPr>
          <p:cNvPr id="4" name="Rounded Rectangle 19">
            <a:extLst>
              <a:ext uri="{FF2B5EF4-FFF2-40B4-BE49-F238E27FC236}">
                <a16:creationId xmlns:a16="http://schemas.microsoft.com/office/drawing/2014/main" id="{3FC4CE6A-3196-8052-37F2-9A48452B25CA}"/>
              </a:ext>
            </a:extLst>
          </p:cNvPr>
          <p:cNvSpPr/>
          <p:nvPr/>
        </p:nvSpPr>
        <p:spPr>
          <a:xfrm>
            <a:off x="8693433" y="4777868"/>
            <a:ext cx="8451567" cy="2118683"/>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800" b="1">
                <a:solidFill>
                  <a:prstClr val="black"/>
                </a:solidFill>
                <a:latin typeface="Arial" panose="020B0604020202020204" pitchFamily="34" charset="0"/>
                <a:cs typeface="Arial" panose="020B0604020202020204" pitchFamily="34" charset="0"/>
              </a:rPr>
              <a:t>Thân bài: </a:t>
            </a:r>
            <a:r>
              <a:rPr lang="vi-VN" sz="3800">
                <a:solidFill>
                  <a:prstClr val="black"/>
                </a:solidFill>
                <a:latin typeface="Arial" panose="020B0604020202020204" pitchFamily="34" charset="0"/>
                <a:cs typeface="Arial" panose="020B0604020202020204" pitchFamily="34" charset="0"/>
              </a:rPr>
              <a:t>2 đoạn tiếp theo.</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ounded Rectangle 23">
            <a:extLst>
              <a:ext uri="{FF2B5EF4-FFF2-40B4-BE49-F238E27FC236}">
                <a16:creationId xmlns:a16="http://schemas.microsoft.com/office/drawing/2014/main" id="{FE76AD8F-9EA2-4E43-3922-831F80967D12}"/>
              </a:ext>
            </a:extLst>
          </p:cNvPr>
          <p:cNvSpPr/>
          <p:nvPr/>
        </p:nvSpPr>
        <p:spPr>
          <a:xfrm>
            <a:off x="8693433" y="7505700"/>
            <a:ext cx="8451565" cy="2118683"/>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800" b="1">
                <a:solidFill>
                  <a:prstClr val="black"/>
                </a:solidFill>
                <a:latin typeface="Arial" panose="020B0604020202020204" pitchFamily="34" charset="0"/>
                <a:cs typeface="Arial" panose="020B0604020202020204" pitchFamily="34" charset="0"/>
              </a:rPr>
              <a:t>Kết bài: </a:t>
            </a:r>
            <a:r>
              <a:rPr lang="vi-VN" sz="3800">
                <a:solidFill>
                  <a:prstClr val="black"/>
                </a:solidFill>
                <a:latin typeface="Arial" panose="020B0604020202020204" pitchFamily="34" charset="0"/>
                <a:cs typeface="Arial" panose="020B0604020202020204" pitchFamily="34" charset="0"/>
              </a:rPr>
              <a:t>đoạn còn lại</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ounded Rectangle 19">
            <a:extLst>
              <a:ext uri="{FF2B5EF4-FFF2-40B4-BE49-F238E27FC236}">
                <a16:creationId xmlns:a16="http://schemas.microsoft.com/office/drawing/2014/main" id="{A01C4998-DE95-0D3A-F8B9-B5A9C3BF851B}"/>
              </a:ext>
            </a:extLst>
          </p:cNvPr>
          <p:cNvSpPr/>
          <p:nvPr/>
        </p:nvSpPr>
        <p:spPr>
          <a:xfrm>
            <a:off x="8735562" y="2062221"/>
            <a:ext cx="8451565" cy="2099134"/>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800" b="1">
                <a:solidFill>
                  <a:prstClr val="black"/>
                </a:solidFill>
                <a:latin typeface="Arial" panose="020B0604020202020204" pitchFamily="34" charset="0"/>
                <a:cs typeface="Arial" panose="020B0604020202020204" pitchFamily="34" charset="0"/>
              </a:rPr>
              <a:t>Mở bài: </a:t>
            </a:r>
            <a:r>
              <a:rPr lang="vi-VN" sz="3800">
                <a:solidFill>
                  <a:prstClr val="black"/>
                </a:solidFill>
                <a:latin typeface="Arial" panose="020B0604020202020204" pitchFamily="34" charset="0"/>
                <a:cs typeface="Arial" panose="020B0604020202020204" pitchFamily="34" charset="0"/>
              </a:rPr>
              <a:t>đoạn 1, gồm 1 câu mở đầu</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7F54E8D-563C-A8FE-5722-74115A90DC9D}"/>
              </a:ext>
            </a:extLst>
          </p:cNvPr>
          <p:cNvGrpSpPr/>
          <p:nvPr/>
        </p:nvGrpSpPr>
        <p:grpSpPr>
          <a:xfrm rot="16200000">
            <a:off x="6797325" y="4169971"/>
            <a:ext cx="2827582" cy="964637"/>
            <a:chOff x="6498137" y="3625822"/>
            <a:chExt cx="558104" cy="973671"/>
          </a:xfrm>
        </p:grpSpPr>
        <p:cxnSp>
          <p:nvCxnSpPr>
            <p:cNvPr id="8" name="Straight Connector 7">
              <a:extLst>
                <a:ext uri="{FF2B5EF4-FFF2-40B4-BE49-F238E27FC236}">
                  <a16:creationId xmlns:a16="http://schemas.microsoft.com/office/drawing/2014/main" id="{F5F182E0-DAF1-9051-1617-80082C68210F}"/>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26AB06-DC85-DF39-CBF6-122009B613E4}"/>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EA9D8FF-3D8C-CB96-C806-729695955320}"/>
              </a:ext>
            </a:extLst>
          </p:cNvPr>
          <p:cNvGrpSpPr/>
          <p:nvPr/>
        </p:nvGrpSpPr>
        <p:grpSpPr>
          <a:xfrm rot="16200000" flipH="1">
            <a:off x="5655009" y="5312285"/>
            <a:ext cx="5154336" cy="1006765"/>
            <a:chOff x="6498137" y="3625822"/>
            <a:chExt cx="558104" cy="973671"/>
          </a:xfrm>
        </p:grpSpPr>
        <p:cxnSp>
          <p:nvCxnSpPr>
            <p:cNvPr id="15" name="Straight Connector 14">
              <a:extLst>
                <a:ext uri="{FF2B5EF4-FFF2-40B4-BE49-F238E27FC236}">
                  <a16:creationId xmlns:a16="http://schemas.microsoft.com/office/drawing/2014/main" id="{22BA7500-F161-CEEC-F7DB-7CB5953DA463}"/>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24A006-7435-5775-DA4F-DDDE938171C8}"/>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8511C34-C9D9-18D7-3863-E14A8BAC3044}"/>
              </a:ext>
            </a:extLst>
          </p:cNvPr>
          <p:cNvGrpSpPr/>
          <p:nvPr/>
        </p:nvGrpSpPr>
        <p:grpSpPr>
          <a:xfrm rot="16200000">
            <a:off x="6699228" y="6959294"/>
            <a:ext cx="3023772" cy="964638"/>
            <a:chOff x="6498137" y="3625822"/>
            <a:chExt cx="558104" cy="973671"/>
          </a:xfrm>
        </p:grpSpPr>
        <p:cxnSp>
          <p:nvCxnSpPr>
            <p:cNvPr id="26" name="Straight Connector 25">
              <a:extLst>
                <a:ext uri="{FF2B5EF4-FFF2-40B4-BE49-F238E27FC236}">
                  <a16:creationId xmlns:a16="http://schemas.microsoft.com/office/drawing/2014/main" id="{F7E8E8B0-8D2A-384A-C8D4-60AD097E61BF}"/>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4BB8A9D-0BD7-77AC-4031-1503CE2A7ACF}"/>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B0D7DD0-3207-85B9-B2AC-CD9B0837E3B5}"/>
              </a:ext>
            </a:extLst>
          </p:cNvPr>
          <p:cNvGrpSpPr/>
          <p:nvPr/>
        </p:nvGrpSpPr>
        <p:grpSpPr>
          <a:xfrm>
            <a:off x="1197847" y="1386927"/>
            <a:ext cx="5441616" cy="3491527"/>
            <a:chOff x="-188267" y="1559117"/>
            <a:chExt cx="5441616" cy="3491527"/>
          </a:xfrm>
        </p:grpSpPr>
        <p:sp>
          <p:nvSpPr>
            <p:cNvPr id="31" name="Line Callout 1 (Border and Accent Bar) 3">
              <a:extLst>
                <a:ext uri="{FF2B5EF4-FFF2-40B4-BE49-F238E27FC236}">
                  <a16:creationId xmlns:a16="http://schemas.microsoft.com/office/drawing/2014/main" id="{6234F684-39EF-6D9B-93C5-0FE08AE1347C}"/>
                </a:ext>
              </a:extLst>
            </p:cNvPr>
            <p:cNvSpPr/>
            <p:nvPr/>
          </p:nvSpPr>
          <p:spPr>
            <a:xfrm>
              <a:off x="-188267" y="2223061"/>
              <a:ext cx="5441616" cy="2827583"/>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a:solidFill>
                    <a:schemeClr val="tx2">
                      <a:lumMod val="50000"/>
                    </a:schemeClr>
                  </a:solidFill>
                  <a:latin typeface="Arial" panose="020B0604020202020204" pitchFamily="34" charset="0"/>
                  <a:cs typeface="Arial" panose="020B0604020202020204" pitchFamily="34" charset="0"/>
                </a:rPr>
                <a:t>Bài văn </a:t>
              </a:r>
              <a:r>
                <a:rPr lang="en-US" sz="4000" b="1" i="1">
                  <a:solidFill>
                    <a:schemeClr val="tx2">
                      <a:lumMod val="50000"/>
                    </a:schemeClr>
                  </a:solidFill>
                  <a:latin typeface="Arial" panose="020B0604020202020204" pitchFamily="34" charset="0"/>
                  <a:cs typeface="Arial" panose="020B0604020202020204" pitchFamily="34" charset="0"/>
                </a:rPr>
                <a:t>Cây sim </a:t>
              </a:r>
              <a:r>
                <a:rPr lang="en-US" sz="4000" b="1">
                  <a:solidFill>
                    <a:schemeClr val="tx2">
                      <a:lumMod val="50000"/>
                    </a:schemeClr>
                  </a:solidFill>
                  <a:latin typeface="Arial" panose="020B0604020202020204" pitchFamily="34" charset="0"/>
                  <a:cs typeface="Arial" panose="020B0604020202020204" pitchFamily="34" charset="0"/>
                </a:rPr>
                <a:t>gồm có 3 phần:</a:t>
              </a:r>
              <a:endPar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FEFB65EC-CD0D-F14D-54CA-24CF10A70D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60629" y="1559117"/>
              <a:ext cx="943823" cy="970285"/>
            </a:xfrm>
            <a:prstGeom prst="rect">
              <a:avLst/>
            </a:prstGeom>
          </p:spPr>
        </p:pic>
      </p:grpSp>
      <p:sp>
        <p:nvSpPr>
          <p:cNvPr id="34" name="Freeform 5">
            <a:extLst>
              <a:ext uri="{FF2B5EF4-FFF2-40B4-BE49-F238E27FC236}">
                <a16:creationId xmlns:a16="http://schemas.microsoft.com/office/drawing/2014/main" id="{ADC0D47C-2653-B1CF-430D-6CFC4C1D8823}"/>
              </a:ext>
            </a:extLst>
          </p:cNvPr>
          <p:cNvSpPr/>
          <p:nvPr/>
        </p:nvSpPr>
        <p:spPr>
          <a:xfrm flipH="1">
            <a:off x="2819400" y="5408547"/>
            <a:ext cx="2619840" cy="4837795"/>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1282</Words>
  <Application>Microsoft Office PowerPoint</Application>
  <PresentationFormat>Custom</PresentationFormat>
  <Paragraphs>119</Paragraphs>
  <Slides>26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English Lesson Teacher Student Presentation</dc:title>
  <dc:creator>Linh Phan</dc:creator>
  <cp:lastModifiedBy>FPT SHOP</cp:lastModifiedBy>
  <cp:revision>7</cp:revision>
  <dcterms:created xsi:type="dcterms:W3CDTF">2006-08-16T00:00:00Z</dcterms:created>
  <dcterms:modified xsi:type="dcterms:W3CDTF">2026-03-26T07:46:38Z</dcterms:modified>
  <dc:identifier>DAFyh3Vihus</dc:identifier>
</cp:coreProperties>
</file>