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79" r:id="rId5"/>
    <p:sldId id="258" r:id="rId6"/>
    <p:sldId id="264" r:id="rId7"/>
    <p:sldId id="260" r:id="rId8"/>
    <p:sldId id="265" r:id="rId9"/>
    <p:sldId id="271" r:id="rId10"/>
    <p:sldId id="263" r:id="rId11"/>
    <p:sldId id="272" r:id="rId12"/>
    <p:sldId id="274" r:id="rId13"/>
    <p:sldId id="281" r:id="rId14"/>
    <p:sldId id="270" r:id="rId15"/>
    <p:sldId id="268" r:id="rId16"/>
    <p:sldId id="262" r:id="rId17"/>
    <p:sldId id="275" r:id="rId18"/>
    <p:sldId id="278" r:id="rId19"/>
    <p:sldId id="280"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9"/>
    <a:srgbClr val="C9FFE1"/>
    <a:srgbClr val="FFF2C9"/>
    <a:srgbClr val="F0F5FA"/>
    <a:srgbClr val="F0F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9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6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9245E-A278-479A-8090-734A8954A63F}"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7D64280C-D260-495C-AB71-452CB720AAA5}">
      <dgm:prSet phldrT="[Text]" custT="1"/>
      <dgm:spPr>
        <a:solidFill>
          <a:schemeClr val="accent2">
            <a:lumMod val="20000"/>
            <a:lumOff val="80000"/>
          </a:schemeClr>
        </a:solidFill>
        <a:ln>
          <a:solidFill>
            <a:schemeClr val="accent2">
              <a:lumMod val="75000"/>
            </a:schemeClr>
          </a:solidFill>
        </a:ln>
      </dgm:spPr>
      <dgm:t>
        <a:bodyPr/>
        <a:lstStyle/>
        <a:p>
          <a:pPr>
            <a:lnSpc>
              <a:spcPct val="150000"/>
            </a:lnSpc>
          </a:pPr>
          <a:r>
            <a:rPr lang="en-US" sz="3600">
              <a:solidFill>
                <a:schemeClr val="tx1"/>
              </a:solidFill>
              <a:latin typeface="Arial" panose="020B0604020202020204" pitchFamily="34" charset="0"/>
              <a:cs typeface="Arial" panose="020B0604020202020204" pitchFamily="34" charset="0"/>
            </a:rPr>
            <a:t>Vươn ngọn</a:t>
          </a:r>
        </a:p>
      </dgm:t>
    </dgm:pt>
    <dgm:pt modelId="{90AA4D92-6DC0-4604-B9D3-BA6D18CAC9E4}" type="parTrans" cxnId="{4D64890C-F174-4733-B817-EEA98C662D50}">
      <dgm:prSet/>
      <dgm:spPr/>
      <dgm:t>
        <a:bodyPr/>
        <a:lstStyle/>
        <a:p>
          <a:endParaRPr lang="en-US" sz="3600">
            <a:solidFill>
              <a:schemeClr val="tx1"/>
            </a:solidFill>
            <a:latin typeface="Arial" panose="020B0604020202020204" pitchFamily="34" charset="0"/>
            <a:cs typeface="Arial" panose="020B0604020202020204" pitchFamily="34" charset="0"/>
          </a:endParaRPr>
        </a:p>
      </dgm:t>
    </dgm:pt>
    <dgm:pt modelId="{764530A9-F040-4AA9-892D-1A51B867F8AA}" type="sibTrans" cxnId="{4D64890C-F174-4733-B817-EEA98C662D50}">
      <dgm:prSet custT="1"/>
      <dgm:spPr/>
      <dgm:t>
        <a:bodyPr/>
        <a:lstStyle/>
        <a:p>
          <a:endParaRPr lang="en-US" sz="3600">
            <a:solidFill>
              <a:schemeClr val="tx1"/>
            </a:solidFill>
            <a:latin typeface="Arial" panose="020B0604020202020204" pitchFamily="34" charset="0"/>
            <a:cs typeface="Arial" panose="020B0604020202020204" pitchFamily="34" charset="0"/>
          </a:endParaRPr>
        </a:p>
      </dgm:t>
    </dgm:pt>
    <dgm:pt modelId="{C868D33A-7987-476D-9F8E-41FF1A8FFDFB}">
      <dgm:prSet phldrT="[Text]" custT="1"/>
      <dgm:spPr>
        <a:solidFill>
          <a:schemeClr val="accent3">
            <a:lumMod val="20000"/>
            <a:lumOff val="80000"/>
          </a:schemeClr>
        </a:solidFill>
        <a:ln>
          <a:solidFill>
            <a:schemeClr val="accent3">
              <a:lumMod val="75000"/>
            </a:schemeClr>
          </a:solidFill>
        </a:ln>
      </dgm:spPr>
      <dgm:t>
        <a:bodyPr/>
        <a:lstStyle/>
        <a:p>
          <a:pPr>
            <a:lnSpc>
              <a:spcPct val="150000"/>
            </a:lnSpc>
          </a:pPr>
          <a:r>
            <a:rPr lang="en-US" sz="3600">
              <a:solidFill>
                <a:schemeClr val="tx1"/>
              </a:solidFill>
              <a:latin typeface="Arial" panose="020B0604020202020204" pitchFamily="34" charset="0"/>
              <a:cs typeface="Arial" panose="020B0604020202020204" pitchFamily="34" charset="0"/>
            </a:rPr>
            <a:t>Tỏa tán</a:t>
          </a:r>
        </a:p>
      </dgm:t>
    </dgm:pt>
    <dgm:pt modelId="{54C824C0-ABA6-4928-8ADF-0431D7D0BB6D}" type="parTrans" cxnId="{B8DBF3F3-CC68-41A6-A89C-294ADAEAAA54}">
      <dgm:prSet/>
      <dgm:spPr/>
      <dgm:t>
        <a:bodyPr/>
        <a:lstStyle/>
        <a:p>
          <a:endParaRPr lang="en-US" sz="3600">
            <a:solidFill>
              <a:schemeClr val="tx1"/>
            </a:solidFill>
            <a:latin typeface="Arial" panose="020B0604020202020204" pitchFamily="34" charset="0"/>
            <a:cs typeface="Arial" panose="020B0604020202020204" pitchFamily="34" charset="0"/>
          </a:endParaRPr>
        </a:p>
      </dgm:t>
    </dgm:pt>
    <dgm:pt modelId="{8D895379-3D5F-4AF5-A81E-29493781A280}" type="sibTrans" cxnId="{B8DBF3F3-CC68-41A6-A89C-294ADAEAAA54}">
      <dgm:prSet custT="1"/>
      <dgm:spPr/>
      <dgm:t>
        <a:bodyPr/>
        <a:lstStyle/>
        <a:p>
          <a:endParaRPr lang="en-US" sz="3600">
            <a:solidFill>
              <a:schemeClr val="tx1"/>
            </a:solidFill>
            <a:latin typeface="Arial" panose="020B0604020202020204" pitchFamily="34" charset="0"/>
            <a:cs typeface="Arial" panose="020B0604020202020204" pitchFamily="34" charset="0"/>
          </a:endParaRPr>
        </a:p>
      </dgm:t>
    </dgm:pt>
    <dgm:pt modelId="{07E6C081-44A6-44A5-8E1A-D5DE2872674B}">
      <dgm:prSet phldrT="[Text]" custT="1"/>
      <dgm:spPr>
        <a:solidFill>
          <a:schemeClr val="accent4">
            <a:lumMod val="20000"/>
            <a:lumOff val="80000"/>
          </a:schemeClr>
        </a:solidFill>
        <a:ln>
          <a:solidFill>
            <a:schemeClr val="accent4">
              <a:lumMod val="75000"/>
            </a:schemeClr>
          </a:solidFill>
        </a:ln>
      </dgm:spPr>
      <dgm:t>
        <a:bodyPr/>
        <a:lstStyle/>
        <a:p>
          <a:pPr>
            <a:lnSpc>
              <a:spcPct val="100000"/>
            </a:lnSpc>
          </a:pPr>
          <a:r>
            <a:rPr lang="en-US" sz="3600">
              <a:solidFill>
                <a:schemeClr val="tx1"/>
              </a:solidFill>
              <a:latin typeface="Arial" panose="020B0604020202020204" pitchFamily="34" charset="0"/>
              <a:cs typeface="Arial" panose="020B0604020202020204" pitchFamily="34" charset="0"/>
            </a:rPr>
            <a:t>Nở hoa</a:t>
          </a:r>
        </a:p>
      </dgm:t>
    </dgm:pt>
    <dgm:pt modelId="{E09AB693-1B49-4C32-B584-478CEA8B6F0A}" type="parTrans" cxnId="{735AA5B7-EF8F-418C-8A73-3C4C3B166981}">
      <dgm:prSet/>
      <dgm:spPr/>
      <dgm:t>
        <a:bodyPr/>
        <a:lstStyle/>
        <a:p>
          <a:endParaRPr lang="en-US" sz="3600">
            <a:solidFill>
              <a:schemeClr val="tx1"/>
            </a:solidFill>
            <a:latin typeface="Arial" panose="020B0604020202020204" pitchFamily="34" charset="0"/>
            <a:cs typeface="Arial" panose="020B0604020202020204" pitchFamily="34" charset="0"/>
          </a:endParaRPr>
        </a:p>
      </dgm:t>
    </dgm:pt>
    <dgm:pt modelId="{2E78D511-F3EB-4375-9FA8-BFC30F267A5F}" type="sibTrans" cxnId="{735AA5B7-EF8F-418C-8A73-3C4C3B166981}">
      <dgm:prSet custT="1"/>
      <dgm:spPr/>
      <dgm:t>
        <a:bodyPr/>
        <a:lstStyle/>
        <a:p>
          <a:endParaRPr lang="en-US" sz="3600">
            <a:solidFill>
              <a:schemeClr val="tx1"/>
            </a:solidFill>
            <a:latin typeface="Arial" panose="020B0604020202020204" pitchFamily="34" charset="0"/>
            <a:cs typeface="Arial" panose="020B0604020202020204" pitchFamily="34" charset="0"/>
          </a:endParaRPr>
        </a:p>
      </dgm:t>
    </dgm:pt>
    <dgm:pt modelId="{B13D4882-B9BC-46F7-BF06-F0482CC597F0}">
      <dgm:prSet phldrT="[Text]" custT="1"/>
      <dgm:spPr>
        <a:solidFill>
          <a:schemeClr val="accent1">
            <a:lumMod val="20000"/>
            <a:lumOff val="80000"/>
          </a:schemeClr>
        </a:solidFill>
        <a:ln>
          <a:solidFill>
            <a:schemeClr val="accent1">
              <a:lumMod val="75000"/>
            </a:schemeClr>
          </a:solidFill>
        </a:ln>
      </dgm:spPr>
      <dgm:t>
        <a:bodyPr/>
        <a:lstStyle/>
        <a:p>
          <a:pPr>
            <a:lnSpc>
              <a:spcPct val="100000"/>
            </a:lnSpc>
          </a:pPr>
          <a:r>
            <a:rPr lang="en-US" sz="3600">
              <a:solidFill>
                <a:schemeClr val="tx1"/>
              </a:solidFill>
              <a:latin typeface="Arial" panose="020B0604020202020204" pitchFamily="34" charset="0"/>
              <a:cs typeface="Arial" panose="020B0604020202020204" pitchFamily="34" charset="0"/>
            </a:rPr>
            <a:t>Ra quả</a:t>
          </a:r>
        </a:p>
      </dgm:t>
    </dgm:pt>
    <dgm:pt modelId="{9DB78F8A-DB0D-47D7-B94B-542CADADFAC6}" type="parTrans" cxnId="{CF819218-FFA0-4305-A61B-4E794DBB1096}">
      <dgm:prSet/>
      <dgm:spPr/>
      <dgm:t>
        <a:bodyPr/>
        <a:lstStyle/>
        <a:p>
          <a:endParaRPr lang="en-US" sz="3600">
            <a:solidFill>
              <a:schemeClr val="tx1"/>
            </a:solidFill>
            <a:latin typeface="Arial" panose="020B0604020202020204" pitchFamily="34" charset="0"/>
            <a:cs typeface="Arial" panose="020B0604020202020204" pitchFamily="34" charset="0"/>
          </a:endParaRPr>
        </a:p>
      </dgm:t>
    </dgm:pt>
    <dgm:pt modelId="{734B9CFA-0F09-4A04-9254-F648C57AE6AF}" type="sibTrans" cxnId="{CF819218-FFA0-4305-A61B-4E794DBB1096}">
      <dgm:prSet custT="1"/>
      <dgm:spPr/>
      <dgm:t>
        <a:bodyPr/>
        <a:lstStyle/>
        <a:p>
          <a:endParaRPr lang="en-US" sz="3600">
            <a:solidFill>
              <a:schemeClr val="tx1"/>
            </a:solidFill>
            <a:latin typeface="Arial" panose="020B0604020202020204" pitchFamily="34" charset="0"/>
            <a:cs typeface="Arial" panose="020B0604020202020204" pitchFamily="34" charset="0"/>
          </a:endParaRPr>
        </a:p>
      </dgm:t>
    </dgm:pt>
    <dgm:pt modelId="{0483C9EB-ED81-4FF8-B70C-1DCEDCDA30C5}">
      <dgm:prSet phldrT="[Text]" custT="1"/>
      <dgm:spPr>
        <a:solidFill>
          <a:srgbClr val="FFFFB9"/>
        </a:solidFill>
        <a:ln>
          <a:solidFill>
            <a:srgbClr val="FFC000"/>
          </a:solidFill>
        </a:ln>
      </dgm:spPr>
      <dgm:t>
        <a:bodyPr/>
        <a:lstStyle/>
        <a:p>
          <a:pPr>
            <a:lnSpc>
              <a:spcPct val="150000"/>
            </a:lnSpc>
          </a:pPr>
          <a:r>
            <a:rPr lang="en-US" sz="3600">
              <a:solidFill>
                <a:schemeClr val="tx1"/>
              </a:solidFill>
              <a:latin typeface="Arial" panose="020B0604020202020204" pitchFamily="34" charset="0"/>
              <a:cs typeface="Arial" panose="020B0604020202020204" pitchFamily="34" charset="0"/>
            </a:rPr>
            <a:t>Quả chín</a:t>
          </a:r>
        </a:p>
      </dgm:t>
    </dgm:pt>
    <dgm:pt modelId="{BF4F0933-A432-4FC4-8551-3DCE8D3D3C91}" type="parTrans" cxnId="{014D1F43-AE1A-4E99-B66B-8A18FD5979C1}">
      <dgm:prSet/>
      <dgm:spPr/>
      <dgm:t>
        <a:bodyPr/>
        <a:lstStyle/>
        <a:p>
          <a:endParaRPr lang="en-US" sz="3600">
            <a:solidFill>
              <a:schemeClr val="tx1"/>
            </a:solidFill>
            <a:latin typeface="Arial" panose="020B0604020202020204" pitchFamily="34" charset="0"/>
            <a:cs typeface="Arial" panose="020B0604020202020204" pitchFamily="34" charset="0"/>
          </a:endParaRPr>
        </a:p>
      </dgm:t>
    </dgm:pt>
    <dgm:pt modelId="{37304CB7-F74B-4CC4-944E-6FE7A68737F5}" type="sibTrans" cxnId="{014D1F43-AE1A-4E99-B66B-8A18FD5979C1}">
      <dgm:prSet custT="1"/>
      <dgm:spPr/>
      <dgm:t>
        <a:bodyPr/>
        <a:lstStyle/>
        <a:p>
          <a:endParaRPr lang="en-US" sz="3600">
            <a:solidFill>
              <a:schemeClr val="tx1"/>
            </a:solidFill>
            <a:latin typeface="Arial" panose="020B0604020202020204" pitchFamily="34" charset="0"/>
            <a:cs typeface="Arial" panose="020B0604020202020204" pitchFamily="34" charset="0"/>
          </a:endParaRPr>
        </a:p>
      </dgm:t>
    </dgm:pt>
    <dgm:pt modelId="{8DA0B279-658E-4418-BDD2-00874C044572}" type="pres">
      <dgm:prSet presAssocID="{4469245E-A278-479A-8090-734A8954A63F}" presName="cycle" presStyleCnt="0">
        <dgm:presLayoutVars>
          <dgm:dir/>
          <dgm:resizeHandles val="exact"/>
        </dgm:presLayoutVars>
      </dgm:prSet>
      <dgm:spPr/>
    </dgm:pt>
    <dgm:pt modelId="{450E23D2-F1AB-4969-8399-0B078A385FF1}" type="pres">
      <dgm:prSet presAssocID="{7D64280C-D260-495C-AB71-452CB720AAA5}" presName="node" presStyleLbl="node1" presStyleIdx="0" presStyleCnt="5">
        <dgm:presLayoutVars>
          <dgm:bulletEnabled val="1"/>
        </dgm:presLayoutVars>
      </dgm:prSet>
      <dgm:spPr/>
    </dgm:pt>
    <dgm:pt modelId="{9BA95A1E-D4B8-4CC2-9C55-1B6096A97ED5}" type="pres">
      <dgm:prSet presAssocID="{764530A9-F040-4AA9-892D-1A51B867F8AA}" presName="sibTrans" presStyleLbl="sibTrans2D1" presStyleIdx="0" presStyleCnt="5"/>
      <dgm:spPr/>
    </dgm:pt>
    <dgm:pt modelId="{BC399C62-25E1-4043-8010-FBF8EF6CAAEF}" type="pres">
      <dgm:prSet presAssocID="{764530A9-F040-4AA9-892D-1A51B867F8AA}" presName="connectorText" presStyleLbl="sibTrans2D1" presStyleIdx="0" presStyleCnt="5"/>
      <dgm:spPr/>
    </dgm:pt>
    <dgm:pt modelId="{76A3FFC5-1404-4995-8065-AB39A8BD28AD}" type="pres">
      <dgm:prSet presAssocID="{C868D33A-7987-476D-9F8E-41FF1A8FFDFB}" presName="node" presStyleLbl="node1" presStyleIdx="1" presStyleCnt="5">
        <dgm:presLayoutVars>
          <dgm:bulletEnabled val="1"/>
        </dgm:presLayoutVars>
      </dgm:prSet>
      <dgm:spPr/>
    </dgm:pt>
    <dgm:pt modelId="{323B5D8E-18F8-4DCE-AEFD-24B7322D5DD5}" type="pres">
      <dgm:prSet presAssocID="{8D895379-3D5F-4AF5-A81E-29493781A280}" presName="sibTrans" presStyleLbl="sibTrans2D1" presStyleIdx="1" presStyleCnt="5"/>
      <dgm:spPr/>
    </dgm:pt>
    <dgm:pt modelId="{65941F31-2B4B-49F9-AB2E-CAD8BC2C16A4}" type="pres">
      <dgm:prSet presAssocID="{8D895379-3D5F-4AF5-A81E-29493781A280}" presName="connectorText" presStyleLbl="sibTrans2D1" presStyleIdx="1" presStyleCnt="5"/>
      <dgm:spPr/>
    </dgm:pt>
    <dgm:pt modelId="{3C285E07-D61E-43ED-8242-46970EC7C4D3}" type="pres">
      <dgm:prSet presAssocID="{07E6C081-44A6-44A5-8E1A-D5DE2872674B}" presName="node" presStyleLbl="node1" presStyleIdx="2" presStyleCnt="5">
        <dgm:presLayoutVars>
          <dgm:bulletEnabled val="1"/>
        </dgm:presLayoutVars>
      </dgm:prSet>
      <dgm:spPr/>
    </dgm:pt>
    <dgm:pt modelId="{A69D90CE-2F34-497C-810B-9A9ED837F49E}" type="pres">
      <dgm:prSet presAssocID="{2E78D511-F3EB-4375-9FA8-BFC30F267A5F}" presName="sibTrans" presStyleLbl="sibTrans2D1" presStyleIdx="2" presStyleCnt="5"/>
      <dgm:spPr/>
    </dgm:pt>
    <dgm:pt modelId="{D2BFB4B0-C38D-48FB-905B-FD4158FF9272}" type="pres">
      <dgm:prSet presAssocID="{2E78D511-F3EB-4375-9FA8-BFC30F267A5F}" presName="connectorText" presStyleLbl="sibTrans2D1" presStyleIdx="2" presStyleCnt="5"/>
      <dgm:spPr/>
    </dgm:pt>
    <dgm:pt modelId="{C3313CDD-CE69-4DDB-A466-B9EBF2F1C864}" type="pres">
      <dgm:prSet presAssocID="{B13D4882-B9BC-46F7-BF06-F0482CC597F0}" presName="node" presStyleLbl="node1" presStyleIdx="3" presStyleCnt="5">
        <dgm:presLayoutVars>
          <dgm:bulletEnabled val="1"/>
        </dgm:presLayoutVars>
      </dgm:prSet>
      <dgm:spPr/>
    </dgm:pt>
    <dgm:pt modelId="{2D29A63C-D09E-4FC7-BC0C-F500415B0A62}" type="pres">
      <dgm:prSet presAssocID="{734B9CFA-0F09-4A04-9254-F648C57AE6AF}" presName="sibTrans" presStyleLbl="sibTrans2D1" presStyleIdx="3" presStyleCnt="5"/>
      <dgm:spPr/>
    </dgm:pt>
    <dgm:pt modelId="{D75C8ABB-C8DB-4EA7-92CD-D7DFDC0DA152}" type="pres">
      <dgm:prSet presAssocID="{734B9CFA-0F09-4A04-9254-F648C57AE6AF}" presName="connectorText" presStyleLbl="sibTrans2D1" presStyleIdx="3" presStyleCnt="5"/>
      <dgm:spPr/>
    </dgm:pt>
    <dgm:pt modelId="{66D21334-FA3C-478D-9653-511C62AA89BD}" type="pres">
      <dgm:prSet presAssocID="{0483C9EB-ED81-4FF8-B70C-1DCEDCDA30C5}" presName="node" presStyleLbl="node1" presStyleIdx="4" presStyleCnt="5">
        <dgm:presLayoutVars>
          <dgm:bulletEnabled val="1"/>
        </dgm:presLayoutVars>
      </dgm:prSet>
      <dgm:spPr/>
    </dgm:pt>
    <dgm:pt modelId="{1DAEB486-E731-4569-BFEB-A3B98DE7EDA6}" type="pres">
      <dgm:prSet presAssocID="{37304CB7-F74B-4CC4-944E-6FE7A68737F5}" presName="sibTrans" presStyleLbl="sibTrans2D1" presStyleIdx="4" presStyleCnt="5"/>
      <dgm:spPr/>
    </dgm:pt>
    <dgm:pt modelId="{E82656D0-9C6C-410D-8244-5FC435E6A7CB}" type="pres">
      <dgm:prSet presAssocID="{37304CB7-F74B-4CC4-944E-6FE7A68737F5}" presName="connectorText" presStyleLbl="sibTrans2D1" presStyleIdx="4" presStyleCnt="5"/>
      <dgm:spPr/>
    </dgm:pt>
  </dgm:ptLst>
  <dgm:cxnLst>
    <dgm:cxn modelId="{D9E69A0A-116A-472F-A0E7-9FFCD71A3D42}" type="presOf" srcId="{734B9CFA-0F09-4A04-9254-F648C57AE6AF}" destId="{D75C8ABB-C8DB-4EA7-92CD-D7DFDC0DA152}" srcOrd="1" destOrd="0" presId="urn:microsoft.com/office/officeart/2005/8/layout/cycle2"/>
    <dgm:cxn modelId="{4D64890C-F174-4733-B817-EEA98C662D50}" srcId="{4469245E-A278-479A-8090-734A8954A63F}" destId="{7D64280C-D260-495C-AB71-452CB720AAA5}" srcOrd="0" destOrd="0" parTransId="{90AA4D92-6DC0-4604-B9D3-BA6D18CAC9E4}" sibTransId="{764530A9-F040-4AA9-892D-1A51B867F8AA}"/>
    <dgm:cxn modelId="{CF819218-FFA0-4305-A61B-4E794DBB1096}" srcId="{4469245E-A278-479A-8090-734A8954A63F}" destId="{B13D4882-B9BC-46F7-BF06-F0482CC597F0}" srcOrd="3" destOrd="0" parTransId="{9DB78F8A-DB0D-47D7-B94B-542CADADFAC6}" sibTransId="{734B9CFA-0F09-4A04-9254-F648C57AE6AF}"/>
    <dgm:cxn modelId="{6DA07D1B-B300-4B58-BA7C-8416DB57594E}" type="presOf" srcId="{734B9CFA-0F09-4A04-9254-F648C57AE6AF}" destId="{2D29A63C-D09E-4FC7-BC0C-F500415B0A62}" srcOrd="0" destOrd="0" presId="urn:microsoft.com/office/officeart/2005/8/layout/cycle2"/>
    <dgm:cxn modelId="{E3E3EE30-C4EE-4B65-AAE9-36B4895046B9}" type="presOf" srcId="{37304CB7-F74B-4CC4-944E-6FE7A68737F5}" destId="{E82656D0-9C6C-410D-8244-5FC435E6A7CB}" srcOrd="1" destOrd="0" presId="urn:microsoft.com/office/officeart/2005/8/layout/cycle2"/>
    <dgm:cxn modelId="{9213575B-98C4-4C64-90C2-3ECDE813A2A8}" type="presOf" srcId="{B13D4882-B9BC-46F7-BF06-F0482CC597F0}" destId="{C3313CDD-CE69-4DDB-A466-B9EBF2F1C864}" srcOrd="0" destOrd="0" presId="urn:microsoft.com/office/officeart/2005/8/layout/cycle2"/>
    <dgm:cxn modelId="{FF0B795E-8A76-40D6-BB11-6BBB4B0C1896}" type="presOf" srcId="{2E78D511-F3EB-4375-9FA8-BFC30F267A5F}" destId="{A69D90CE-2F34-497C-810B-9A9ED837F49E}" srcOrd="0" destOrd="0" presId="urn:microsoft.com/office/officeart/2005/8/layout/cycle2"/>
    <dgm:cxn modelId="{014D1F43-AE1A-4E99-B66B-8A18FD5979C1}" srcId="{4469245E-A278-479A-8090-734A8954A63F}" destId="{0483C9EB-ED81-4FF8-B70C-1DCEDCDA30C5}" srcOrd="4" destOrd="0" parTransId="{BF4F0933-A432-4FC4-8551-3DCE8D3D3C91}" sibTransId="{37304CB7-F74B-4CC4-944E-6FE7A68737F5}"/>
    <dgm:cxn modelId="{D6558955-2314-4456-B50E-6DAF82D1ABFB}" type="presOf" srcId="{07E6C081-44A6-44A5-8E1A-D5DE2872674B}" destId="{3C285E07-D61E-43ED-8242-46970EC7C4D3}" srcOrd="0" destOrd="0" presId="urn:microsoft.com/office/officeart/2005/8/layout/cycle2"/>
    <dgm:cxn modelId="{9FD5E281-A037-46C9-B002-668B57A8C314}" type="presOf" srcId="{C868D33A-7987-476D-9F8E-41FF1A8FFDFB}" destId="{76A3FFC5-1404-4995-8065-AB39A8BD28AD}" srcOrd="0" destOrd="0" presId="urn:microsoft.com/office/officeart/2005/8/layout/cycle2"/>
    <dgm:cxn modelId="{26A24C86-8B1B-4F68-9C83-42AE60FD52BA}" type="presOf" srcId="{764530A9-F040-4AA9-892D-1A51B867F8AA}" destId="{BC399C62-25E1-4043-8010-FBF8EF6CAAEF}" srcOrd="1" destOrd="0" presId="urn:microsoft.com/office/officeart/2005/8/layout/cycle2"/>
    <dgm:cxn modelId="{F7D6DAB0-9BD2-4F80-AD88-4B75DFD306F6}" type="presOf" srcId="{4469245E-A278-479A-8090-734A8954A63F}" destId="{8DA0B279-658E-4418-BDD2-00874C044572}" srcOrd="0" destOrd="0" presId="urn:microsoft.com/office/officeart/2005/8/layout/cycle2"/>
    <dgm:cxn modelId="{40F7FDB1-53D1-49C6-9002-0CC9E92C1387}" type="presOf" srcId="{7D64280C-D260-495C-AB71-452CB720AAA5}" destId="{450E23D2-F1AB-4969-8399-0B078A385FF1}" srcOrd="0" destOrd="0" presId="urn:microsoft.com/office/officeart/2005/8/layout/cycle2"/>
    <dgm:cxn modelId="{C2CD60B6-069D-4EAF-AD55-B8E3BD4C0067}" type="presOf" srcId="{37304CB7-F74B-4CC4-944E-6FE7A68737F5}" destId="{1DAEB486-E731-4569-BFEB-A3B98DE7EDA6}" srcOrd="0" destOrd="0" presId="urn:microsoft.com/office/officeart/2005/8/layout/cycle2"/>
    <dgm:cxn modelId="{735AA5B7-EF8F-418C-8A73-3C4C3B166981}" srcId="{4469245E-A278-479A-8090-734A8954A63F}" destId="{07E6C081-44A6-44A5-8E1A-D5DE2872674B}" srcOrd="2" destOrd="0" parTransId="{E09AB693-1B49-4C32-B584-478CEA8B6F0A}" sibTransId="{2E78D511-F3EB-4375-9FA8-BFC30F267A5F}"/>
    <dgm:cxn modelId="{565B15BF-0D72-42E2-AD3B-F75B19533832}" type="presOf" srcId="{8D895379-3D5F-4AF5-A81E-29493781A280}" destId="{65941F31-2B4B-49F9-AB2E-CAD8BC2C16A4}" srcOrd="1" destOrd="0" presId="urn:microsoft.com/office/officeart/2005/8/layout/cycle2"/>
    <dgm:cxn modelId="{2FBA53D2-BD80-4926-B53F-9415D2E74F49}" type="presOf" srcId="{2E78D511-F3EB-4375-9FA8-BFC30F267A5F}" destId="{D2BFB4B0-C38D-48FB-905B-FD4158FF9272}" srcOrd="1" destOrd="0" presId="urn:microsoft.com/office/officeart/2005/8/layout/cycle2"/>
    <dgm:cxn modelId="{0F6D14D6-3667-4FEA-BE0E-5A10017A744C}" type="presOf" srcId="{764530A9-F040-4AA9-892D-1A51B867F8AA}" destId="{9BA95A1E-D4B8-4CC2-9C55-1B6096A97ED5}" srcOrd="0" destOrd="0" presId="urn:microsoft.com/office/officeart/2005/8/layout/cycle2"/>
    <dgm:cxn modelId="{21B2EDEB-7867-47C5-8AC1-4E216F051EC1}" type="presOf" srcId="{8D895379-3D5F-4AF5-A81E-29493781A280}" destId="{323B5D8E-18F8-4DCE-AEFD-24B7322D5DD5}" srcOrd="0" destOrd="0" presId="urn:microsoft.com/office/officeart/2005/8/layout/cycle2"/>
    <dgm:cxn modelId="{B8DBF3F3-CC68-41A6-A89C-294ADAEAAA54}" srcId="{4469245E-A278-479A-8090-734A8954A63F}" destId="{C868D33A-7987-476D-9F8E-41FF1A8FFDFB}" srcOrd="1" destOrd="0" parTransId="{54C824C0-ABA6-4928-8ADF-0431D7D0BB6D}" sibTransId="{8D895379-3D5F-4AF5-A81E-29493781A280}"/>
    <dgm:cxn modelId="{A8323EFC-305F-4744-A689-4355F92513B8}" type="presOf" srcId="{0483C9EB-ED81-4FF8-B70C-1DCEDCDA30C5}" destId="{66D21334-FA3C-478D-9653-511C62AA89BD}" srcOrd="0" destOrd="0" presId="urn:microsoft.com/office/officeart/2005/8/layout/cycle2"/>
    <dgm:cxn modelId="{EBFF1719-2B9F-4DEC-8960-0893DCC57077}" type="presParOf" srcId="{8DA0B279-658E-4418-BDD2-00874C044572}" destId="{450E23D2-F1AB-4969-8399-0B078A385FF1}" srcOrd="0" destOrd="0" presId="urn:microsoft.com/office/officeart/2005/8/layout/cycle2"/>
    <dgm:cxn modelId="{DC3A3B22-FC4F-41EC-BD45-8C07D0970719}" type="presParOf" srcId="{8DA0B279-658E-4418-BDD2-00874C044572}" destId="{9BA95A1E-D4B8-4CC2-9C55-1B6096A97ED5}" srcOrd="1" destOrd="0" presId="urn:microsoft.com/office/officeart/2005/8/layout/cycle2"/>
    <dgm:cxn modelId="{4C2BED71-E579-4AE1-A063-284438F23D7D}" type="presParOf" srcId="{9BA95A1E-D4B8-4CC2-9C55-1B6096A97ED5}" destId="{BC399C62-25E1-4043-8010-FBF8EF6CAAEF}" srcOrd="0" destOrd="0" presId="urn:microsoft.com/office/officeart/2005/8/layout/cycle2"/>
    <dgm:cxn modelId="{73B9CF7F-548C-4170-9A4D-EBD62F2DB806}" type="presParOf" srcId="{8DA0B279-658E-4418-BDD2-00874C044572}" destId="{76A3FFC5-1404-4995-8065-AB39A8BD28AD}" srcOrd="2" destOrd="0" presId="urn:microsoft.com/office/officeart/2005/8/layout/cycle2"/>
    <dgm:cxn modelId="{F667847D-56F9-4185-B474-0ABACC0FCB2A}" type="presParOf" srcId="{8DA0B279-658E-4418-BDD2-00874C044572}" destId="{323B5D8E-18F8-4DCE-AEFD-24B7322D5DD5}" srcOrd="3" destOrd="0" presId="urn:microsoft.com/office/officeart/2005/8/layout/cycle2"/>
    <dgm:cxn modelId="{F359C854-3AEC-4F90-8B0B-ABBB6DB90360}" type="presParOf" srcId="{323B5D8E-18F8-4DCE-AEFD-24B7322D5DD5}" destId="{65941F31-2B4B-49F9-AB2E-CAD8BC2C16A4}" srcOrd="0" destOrd="0" presId="urn:microsoft.com/office/officeart/2005/8/layout/cycle2"/>
    <dgm:cxn modelId="{05EFB832-69F5-478F-ACAC-7137558D67C1}" type="presParOf" srcId="{8DA0B279-658E-4418-BDD2-00874C044572}" destId="{3C285E07-D61E-43ED-8242-46970EC7C4D3}" srcOrd="4" destOrd="0" presId="urn:microsoft.com/office/officeart/2005/8/layout/cycle2"/>
    <dgm:cxn modelId="{9BC682F1-E1DD-4645-9DFE-E854FB056A21}" type="presParOf" srcId="{8DA0B279-658E-4418-BDD2-00874C044572}" destId="{A69D90CE-2F34-497C-810B-9A9ED837F49E}" srcOrd="5" destOrd="0" presId="urn:microsoft.com/office/officeart/2005/8/layout/cycle2"/>
    <dgm:cxn modelId="{5A43AC36-DCB9-42B6-BD1D-28EDBF37A29F}" type="presParOf" srcId="{A69D90CE-2F34-497C-810B-9A9ED837F49E}" destId="{D2BFB4B0-C38D-48FB-905B-FD4158FF9272}" srcOrd="0" destOrd="0" presId="urn:microsoft.com/office/officeart/2005/8/layout/cycle2"/>
    <dgm:cxn modelId="{A73D097E-0D29-423F-9DD9-A62F0A6C9248}" type="presParOf" srcId="{8DA0B279-658E-4418-BDD2-00874C044572}" destId="{C3313CDD-CE69-4DDB-A466-B9EBF2F1C864}" srcOrd="6" destOrd="0" presId="urn:microsoft.com/office/officeart/2005/8/layout/cycle2"/>
    <dgm:cxn modelId="{D91E209C-5F63-4F1F-8741-025672D77665}" type="presParOf" srcId="{8DA0B279-658E-4418-BDD2-00874C044572}" destId="{2D29A63C-D09E-4FC7-BC0C-F500415B0A62}" srcOrd="7" destOrd="0" presId="urn:microsoft.com/office/officeart/2005/8/layout/cycle2"/>
    <dgm:cxn modelId="{5B866B20-98F3-4F3B-AE37-7484B6CDA3B2}" type="presParOf" srcId="{2D29A63C-D09E-4FC7-BC0C-F500415B0A62}" destId="{D75C8ABB-C8DB-4EA7-92CD-D7DFDC0DA152}" srcOrd="0" destOrd="0" presId="urn:microsoft.com/office/officeart/2005/8/layout/cycle2"/>
    <dgm:cxn modelId="{EA7CAEF4-258B-4D7E-9978-877792C90150}" type="presParOf" srcId="{8DA0B279-658E-4418-BDD2-00874C044572}" destId="{66D21334-FA3C-478D-9653-511C62AA89BD}" srcOrd="8" destOrd="0" presId="urn:microsoft.com/office/officeart/2005/8/layout/cycle2"/>
    <dgm:cxn modelId="{678CA4C0-A72E-437E-9F96-C844E2CB9A0E}" type="presParOf" srcId="{8DA0B279-658E-4418-BDD2-00874C044572}" destId="{1DAEB486-E731-4569-BFEB-A3B98DE7EDA6}" srcOrd="9" destOrd="0" presId="urn:microsoft.com/office/officeart/2005/8/layout/cycle2"/>
    <dgm:cxn modelId="{47BE12BE-F564-4764-AF94-F88661DED589}" type="presParOf" srcId="{1DAEB486-E731-4569-BFEB-A3B98DE7EDA6}" destId="{E82656D0-9C6C-410D-8244-5FC435E6A7CB}"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E23D2-F1AB-4969-8399-0B078A385FF1}">
      <dsp:nvSpPr>
        <dsp:cNvPr id="0" name=""/>
        <dsp:cNvSpPr/>
      </dsp:nvSpPr>
      <dsp:spPr>
        <a:xfrm>
          <a:off x="5160535" y="2201"/>
          <a:ext cx="2298363" cy="2298363"/>
        </a:xfrm>
        <a:prstGeom prst="ellipse">
          <a:avLst/>
        </a:prstGeom>
        <a:solidFill>
          <a:schemeClr val="accent2">
            <a:lumMod val="20000"/>
            <a:lumOff val="8000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150000"/>
            </a:lnSpc>
            <a:spcBef>
              <a:spcPct val="0"/>
            </a:spcBef>
            <a:spcAft>
              <a:spcPct val="35000"/>
            </a:spcAft>
            <a:buNone/>
          </a:pPr>
          <a:r>
            <a:rPr lang="en-US" sz="3600" kern="1200">
              <a:solidFill>
                <a:schemeClr val="tx1"/>
              </a:solidFill>
              <a:latin typeface="Arial" panose="020B0604020202020204" pitchFamily="34" charset="0"/>
              <a:cs typeface="Arial" panose="020B0604020202020204" pitchFamily="34" charset="0"/>
            </a:rPr>
            <a:t>Vươn ngọn</a:t>
          </a:r>
        </a:p>
      </dsp:txBody>
      <dsp:txXfrm>
        <a:off x="5497122" y="338788"/>
        <a:ext cx="1625189" cy="1625189"/>
      </dsp:txXfrm>
    </dsp:sp>
    <dsp:sp modelId="{9BA95A1E-D4B8-4CC2-9C55-1B6096A97ED5}">
      <dsp:nvSpPr>
        <dsp:cNvPr id="0" name=""/>
        <dsp:cNvSpPr/>
      </dsp:nvSpPr>
      <dsp:spPr>
        <a:xfrm rot="2160000">
          <a:off x="7386793" y="1768834"/>
          <a:ext cx="613201" cy="77569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latin typeface="Arial" panose="020B0604020202020204" pitchFamily="34" charset="0"/>
            <a:cs typeface="Arial" panose="020B0604020202020204" pitchFamily="34" charset="0"/>
          </a:endParaRPr>
        </a:p>
      </dsp:txBody>
      <dsp:txXfrm>
        <a:off x="7404360" y="1869909"/>
        <a:ext cx="429241" cy="465419"/>
      </dsp:txXfrm>
    </dsp:sp>
    <dsp:sp modelId="{76A3FFC5-1404-4995-8065-AB39A8BD28AD}">
      <dsp:nvSpPr>
        <dsp:cNvPr id="0" name=""/>
        <dsp:cNvSpPr/>
      </dsp:nvSpPr>
      <dsp:spPr>
        <a:xfrm>
          <a:off x="7955969" y="2033203"/>
          <a:ext cx="2298363" cy="2298363"/>
        </a:xfrm>
        <a:prstGeom prst="ellipse">
          <a:avLst/>
        </a:prstGeom>
        <a:solidFill>
          <a:schemeClr val="accent3">
            <a:lumMod val="20000"/>
            <a:lumOff val="8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150000"/>
            </a:lnSpc>
            <a:spcBef>
              <a:spcPct val="0"/>
            </a:spcBef>
            <a:spcAft>
              <a:spcPct val="35000"/>
            </a:spcAft>
            <a:buNone/>
          </a:pPr>
          <a:r>
            <a:rPr lang="en-US" sz="3600" kern="1200">
              <a:solidFill>
                <a:schemeClr val="tx1"/>
              </a:solidFill>
              <a:latin typeface="Arial" panose="020B0604020202020204" pitchFamily="34" charset="0"/>
              <a:cs typeface="Arial" panose="020B0604020202020204" pitchFamily="34" charset="0"/>
            </a:rPr>
            <a:t>Tỏa tán</a:t>
          </a:r>
        </a:p>
      </dsp:txBody>
      <dsp:txXfrm>
        <a:off x="8292556" y="2369790"/>
        <a:ext cx="1625189" cy="1625189"/>
      </dsp:txXfrm>
    </dsp:sp>
    <dsp:sp modelId="{323B5D8E-18F8-4DCE-AEFD-24B7322D5DD5}">
      <dsp:nvSpPr>
        <dsp:cNvPr id="0" name=""/>
        <dsp:cNvSpPr/>
      </dsp:nvSpPr>
      <dsp:spPr>
        <a:xfrm rot="6480000">
          <a:off x="8270033" y="4421146"/>
          <a:ext cx="613201" cy="77569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latin typeface="Arial" panose="020B0604020202020204" pitchFamily="34" charset="0"/>
            <a:cs typeface="Arial" panose="020B0604020202020204" pitchFamily="34" charset="0"/>
          </a:endParaRPr>
        </a:p>
      </dsp:txBody>
      <dsp:txXfrm rot="10800000">
        <a:off x="8390436" y="4488807"/>
        <a:ext cx="429241" cy="465419"/>
      </dsp:txXfrm>
    </dsp:sp>
    <dsp:sp modelId="{3C285E07-D61E-43ED-8242-46970EC7C4D3}">
      <dsp:nvSpPr>
        <dsp:cNvPr id="0" name=""/>
        <dsp:cNvSpPr/>
      </dsp:nvSpPr>
      <dsp:spPr>
        <a:xfrm>
          <a:off x="6888208" y="5319434"/>
          <a:ext cx="2298363" cy="2298363"/>
        </a:xfrm>
        <a:prstGeom prst="ellipse">
          <a:avLst/>
        </a:prstGeom>
        <a:solidFill>
          <a:schemeClr val="accent4">
            <a:lumMod val="20000"/>
            <a:lumOff val="8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100000"/>
            </a:lnSpc>
            <a:spcBef>
              <a:spcPct val="0"/>
            </a:spcBef>
            <a:spcAft>
              <a:spcPct val="35000"/>
            </a:spcAft>
            <a:buNone/>
          </a:pPr>
          <a:r>
            <a:rPr lang="en-US" sz="3600" kern="1200">
              <a:solidFill>
                <a:schemeClr val="tx1"/>
              </a:solidFill>
              <a:latin typeface="Arial" panose="020B0604020202020204" pitchFamily="34" charset="0"/>
              <a:cs typeface="Arial" panose="020B0604020202020204" pitchFamily="34" charset="0"/>
            </a:rPr>
            <a:t>Nở hoa</a:t>
          </a:r>
        </a:p>
      </dsp:txBody>
      <dsp:txXfrm>
        <a:off x="7224795" y="5656021"/>
        <a:ext cx="1625189" cy="1625189"/>
      </dsp:txXfrm>
    </dsp:sp>
    <dsp:sp modelId="{A69D90CE-2F34-497C-810B-9A9ED837F49E}">
      <dsp:nvSpPr>
        <dsp:cNvPr id="0" name=""/>
        <dsp:cNvSpPr/>
      </dsp:nvSpPr>
      <dsp:spPr>
        <a:xfrm rot="10800000">
          <a:off x="6020471" y="6080767"/>
          <a:ext cx="613201" cy="77569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latin typeface="Arial" panose="020B0604020202020204" pitchFamily="34" charset="0"/>
            <a:cs typeface="Arial" panose="020B0604020202020204" pitchFamily="34" charset="0"/>
          </a:endParaRPr>
        </a:p>
      </dsp:txBody>
      <dsp:txXfrm rot="10800000">
        <a:off x="6204431" y="6235906"/>
        <a:ext cx="429241" cy="465419"/>
      </dsp:txXfrm>
    </dsp:sp>
    <dsp:sp modelId="{C3313CDD-CE69-4DDB-A466-B9EBF2F1C864}">
      <dsp:nvSpPr>
        <dsp:cNvPr id="0" name=""/>
        <dsp:cNvSpPr/>
      </dsp:nvSpPr>
      <dsp:spPr>
        <a:xfrm>
          <a:off x="3432861" y="5319434"/>
          <a:ext cx="2298363" cy="2298363"/>
        </a:xfrm>
        <a:prstGeom prst="ellipse">
          <a:avLst/>
        </a:prstGeom>
        <a:solidFill>
          <a:schemeClr val="accent1">
            <a:lumMod val="20000"/>
            <a:lumOff val="8000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100000"/>
            </a:lnSpc>
            <a:spcBef>
              <a:spcPct val="0"/>
            </a:spcBef>
            <a:spcAft>
              <a:spcPct val="35000"/>
            </a:spcAft>
            <a:buNone/>
          </a:pPr>
          <a:r>
            <a:rPr lang="en-US" sz="3600" kern="1200">
              <a:solidFill>
                <a:schemeClr val="tx1"/>
              </a:solidFill>
              <a:latin typeface="Arial" panose="020B0604020202020204" pitchFamily="34" charset="0"/>
              <a:cs typeface="Arial" panose="020B0604020202020204" pitchFamily="34" charset="0"/>
            </a:rPr>
            <a:t>Ra quả</a:t>
          </a:r>
        </a:p>
      </dsp:txBody>
      <dsp:txXfrm>
        <a:off x="3769448" y="5656021"/>
        <a:ext cx="1625189" cy="1625189"/>
      </dsp:txXfrm>
    </dsp:sp>
    <dsp:sp modelId="{2D29A63C-D09E-4FC7-BC0C-F500415B0A62}">
      <dsp:nvSpPr>
        <dsp:cNvPr id="0" name=""/>
        <dsp:cNvSpPr/>
      </dsp:nvSpPr>
      <dsp:spPr>
        <a:xfrm rot="15120000">
          <a:off x="3746924" y="4454157"/>
          <a:ext cx="613201" cy="77569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latin typeface="Arial" panose="020B0604020202020204" pitchFamily="34" charset="0"/>
            <a:cs typeface="Arial" panose="020B0604020202020204" pitchFamily="34" charset="0"/>
          </a:endParaRPr>
        </a:p>
      </dsp:txBody>
      <dsp:txXfrm rot="10800000">
        <a:off x="3867327" y="4696774"/>
        <a:ext cx="429241" cy="465419"/>
      </dsp:txXfrm>
    </dsp:sp>
    <dsp:sp modelId="{66D21334-FA3C-478D-9653-511C62AA89BD}">
      <dsp:nvSpPr>
        <dsp:cNvPr id="0" name=""/>
        <dsp:cNvSpPr/>
      </dsp:nvSpPr>
      <dsp:spPr>
        <a:xfrm>
          <a:off x="2365100" y="2033203"/>
          <a:ext cx="2298363" cy="2298363"/>
        </a:xfrm>
        <a:prstGeom prst="ellipse">
          <a:avLst/>
        </a:prstGeom>
        <a:solidFill>
          <a:srgbClr val="FFFFB9"/>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150000"/>
            </a:lnSpc>
            <a:spcBef>
              <a:spcPct val="0"/>
            </a:spcBef>
            <a:spcAft>
              <a:spcPct val="35000"/>
            </a:spcAft>
            <a:buNone/>
          </a:pPr>
          <a:r>
            <a:rPr lang="en-US" sz="3600" kern="1200">
              <a:solidFill>
                <a:schemeClr val="tx1"/>
              </a:solidFill>
              <a:latin typeface="Arial" panose="020B0604020202020204" pitchFamily="34" charset="0"/>
              <a:cs typeface="Arial" panose="020B0604020202020204" pitchFamily="34" charset="0"/>
            </a:rPr>
            <a:t>Quả chín</a:t>
          </a:r>
        </a:p>
      </dsp:txBody>
      <dsp:txXfrm>
        <a:off x="2701687" y="2369790"/>
        <a:ext cx="1625189" cy="1625189"/>
      </dsp:txXfrm>
    </dsp:sp>
    <dsp:sp modelId="{1DAEB486-E731-4569-BFEB-A3B98DE7EDA6}">
      <dsp:nvSpPr>
        <dsp:cNvPr id="0" name=""/>
        <dsp:cNvSpPr/>
      </dsp:nvSpPr>
      <dsp:spPr>
        <a:xfrm rot="19440000">
          <a:off x="4591358" y="1789236"/>
          <a:ext cx="613201" cy="77569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solidFill>
              <a:schemeClr val="tx1"/>
            </a:solidFill>
            <a:latin typeface="Arial" panose="020B0604020202020204" pitchFamily="34" charset="0"/>
            <a:cs typeface="Arial" panose="020B0604020202020204" pitchFamily="34" charset="0"/>
          </a:endParaRPr>
        </a:p>
      </dsp:txBody>
      <dsp:txXfrm>
        <a:off x="4608925" y="1998439"/>
        <a:ext cx="429241" cy="46541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46.svg"/><Relationship Id="rId7" Type="http://schemas.openxmlformats.org/officeDocument/2006/relationships/image" Target="../media/image57.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56.png"/><Relationship Id="rId9"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13" Type="http://schemas.microsoft.com/office/2007/relationships/diagramDrawing" Target="../diagrams/drawing1.xml"/><Relationship Id="rId3" Type="http://schemas.openxmlformats.org/officeDocument/2006/relationships/image" Target="../media/image4.svg"/><Relationship Id="rId7" Type="http://schemas.openxmlformats.org/officeDocument/2006/relationships/image" Target="../media/image63.svg"/><Relationship Id="rId12"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diagramQuickStyle" Target="../diagrams/quickStyle1.xml"/><Relationship Id="rId5" Type="http://schemas.openxmlformats.org/officeDocument/2006/relationships/image" Target="../media/image61.svg"/><Relationship Id="rId10" Type="http://schemas.openxmlformats.org/officeDocument/2006/relationships/diagramLayout" Target="../diagrams/layout1.xml"/><Relationship Id="rId4" Type="http://schemas.openxmlformats.org/officeDocument/2006/relationships/image" Target="../media/image60.png"/><Relationship Id="rId9"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sv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sv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png"/><Relationship Id="rId9" Type="http://schemas.openxmlformats.org/officeDocument/2006/relationships/image" Target="../media/image7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1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66.svg"/><Relationship Id="rId7" Type="http://schemas.openxmlformats.org/officeDocument/2006/relationships/image" Target="../media/image69.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75.svg"/><Relationship Id="rId4" Type="http://schemas.openxmlformats.org/officeDocument/2006/relationships/image" Target="../media/image74.png"/><Relationship Id="rId9" Type="http://schemas.openxmlformats.org/officeDocument/2006/relationships/image" Target="../media/image77.svg"/></Relationships>
</file>

<file path=ppt/slides/_rels/slide15.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svg"/><Relationship Id="rId3" Type="http://schemas.openxmlformats.org/officeDocument/2006/relationships/image" Target="../media/image79.svg"/><Relationship Id="rId7" Type="http://schemas.openxmlformats.org/officeDocument/2006/relationships/image" Target="../media/image83.svg"/><Relationship Id="rId12" Type="http://schemas.openxmlformats.org/officeDocument/2006/relationships/image" Target="../media/image88.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7.svg"/><Relationship Id="rId5" Type="http://schemas.openxmlformats.org/officeDocument/2006/relationships/image" Target="../media/image81.sv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svg"/></Relationships>
</file>

<file path=ppt/slides/_rels/slide16.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38.svg"/><Relationship Id="rId7" Type="http://schemas.openxmlformats.org/officeDocument/2006/relationships/image" Target="../media/image40.svg"/><Relationship Id="rId12" Type="http://schemas.openxmlformats.org/officeDocument/2006/relationships/image" Target="../media/image96.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95.svg"/><Relationship Id="rId5" Type="http://schemas.openxmlformats.org/officeDocument/2006/relationships/image" Target="../media/image91.svg"/><Relationship Id="rId10" Type="http://schemas.openxmlformats.org/officeDocument/2006/relationships/image" Target="../media/image94.png"/><Relationship Id="rId4" Type="http://schemas.openxmlformats.org/officeDocument/2006/relationships/image" Target="../media/image90.png"/><Relationship Id="rId9" Type="http://schemas.openxmlformats.org/officeDocument/2006/relationships/image" Target="../media/image93.sv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8.svg"/><Relationship Id="rId7" Type="http://schemas.openxmlformats.org/officeDocument/2006/relationships/image" Target="../media/image102.sv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svg"/><Relationship Id="rId4" Type="http://schemas.openxmlformats.org/officeDocument/2006/relationships/image" Target="../media/image99.png"/><Relationship Id="rId9" Type="http://schemas.openxmlformats.org/officeDocument/2006/relationships/image" Target="../media/image4.svg"/></Relationships>
</file>

<file path=ppt/slides/_rels/slide18.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6.svg"/><Relationship Id="rId7" Type="http://schemas.openxmlformats.org/officeDocument/2006/relationships/image" Target="../media/image10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5.png"/><Relationship Id="rId11" Type="http://schemas.openxmlformats.org/officeDocument/2006/relationships/image" Target="../media/image10.svg"/><Relationship Id="rId5" Type="http://schemas.openxmlformats.org/officeDocument/2006/relationships/image" Target="../media/image104.svg"/><Relationship Id="rId10" Type="http://schemas.openxmlformats.org/officeDocument/2006/relationships/image" Target="../media/image9.png"/><Relationship Id="rId4" Type="http://schemas.openxmlformats.org/officeDocument/2006/relationships/image" Target="../media/image103.png"/><Relationship Id="rId9" Type="http://schemas.openxmlformats.org/officeDocument/2006/relationships/image" Target="../media/image108.sv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10.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6.sv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sv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sv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svg"/><Relationship Id="rId7" Type="http://schemas.openxmlformats.org/officeDocument/2006/relationships/image" Target="../media/image48.svg"/><Relationship Id="rId12" Type="http://schemas.openxmlformats.org/officeDocument/2006/relationships/image" Target="../media/image53.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26.png"/><Relationship Id="rId7" Type="http://schemas.openxmlformats.org/officeDocument/2006/relationships/image" Target="../media/image4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svg"/><Relationship Id="rId7" Type="http://schemas.openxmlformats.org/officeDocument/2006/relationships/image" Target="../media/image46.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38.sv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9" name="Freeform 9"/>
          <p:cNvSpPr/>
          <p:nvPr/>
        </p:nvSpPr>
        <p:spPr>
          <a:xfrm rot="1127007">
            <a:off x="15704676" y="139729"/>
            <a:ext cx="2434233" cy="2023456"/>
          </a:xfrm>
          <a:custGeom>
            <a:avLst/>
            <a:gdLst/>
            <a:ahLst/>
            <a:cxnLst/>
            <a:rect l="l" t="t" r="r" b="b"/>
            <a:pathLst>
              <a:path w="2434233" h="2023456">
                <a:moveTo>
                  <a:pt x="0" y="0"/>
                </a:moveTo>
                <a:lnTo>
                  <a:pt x="2434233" y="0"/>
                </a:lnTo>
                <a:lnTo>
                  <a:pt x="2434233" y="2023456"/>
                </a:lnTo>
                <a:lnTo>
                  <a:pt x="0" y="2023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93789" y="8801100"/>
            <a:ext cx="1214540" cy="1228359"/>
          </a:xfrm>
          <a:custGeom>
            <a:avLst/>
            <a:gdLst/>
            <a:ahLst/>
            <a:cxnLst/>
            <a:rect l="l" t="t" r="r" b="b"/>
            <a:pathLst>
              <a:path w="1214540" h="1228359">
                <a:moveTo>
                  <a:pt x="0" y="0"/>
                </a:moveTo>
                <a:lnTo>
                  <a:pt x="1214540" y="0"/>
                </a:lnTo>
                <a:lnTo>
                  <a:pt x="1214540" y="1228359"/>
                </a:lnTo>
                <a:lnTo>
                  <a:pt x="0" y="12283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766719" flipH="1">
            <a:off x="-263800" y="-8477"/>
            <a:ext cx="1929719" cy="1905557"/>
          </a:xfrm>
          <a:custGeom>
            <a:avLst/>
            <a:gdLst/>
            <a:ahLst/>
            <a:cxnLst/>
            <a:rect l="l" t="t" r="r" b="b"/>
            <a:pathLst>
              <a:path w="2829600" h="3170421">
                <a:moveTo>
                  <a:pt x="2829600" y="0"/>
                </a:moveTo>
                <a:lnTo>
                  <a:pt x="0" y="0"/>
                </a:lnTo>
                <a:lnTo>
                  <a:pt x="0" y="3170421"/>
                </a:lnTo>
                <a:lnTo>
                  <a:pt x="2829600" y="3170421"/>
                </a:lnTo>
                <a:lnTo>
                  <a:pt x="282960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17280660" y="9032259"/>
            <a:ext cx="1119197" cy="1264364"/>
          </a:xfrm>
          <a:custGeom>
            <a:avLst/>
            <a:gdLst/>
            <a:ahLst/>
            <a:cxnLst/>
            <a:rect l="l" t="t" r="r" b="b"/>
            <a:pathLst>
              <a:path w="705489" h="691379">
                <a:moveTo>
                  <a:pt x="0" y="0"/>
                </a:moveTo>
                <a:lnTo>
                  <a:pt x="705489" y="0"/>
                </a:lnTo>
                <a:lnTo>
                  <a:pt x="705489" y="691379"/>
                </a:lnTo>
                <a:lnTo>
                  <a:pt x="0" y="6913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4" name="TextBox 23">
            <a:extLst>
              <a:ext uri="{FF2B5EF4-FFF2-40B4-BE49-F238E27FC236}">
                <a16:creationId xmlns:a16="http://schemas.microsoft.com/office/drawing/2014/main" id="{4B1A72AF-DCCC-42DC-4680-477E85717AE0}"/>
              </a:ext>
            </a:extLst>
          </p:cNvPr>
          <p:cNvSpPr txBox="1"/>
          <p:nvPr/>
        </p:nvSpPr>
        <p:spPr>
          <a:xfrm>
            <a:off x="1104900" y="3497536"/>
            <a:ext cx="16078200" cy="3291927"/>
          </a:xfrm>
          <a:prstGeom prst="rect">
            <a:avLst/>
          </a:prstGeom>
        </p:spPr>
        <p:txBody>
          <a:bodyPr wrap="square" lIns="0" tIns="0" rIns="0" bIns="0" rtlCol="0" anchor="t">
            <a:spAutoFit/>
          </a:bodyPr>
          <a:lstStyle/>
          <a:p>
            <a:pPr algn="ctr">
              <a:lnSpc>
                <a:spcPct val="150000"/>
              </a:lnSpc>
            </a:pPr>
            <a:r>
              <a:rPr lang="en-US" sz="7600" b="1">
                <a:solidFill>
                  <a:srgbClr val="C00000"/>
                </a:solidFill>
                <a:latin typeface="Arial" panose="020B0604020202020204" pitchFamily="34" charset="0"/>
                <a:cs typeface="Arial" panose="020B0604020202020204" pitchFamily="34" charset="0"/>
              </a:rPr>
              <a:t>THÂN MẾN CHÀO MỪNG CÁC </a:t>
            </a:r>
            <a:r>
              <a:rPr lang="en-US" sz="7600" b="1" dirty="0">
                <a:solidFill>
                  <a:srgbClr val="C00000"/>
                </a:solidFill>
                <a:latin typeface="Arial" panose="020B0604020202020204" pitchFamily="34" charset="0"/>
                <a:cs typeface="Arial" panose="020B0604020202020204" pitchFamily="34" charset="0"/>
              </a:rPr>
              <a:t>EM ĐẾN </a:t>
            </a:r>
            <a:r>
              <a:rPr lang="en-US" sz="7600" b="1">
                <a:solidFill>
                  <a:srgbClr val="C00000"/>
                </a:solidFill>
                <a:latin typeface="Arial" panose="020B0604020202020204" pitchFamily="34" charset="0"/>
                <a:cs typeface="Arial" panose="020B0604020202020204" pitchFamily="34" charset="0"/>
              </a:rPr>
              <a:t>VỚI TIẾT HỌC HÔM </a:t>
            </a:r>
            <a:r>
              <a:rPr lang="en-US" sz="7600" b="1" dirty="0">
                <a:solidFill>
                  <a:srgbClr val="C00000"/>
                </a:solidFill>
                <a:latin typeface="Arial" panose="020B0604020202020204" pitchFamily="34" charset="0"/>
                <a:cs typeface="Arial" panose="020B0604020202020204" pitchFamily="34" charset="0"/>
              </a:rPr>
              <a:t>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30" name="Freeform 30"/>
          <p:cNvSpPr/>
          <p:nvPr/>
        </p:nvSpPr>
        <p:spPr>
          <a:xfrm>
            <a:off x="17365139" y="-42123"/>
            <a:ext cx="990553" cy="1211312"/>
          </a:xfrm>
          <a:custGeom>
            <a:avLst/>
            <a:gdLst/>
            <a:ahLst/>
            <a:cxnLst/>
            <a:rect l="l" t="t" r="r" b="b"/>
            <a:pathLst>
              <a:path w="1676353" h="1878267">
                <a:moveTo>
                  <a:pt x="0" y="0"/>
                </a:moveTo>
                <a:lnTo>
                  <a:pt x="1676353" y="0"/>
                </a:lnTo>
                <a:lnTo>
                  <a:pt x="1676353" y="1878267"/>
                </a:lnTo>
                <a:lnTo>
                  <a:pt x="0" y="18782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00DEA77-EDAB-7152-DA41-ED00933894F4}"/>
              </a:ext>
            </a:extLst>
          </p:cNvPr>
          <p:cNvGrpSpPr/>
          <p:nvPr/>
        </p:nvGrpSpPr>
        <p:grpSpPr>
          <a:xfrm>
            <a:off x="0" y="657981"/>
            <a:ext cx="7837062" cy="1374767"/>
            <a:chOff x="-1" y="1735024"/>
            <a:chExt cx="7837062" cy="1374767"/>
          </a:xfrm>
        </p:grpSpPr>
        <p:sp>
          <p:nvSpPr>
            <p:cNvPr id="4" name="Rectangle 3">
              <a:extLst>
                <a:ext uri="{FF2B5EF4-FFF2-40B4-BE49-F238E27FC236}">
                  <a16:creationId xmlns:a16="http://schemas.microsoft.com/office/drawing/2014/main" id="{2CF5D49D-AD11-128A-745E-D29A6EA5D50C}"/>
                </a:ext>
              </a:extLst>
            </p:cNvPr>
            <p:cNvSpPr/>
            <p:nvPr/>
          </p:nvSpPr>
          <p:spPr>
            <a:xfrm>
              <a:off x="-1" y="1822685"/>
              <a:ext cx="7162800" cy="1199449"/>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C00000"/>
                  </a:solidFill>
                  <a:latin typeface="Arial" panose="020B0604020202020204" pitchFamily="34" charset="0"/>
                  <a:cs typeface="Arial" panose="020B0604020202020204" pitchFamily="34" charset="0"/>
                </a:rPr>
                <a:t>Đáp án câu b</a:t>
              </a:r>
            </a:p>
          </p:txBody>
        </p:sp>
        <p:pic>
          <p:nvPicPr>
            <p:cNvPr id="5" name="Picture 103">
              <a:extLst>
                <a:ext uri="{FF2B5EF4-FFF2-40B4-BE49-F238E27FC236}">
                  <a16:creationId xmlns:a16="http://schemas.microsoft.com/office/drawing/2014/main" id="{B3C7354D-7335-437F-6901-581CC16C0B98}"/>
                </a:ext>
              </a:extLst>
            </p:cNvPr>
            <p:cNvPicPr>
              <a:picLocks noChangeAspect="1"/>
            </p:cNvPicPr>
            <p:nvPr/>
          </p:nvPicPr>
          <p:blipFill>
            <a:blip r:embed="rId4"/>
            <a:srcRect/>
            <a:stretch>
              <a:fillRect/>
            </a:stretch>
          </p:blipFill>
          <p:spPr>
            <a:xfrm rot="1376890">
              <a:off x="6488537" y="1735024"/>
              <a:ext cx="1348524" cy="1374767"/>
            </a:xfrm>
            <a:prstGeom prst="rect">
              <a:avLst/>
            </a:prstGeom>
          </p:spPr>
        </p:pic>
      </p:grpSp>
      <p:sp>
        <p:nvSpPr>
          <p:cNvPr id="6" name="Freeform 3">
            <a:extLst>
              <a:ext uri="{FF2B5EF4-FFF2-40B4-BE49-F238E27FC236}">
                <a16:creationId xmlns:a16="http://schemas.microsoft.com/office/drawing/2014/main" id="{7036E948-A4FA-2871-53C4-8E555162BC76}"/>
              </a:ext>
            </a:extLst>
          </p:cNvPr>
          <p:cNvSpPr/>
          <p:nvPr/>
        </p:nvSpPr>
        <p:spPr>
          <a:xfrm>
            <a:off x="723900" y="2537395"/>
            <a:ext cx="16840199" cy="7300117"/>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3">
              <a:lumMod val="20000"/>
              <a:lumOff val="80000"/>
            </a:schemeClr>
          </a:solidFill>
        </p:spPr>
        <p:txBody>
          <a:bodyPr/>
          <a:lstStyle/>
          <a:p>
            <a:r>
              <a:rPr lang="en-US">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5CE1D439-7139-1DA8-05DC-F09AEE0F0C70}"/>
              </a:ext>
            </a:extLst>
          </p:cNvPr>
          <p:cNvSpPr txBox="1"/>
          <p:nvPr/>
        </p:nvSpPr>
        <p:spPr>
          <a:xfrm>
            <a:off x="6746322" y="2686751"/>
            <a:ext cx="10038714" cy="7001404"/>
          </a:xfrm>
          <a:prstGeom prst="rect">
            <a:avLst/>
          </a:prstGeom>
          <a:noFill/>
        </p:spPr>
        <p:txBody>
          <a:bodyPr wrap="square">
            <a:spAutoFit/>
          </a:bodyPr>
          <a:lstStyle/>
          <a:p>
            <a:pPr marL="571500" indent="-571500" algn="just">
              <a:lnSpc>
                <a:spcPct val="150000"/>
              </a:lnSpc>
              <a:buFont typeface="Courier New" panose="02070309020205020404" pitchFamily="49" charset="0"/>
              <a:buChar char="o"/>
            </a:pPr>
            <a:r>
              <a:rPr lang="vi-VN" sz="3800" b="1">
                <a:solidFill>
                  <a:srgbClr val="000000"/>
                </a:solidFill>
                <a:latin typeface="Arial" panose="020B0604020202020204" pitchFamily="34" charset="0"/>
                <a:ea typeface="Calibri" panose="020F0502020204030204" pitchFamily="34" charset="0"/>
                <a:cs typeface="Arial" panose="020B0604020202020204" pitchFamily="34" charset="0"/>
              </a:rPr>
              <a:t>Cây cà chua được tả theo trình tự thời gian (các thời kì sinh trưởng, phát triển của cây)</a:t>
            </a:r>
            <a:r>
              <a:rPr lang="en-US" sz="3800" b="1">
                <a:solidFill>
                  <a:srgbClr val="000000"/>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Khi cây còn đang lớn (vươn ngọn, toả tán, lá cảnh phủ kín ruộng) </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 ra những chùm hoa</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 </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hoa sai chi chít </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 hoa rụng </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 ra những chùm quả non (quả non) </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 quả xum xuê, chi chít </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 quả chín.</a:t>
            </a:r>
          </a:p>
        </p:txBody>
      </p:sp>
      <p:sp>
        <p:nvSpPr>
          <p:cNvPr id="14" name="Freeform 14"/>
          <p:cNvSpPr/>
          <p:nvPr/>
        </p:nvSpPr>
        <p:spPr>
          <a:xfrm>
            <a:off x="17189794" y="9279396"/>
            <a:ext cx="1098206" cy="1007604"/>
          </a:xfrm>
          <a:custGeom>
            <a:avLst/>
            <a:gdLst/>
            <a:ahLst/>
            <a:cxnLst/>
            <a:rect l="l" t="t" r="r" b="b"/>
            <a:pathLst>
              <a:path w="1098206" h="1007604">
                <a:moveTo>
                  <a:pt x="0" y="0"/>
                </a:moveTo>
                <a:lnTo>
                  <a:pt x="1098206" y="0"/>
                </a:lnTo>
                <a:lnTo>
                  <a:pt x="1098206" y="1007604"/>
                </a:lnTo>
                <a:lnTo>
                  <a:pt x="0" y="10076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8" name="Freeform 18"/>
          <p:cNvSpPr/>
          <p:nvPr/>
        </p:nvSpPr>
        <p:spPr>
          <a:xfrm>
            <a:off x="-228599" y="9410700"/>
            <a:ext cx="2667000" cy="876300"/>
          </a:xfrm>
          <a:custGeom>
            <a:avLst/>
            <a:gdLst/>
            <a:ahLst/>
            <a:cxnLst/>
            <a:rect l="l" t="t" r="r" b="b"/>
            <a:pathLst>
              <a:path w="5548363" h="1800906">
                <a:moveTo>
                  <a:pt x="0" y="0"/>
                </a:moveTo>
                <a:lnTo>
                  <a:pt x="5548363" y="0"/>
                </a:lnTo>
                <a:lnTo>
                  <a:pt x="5548363" y="1800906"/>
                </a:lnTo>
                <a:lnTo>
                  <a:pt x="0" y="18009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8174C004-8CEC-21DD-3806-46633070F0FA}"/>
              </a:ext>
            </a:extLst>
          </p:cNvPr>
          <p:cNvGrpSpPr/>
          <p:nvPr/>
        </p:nvGrpSpPr>
        <p:grpSpPr>
          <a:xfrm>
            <a:off x="1788188" y="4351886"/>
            <a:ext cx="4179071" cy="3920032"/>
            <a:chOff x="1788188" y="4351886"/>
            <a:chExt cx="4179071" cy="3920032"/>
          </a:xfrm>
        </p:grpSpPr>
        <p:grpSp>
          <p:nvGrpSpPr>
            <p:cNvPr id="11" name="Group 8">
              <a:extLst>
                <a:ext uri="{FF2B5EF4-FFF2-40B4-BE49-F238E27FC236}">
                  <a16:creationId xmlns:a16="http://schemas.microsoft.com/office/drawing/2014/main" id="{F27EC0A4-CD2F-1881-B22A-3D30A9C19222}"/>
                </a:ext>
              </a:extLst>
            </p:cNvPr>
            <p:cNvGrpSpPr/>
            <p:nvPr/>
          </p:nvGrpSpPr>
          <p:grpSpPr>
            <a:xfrm>
              <a:off x="1788188" y="4351886"/>
              <a:ext cx="4179071" cy="3671134"/>
              <a:chOff x="0" y="0"/>
              <a:chExt cx="1100661" cy="893945"/>
            </a:xfrm>
          </p:grpSpPr>
          <p:sp>
            <p:nvSpPr>
              <p:cNvPr id="13" name="Freeform 9">
                <a:extLst>
                  <a:ext uri="{FF2B5EF4-FFF2-40B4-BE49-F238E27FC236}">
                    <a16:creationId xmlns:a16="http://schemas.microsoft.com/office/drawing/2014/main" id="{ABBF9996-F528-C277-88D8-CC57A7158B48}"/>
                  </a:ext>
                </a:extLst>
              </p:cNvPr>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26DE99A-2B0D-D912-B956-08859A0CF875}"/>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latin typeface="Arial" panose="020B0604020202020204" pitchFamily="34" charset="0"/>
                  <a:cs typeface="Arial" panose="020B0604020202020204" pitchFamily="34" charset="0"/>
                </a:endParaRPr>
              </a:p>
            </p:txBody>
          </p:sp>
        </p:grpSp>
        <p:pic>
          <p:nvPicPr>
            <p:cNvPr id="17" name="Picture 16" descr="A tomato plant with green leaves and red and yellow fruits&#10;&#10;Description automatically generated">
              <a:extLst>
                <a:ext uri="{FF2B5EF4-FFF2-40B4-BE49-F238E27FC236}">
                  <a16:creationId xmlns:a16="http://schemas.microsoft.com/office/drawing/2014/main" id="{8BEDEFBA-FC07-2CA1-5981-46B8C1BA85F7}"/>
                </a:ext>
              </a:extLst>
            </p:cNvPr>
            <p:cNvPicPr>
              <a:picLocks noChangeAspect="1"/>
            </p:cNvPicPr>
            <p:nvPr/>
          </p:nvPicPr>
          <p:blipFill rotWithShape="1">
            <a:blip r:embed="rId9">
              <a:extLst>
                <a:ext uri="{28A0092B-C50C-407E-A947-70E740481C1C}">
                  <a14:useLocalDpi xmlns:a14="http://schemas.microsoft.com/office/drawing/2010/main" val="0"/>
                </a:ext>
              </a:extLst>
            </a:blip>
            <a:srcRect l="14800" r="13197"/>
            <a:stretch/>
          </p:blipFill>
          <p:spPr>
            <a:xfrm>
              <a:off x="2476264" y="4379100"/>
              <a:ext cx="2802918" cy="3892818"/>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right)">
                                      <p:cBhvr>
                                        <p:cTn id="15" dur="500"/>
                                        <p:tgtEl>
                                          <p:spTgt spid="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6" name="Freeform 6"/>
          <p:cNvSpPr/>
          <p:nvPr/>
        </p:nvSpPr>
        <p:spPr>
          <a:xfrm>
            <a:off x="-108627" y="-2837"/>
            <a:ext cx="1707362" cy="1726789"/>
          </a:xfrm>
          <a:custGeom>
            <a:avLst/>
            <a:gdLst/>
            <a:ahLst/>
            <a:cxnLst/>
            <a:rect l="l" t="t" r="r" b="b"/>
            <a:pathLst>
              <a:path w="1707362" h="1726789">
                <a:moveTo>
                  <a:pt x="0" y="0"/>
                </a:moveTo>
                <a:lnTo>
                  <a:pt x="1707363" y="0"/>
                </a:lnTo>
                <a:lnTo>
                  <a:pt x="1707363" y="1726789"/>
                </a:lnTo>
                <a:lnTo>
                  <a:pt x="0" y="17267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5" name="Freeform 5"/>
          <p:cNvSpPr/>
          <p:nvPr/>
        </p:nvSpPr>
        <p:spPr>
          <a:xfrm>
            <a:off x="16992600" y="-97719"/>
            <a:ext cx="1111166" cy="1485777"/>
          </a:xfrm>
          <a:custGeom>
            <a:avLst/>
            <a:gdLst/>
            <a:ahLst/>
            <a:cxnLst/>
            <a:rect l="l" t="t" r="r" b="b"/>
            <a:pathLst>
              <a:path w="1603981" h="1876001">
                <a:moveTo>
                  <a:pt x="0" y="0"/>
                </a:moveTo>
                <a:lnTo>
                  <a:pt x="1603981" y="0"/>
                </a:lnTo>
                <a:lnTo>
                  <a:pt x="1603981" y="1876001"/>
                </a:lnTo>
                <a:lnTo>
                  <a:pt x="0" y="18760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9194E2B-2CB0-976D-589C-60DE6F07DCE1}"/>
              </a:ext>
            </a:extLst>
          </p:cNvPr>
          <p:cNvGrpSpPr/>
          <p:nvPr/>
        </p:nvGrpSpPr>
        <p:grpSpPr>
          <a:xfrm>
            <a:off x="5446400" y="0"/>
            <a:ext cx="7583876" cy="1388058"/>
            <a:chOff x="4834930" y="84191"/>
            <a:chExt cx="7359542" cy="1232175"/>
          </a:xfrm>
        </p:grpSpPr>
        <p:sp>
          <p:nvSpPr>
            <p:cNvPr id="8" name="Round Same Side Corner Rectangle 11">
              <a:extLst>
                <a:ext uri="{FF2B5EF4-FFF2-40B4-BE49-F238E27FC236}">
                  <a16:creationId xmlns:a16="http://schemas.microsoft.com/office/drawing/2014/main" id="{6A3365D9-BD4C-9692-5F71-7F3BB95AADE6}"/>
                </a:ext>
              </a:extLst>
            </p:cNvPr>
            <p:cNvSpPr/>
            <p:nvPr/>
          </p:nvSpPr>
          <p:spPr>
            <a:xfrm flipV="1">
              <a:off x="4834930" y="84191"/>
              <a:ext cx="7359542" cy="1232175"/>
            </a:xfrm>
            <a:prstGeom prst="round2SameRect">
              <a:avLst>
                <a:gd name="adj1" fmla="val 37720"/>
                <a:gd name="adj2" fmla="val 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839BA06-A9B9-E3AE-82FD-390E8BE9806E}"/>
                </a:ext>
              </a:extLst>
            </p:cNvPr>
            <p:cNvSpPr txBox="1"/>
            <p:nvPr/>
          </p:nvSpPr>
          <p:spPr>
            <a:xfrm>
              <a:off x="5313042" y="337067"/>
              <a:ext cx="6403317" cy="7376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solidFill>
                    <a:prstClr val="white"/>
                  </a:solidFill>
                  <a:latin typeface="Arial" panose="020B0604020202020204" pitchFamily="34" charset="0"/>
                  <a:cs typeface="Arial" panose="020B0604020202020204" pitchFamily="34" charset="0"/>
                </a:rPr>
                <a:t>Đáp án câu c</a:t>
              </a:r>
              <a:endParaRPr kumimoji="0" lang="en-US" sz="4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A7DEEF0A-47EC-E670-57C0-771A4DFA02B1}"/>
              </a:ext>
            </a:extLst>
          </p:cNvPr>
          <p:cNvGrpSpPr/>
          <p:nvPr/>
        </p:nvGrpSpPr>
        <p:grpSpPr>
          <a:xfrm>
            <a:off x="1066800" y="2001942"/>
            <a:ext cx="6248400" cy="6875358"/>
            <a:chOff x="141719" y="1211468"/>
            <a:chExt cx="6248400" cy="7214348"/>
          </a:xfrm>
        </p:grpSpPr>
        <p:sp>
          <p:nvSpPr>
            <p:cNvPr id="37" name="Rectangle: Rounded Corners 36">
              <a:extLst>
                <a:ext uri="{FF2B5EF4-FFF2-40B4-BE49-F238E27FC236}">
                  <a16:creationId xmlns:a16="http://schemas.microsoft.com/office/drawing/2014/main" id="{94EA30C5-0188-804B-09E6-89E49B9583E9}"/>
                </a:ext>
              </a:extLst>
            </p:cNvPr>
            <p:cNvSpPr/>
            <p:nvPr/>
          </p:nvSpPr>
          <p:spPr>
            <a:xfrm>
              <a:off x="141719" y="1211468"/>
              <a:ext cx="6248400" cy="721434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tx2">
                      <a:lumMod val="50000"/>
                    </a:schemeClr>
                  </a:solidFill>
                  <a:effectLst/>
                  <a:uLnTx/>
                  <a:uFillTx/>
                  <a:latin typeface="Arial" panose="020B0604020202020204" pitchFamily="34" charset="0"/>
                  <a:cs typeface="Arial" panose="020B0604020202020204" pitchFamily="34" charset="0"/>
                </a:rPr>
                <a:t>Các chi tiết theo trình tự phát triển của cây cà chua là:</a:t>
              </a:r>
            </a:p>
          </p:txBody>
        </p:sp>
        <p:pic>
          <p:nvPicPr>
            <p:cNvPr id="38" name="Picture 6">
              <a:extLst>
                <a:ext uri="{FF2B5EF4-FFF2-40B4-BE49-F238E27FC236}">
                  <a16:creationId xmlns:a16="http://schemas.microsoft.com/office/drawing/2014/main" id="{73D22EE7-0FE8-01F6-BA41-D8A2D670A8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342374" y="1383234"/>
              <a:ext cx="1801847" cy="1759056"/>
            </a:xfrm>
            <a:prstGeom prst="rect">
              <a:avLst/>
            </a:prstGeom>
          </p:spPr>
        </p:pic>
      </p:grpSp>
      <p:pic>
        <p:nvPicPr>
          <p:cNvPr id="59" name="Picture 58" descr="A picture containing toy, doll&#10;&#10;Description automatically generated">
            <a:extLst>
              <a:ext uri="{FF2B5EF4-FFF2-40B4-BE49-F238E27FC236}">
                <a16:creationId xmlns:a16="http://schemas.microsoft.com/office/drawing/2014/main" id="{630D20BA-33FF-6836-177D-AD6814060B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7034" y="7212251"/>
            <a:ext cx="2826283" cy="3330097"/>
          </a:xfrm>
          <a:prstGeom prst="rect">
            <a:avLst/>
          </a:prstGeom>
        </p:spPr>
      </p:pic>
      <p:graphicFrame>
        <p:nvGraphicFramePr>
          <p:cNvPr id="3" name="Diagram 2">
            <a:extLst>
              <a:ext uri="{FF2B5EF4-FFF2-40B4-BE49-F238E27FC236}">
                <a16:creationId xmlns:a16="http://schemas.microsoft.com/office/drawing/2014/main" id="{03EC53B2-EE56-B528-759F-8E59CEAC4139}"/>
              </a:ext>
            </a:extLst>
          </p:cNvPr>
          <p:cNvGraphicFramePr/>
          <p:nvPr>
            <p:extLst>
              <p:ext uri="{D42A27DB-BD31-4B8C-83A1-F6EECF244321}">
                <p14:modId xmlns:p14="http://schemas.microsoft.com/office/powerpoint/2010/main" val="2781464388"/>
              </p:ext>
            </p:extLst>
          </p:nvPr>
        </p:nvGraphicFramePr>
        <p:xfrm>
          <a:off x="6227872" y="2001942"/>
          <a:ext cx="12619434" cy="7620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08992813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par>
                                <p:cTn id="13" presetID="16" presetClass="entr" presetSubtype="21"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barn(inVertical)">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4" name="Freeform 4"/>
          <p:cNvSpPr/>
          <p:nvPr/>
        </p:nvSpPr>
        <p:spPr>
          <a:xfrm rot="3955030">
            <a:off x="16133291" y="-38094"/>
            <a:ext cx="2099284" cy="1554094"/>
          </a:xfrm>
          <a:custGeom>
            <a:avLst/>
            <a:gdLst/>
            <a:ahLst/>
            <a:cxnLst/>
            <a:rect l="l" t="t" r="r" b="b"/>
            <a:pathLst>
              <a:path w="4214684" h="2818570">
                <a:moveTo>
                  <a:pt x="0" y="0"/>
                </a:moveTo>
                <a:lnTo>
                  <a:pt x="4214684" y="0"/>
                </a:lnTo>
                <a:lnTo>
                  <a:pt x="4214684" y="2818570"/>
                </a:lnTo>
                <a:lnTo>
                  <a:pt x="0" y="28185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5855FBBB-E5BE-B733-5939-42E92C9ECFA6}"/>
              </a:ext>
            </a:extLst>
          </p:cNvPr>
          <p:cNvPicPr>
            <a:picLocks noChangeAspect="1"/>
          </p:cNvPicPr>
          <p:nvPr/>
        </p:nvPicPr>
        <p:blipFill>
          <a:blip r:embed="rId4"/>
          <a:srcRect t="7037" b="7037"/>
          <a:stretch>
            <a:fillRect/>
          </a:stretch>
        </p:blipFill>
        <p:spPr>
          <a:xfrm>
            <a:off x="952401" y="1339742"/>
            <a:ext cx="16371254" cy="9122849"/>
          </a:xfrm>
          <a:prstGeom prst="rect">
            <a:avLst/>
          </a:prstGeom>
        </p:spPr>
      </p:pic>
      <p:sp>
        <p:nvSpPr>
          <p:cNvPr id="18" name="Rectangle 17">
            <a:extLst>
              <a:ext uri="{FF2B5EF4-FFF2-40B4-BE49-F238E27FC236}">
                <a16:creationId xmlns:a16="http://schemas.microsoft.com/office/drawing/2014/main" id="{39C5C8A2-BD2E-9B75-92B7-455B55268BDD}"/>
              </a:ext>
            </a:extLst>
          </p:cNvPr>
          <p:cNvSpPr/>
          <p:nvPr/>
        </p:nvSpPr>
        <p:spPr>
          <a:xfrm>
            <a:off x="1753831" y="2080498"/>
            <a:ext cx="14768393" cy="7364901"/>
          </a:xfrm>
          <a:prstGeom prst="rect">
            <a:avLst/>
          </a:prstGeom>
        </p:spPr>
        <p:txBody>
          <a:bodyPr wrap="square">
            <a:spAutoFit/>
          </a:bodyPr>
          <a:lstStyle/>
          <a:p>
            <a:pPr marL="571500" indent="-571500" algn="just">
              <a:lnSpc>
                <a:spcPct val="200000"/>
              </a:lnSpc>
              <a:spcBef>
                <a:spcPts val="300"/>
              </a:spcBef>
              <a:spcAft>
                <a:spcPts val="300"/>
              </a:spcAft>
              <a:buFont typeface="Wingdings" panose="05000000000000000000" pitchFamily="2" charset="2"/>
              <a:buChar char="Ø"/>
            </a:pPr>
            <a:r>
              <a:rPr lang="vi-VN" sz="4000">
                <a:latin typeface="Arial" panose="020B0604020202020204" pitchFamily="34" charset="0"/>
                <a:ea typeface="Calibri" panose="020F0502020204030204" pitchFamily="34" charset="0"/>
                <a:cs typeface="Arial" panose="020B0604020202020204" pitchFamily="34" charset="0"/>
              </a:rPr>
              <a:t>Chi tiết cho thấy tác giả tả cây kết hợp với tả những sự vật có liên quan đến cây là: </a:t>
            </a:r>
            <a:r>
              <a:rPr lang="vi-VN" sz="4000">
                <a:solidFill>
                  <a:srgbClr val="FF0000"/>
                </a:solidFill>
                <a:latin typeface="Arial" panose="020B0604020202020204" pitchFamily="34" charset="0"/>
                <a:ea typeface="Calibri" panose="020F0502020204030204" pitchFamily="34" charset="0"/>
                <a:cs typeface="Arial" panose="020B0604020202020204" pitchFamily="34" charset="0"/>
              </a:rPr>
              <a:t>“Nắng gửi thêm màu đẹp trên hoa”; “Nắng lại đến tạo vị thơm vị mát tụ đầu trong quả.”</a:t>
            </a:r>
            <a:endParaRPr lang="en-US" sz="4000">
              <a:solidFill>
                <a:srgbClr val="FF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200000"/>
              </a:lnSpc>
              <a:spcBef>
                <a:spcPts val="300"/>
              </a:spcBef>
              <a:spcAft>
                <a:spcPts val="300"/>
              </a:spcAft>
              <a:buFont typeface="Wingdings" panose="05000000000000000000" pitchFamily="2" charset="2"/>
              <a:buChar char="Ø"/>
            </a:pPr>
            <a:r>
              <a:rPr lang="en-US" sz="4000">
                <a:latin typeface="Arial" panose="020B0604020202020204" pitchFamily="34" charset="0"/>
                <a:ea typeface="Calibri" panose="020F0502020204030204" pitchFamily="34" charset="0"/>
                <a:cs typeface="Arial" panose="020B0604020202020204" pitchFamily="34" charset="0"/>
              </a:rPr>
              <a:t>Vì n</a:t>
            </a:r>
            <a:r>
              <a:rPr lang="vi-VN" sz="4000">
                <a:latin typeface="Arial" panose="020B0604020202020204" pitchFamily="34" charset="0"/>
                <a:ea typeface="Calibri" panose="020F0502020204030204" pitchFamily="34" charset="0"/>
                <a:cs typeface="Arial" panose="020B0604020202020204" pitchFamily="34" charset="0"/>
              </a:rPr>
              <a:t>ắng là hiện tượng thiên nhiên có tác động đến cây cà chua. Nắng làm cho sắc hoa cà chua thêm đẹp</a:t>
            </a:r>
            <a:r>
              <a:rPr lang="en-US" sz="4000">
                <a:latin typeface="Arial" panose="020B0604020202020204" pitchFamily="34" charset="0"/>
                <a:ea typeface="Calibri" panose="020F0502020204030204" pitchFamily="34" charset="0"/>
                <a:cs typeface="Arial" panose="020B0604020202020204" pitchFamily="34" charset="0"/>
              </a:rPr>
              <a:t> và </a:t>
            </a:r>
            <a:r>
              <a:rPr lang="vi-VN" sz="4000">
                <a:latin typeface="Arial" panose="020B0604020202020204" pitchFamily="34" charset="0"/>
                <a:ea typeface="Calibri" panose="020F0502020204030204" pitchFamily="34" charset="0"/>
                <a:cs typeface="Arial" panose="020B0604020202020204" pitchFamily="34" charset="0"/>
              </a:rPr>
              <a:t>giúp cho quả cà chua có vị thơm mát.</a:t>
            </a:r>
          </a:p>
        </p:txBody>
      </p:sp>
      <p:grpSp>
        <p:nvGrpSpPr>
          <p:cNvPr id="19" name="Group 18">
            <a:extLst>
              <a:ext uri="{FF2B5EF4-FFF2-40B4-BE49-F238E27FC236}">
                <a16:creationId xmlns:a16="http://schemas.microsoft.com/office/drawing/2014/main" id="{3A988DF4-DD3D-1B9C-A31E-39777A113B18}"/>
              </a:ext>
            </a:extLst>
          </p:cNvPr>
          <p:cNvGrpSpPr/>
          <p:nvPr/>
        </p:nvGrpSpPr>
        <p:grpSpPr>
          <a:xfrm>
            <a:off x="5904428" y="682014"/>
            <a:ext cx="6479144" cy="1374739"/>
            <a:chOff x="2078673" y="1010321"/>
            <a:chExt cx="6479144" cy="1374739"/>
          </a:xfrm>
        </p:grpSpPr>
        <p:sp>
          <p:nvSpPr>
            <p:cNvPr id="20" name="Freeform 6">
              <a:extLst>
                <a:ext uri="{FF2B5EF4-FFF2-40B4-BE49-F238E27FC236}">
                  <a16:creationId xmlns:a16="http://schemas.microsoft.com/office/drawing/2014/main" id="{0B14A0A9-6679-4908-3918-AA5B86F7487E}"/>
                </a:ext>
              </a:extLst>
            </p:cNvPr>
            <p:cNvSpPr/>
            <p:nvPr/>
          </p:nvSpPr>
          <p:spPr>
            <a:xfrm>
              <a:off x="2078673" y="1010321"/>
              <a:ext cx="6479144" cy="1374739"/>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chemeClr val="bg1"/>
            </a:solidFill>
            <a:ln>
              <a:solidFill>
                <a:schemeClr val="accent5">
                  <a:lumMod val="50000"/>
                </a:schemeClr>
              </a:solidFill>
            </a:ln>
          </p:spPr>
          <p:txBody>
            <a:bodyPr/>
            <a:lstStyle/>
            <a:p>
              <a:endParaRPr lang="en-US">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B49337F-BEC0-ABAC-FB01-9BB543D79B5A}"/>
                </a:ext>
              </a:extLst>
            </p:cNvPr>
            <p:cNvSpPr txBox="1"/>
            <p:nvPr/>
          </p:nvSpPr>
          <p:spPr>
            <a:xfrm>
              <a:off x="2452268" y="1278676"/>
              <a:ext cx="5731949" cy="861774"/>
            </a:xfrm>
            <a:prstGeom prst="rect">
              <a:avLst/>
            </a:prstGeom>
            <a:noFill/>
          </p:spPr>
          <p:txBody>
            <a:bodyPr wrap="square">
              <a:spAutoFit/>
            </a:bodyPr>
            <a:lstStyle/>
            <a:p>
              <a:pPr marL="0" marR="0" algn="ctr">
                <a:spcBef>
                  <a:spcPts val="0"/>
                </a:spcBef>
                <a:spcAft>
                  <a:spcPts val="0"/>
                </a:spcAft>
              </a:pPr>
              <a:r>
                <a:rPr lang="en-US" sz="5000" b="1">
                  <a:solidFill>
                    <a:srgbClr val="C00000"/>
                  </a:solidFill>
                  <a:effectLst/>
                  <a:latin typeface="Arial" panose="020B0604020202020204" pitchFamily="34" charset="0"/>
                  <a:ea typeface="Calibri" panose="020F0502020204030204" pitchFamily="34" charset="0"/>
                  <a:cs typeface="Arial" panose="020B0604020202020204" pitchFamily="34" charset="0"/>
                </a:rPr>
                <a:t>Đ</a:t>
              </a:r>
              <a:r>
                <a:rPr lang="en-US" sz="5000" b="1">
                  <a:solidFill>
                    <a:srgbClr val="C00000"/>
                  </a:solidFill>
                  <a:latin typeface="Arial" panose="020B0604020202020204" pitchFamily="34" charset="0"/>
                  <a:ea typeface="Calibri" panose="020F0502020204030204" pitchFamily="34" charset="0"/>
                  <a:cs typeface="Arial" panose="020B0604020202020204" pitchFamily="34" charset="0"/>
                </a:rPr>
                <a:t>áp án câu d</a:t>
              </a:r>
              <a:endParaRPr lang="en-US" sz="50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14" name="Freeform 14"/>
          <p:cNvSpPr/>
          <p:nvPr/>
        </p:nvSpPr>
        <p:spPr>
          <a:xfrm rot="-6384950">
            <a:off x="-182659" y="9193944"/>
            <a:ext cx="1660719" cy="1337804"/>
          </a:xfrm>
          <a:custGeom>
            <a:avLst/>
            <a:gdLst/>
            <a:ahLst/>
            <a:cxnLst/>
            <a:rect l="l" t="t" r="r" b="b"/>
            <a:pathLst>
              <a:path w="5250144" h="4114800">
                <a:moveTo>
                  <a:pt x="0" y="0"/>
                </a:moveTo>
                <a:lnTo>
                  <a:pt x="5250143" y="0"/>
                </a:lnTo>
                <a:lnTo>
                  <a:pt x="525014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5" name="Freeform 12">
            <a:extLst>
              <a:ext uri="{FF2B5EF4-FFF2-40B4-BE49-F238E27FC236}">
                <a16:creationId xmlns:a16="http://schemas.microsoft.com/office/drawing/2014/main" id="{BE943879-1E46-6DCD-54AB-6FBAAE15CC3D}"/>
              </a:ext>
            </a:extLst>
          </p:cNvPr>
          <p:cNvSpPr/>
          <p:nvPr/>
        </p:nvSpPr>
        <p:spPr>
          <a:xfrm>
            <a:off x="16201994" y="8208023"/>
            <a:ext cx="2275448" cy="2254568"/>
          </a:xfrm>
          <a:custGeom>
            <a:avLst/>
            <a:gdLst/>
            <a:ahLst/>
            <a:cxnLst/>
            <a:rect l="l" t="t" r="r" b="b"/>
            <a:pathLst>
              <a:path w="4391044" h="3808232">
                <a:moveTo>
                  <a:pt x="0" y="0"/>
                </a:moveTo>
                <a:lnTo>
                  <a:pt x="4391044" y="0"/>
                </a:lnTo>
                <a:lnTo>
                  <a:pt x="4391044" y="3808232"/>
                </a:lnTo>
                <a:lnTo>
                  <a:pt x="0" y="380823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5" name="Freeform 17">
            <a:extLst>
              <a:ext uri="{FF2B5EF4-FFF2-40B4-BE49-F238E27FC236}">
                <a16:creationId xmlns:a16="http://schemas.microsoft.com/office/drawing/2014/main" id="{E1069618-0CBD-9E86-C392-CF2DB7FDF46E}"/>
              </a:ext>
            </a:extLst>
          </p:cNvPr>
          <p:cNvSpPr/>
          <p:nvPr/>
        </p:nvSpPr>
        <p:spPr>
          <a:xfrm rot="9672021">
            <a:off x="369068" y="630038"/>
            <a:ext cx="1127976" cy="1762462"/>
          </a:xfrm>
          <a:custGeom>
            <a:avLst/>
            <a:gdLst/>
            <a:ahLst/>
            <a:cxnLst/>
            <a:rect l="l" t="t" r="r" b="b"/>
            <a:pathLst>
              <a:path w="1127976" h="1762462">
                <a:moveTo>
                  <a:pt x="0" y="0"/>
                </a:moveTo>
                <a:lnTo>
                  <a:pt x="1127976" y="0"/>
                </a:lnTo>
                <a:lnTo>
                  <a:pt x="1127976" y="1762462"/>
                </a:lnTo>
                <a:lnTo>
                  <a:pt x="0" y="176246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23463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Effect transition="in" filter="wipe(left)">
                                      <p:cBhvr>
                                        <p:cTn id="16"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grpSp>
        <p:nvGrpSpPr>
          <p:cNvPr id="2" name="Group 2"/>
          <p:cNvGrpSpPr/>
          <p:nvPr/>
        </p:nvGrpSpPr>
        <p:grpSpPr>
          <a:xfrm>
            <a:off x="-703862" y="-528910"/>
            <a:ext cx="8597600" cy="11302280"/>
            <a:chOff x="0" y="0"/>
            <a:chExt cx="2593676" cy="2976732"/>
          </a:xfrm>
        </p:grpSpPr>
        <p:sp>
          <p:nvSpPr>
            <p:cNvPr id="3" name="Freeform 3"/>
            <p:cNvSpPr/>
            <p:nvPr/>
          </p:nvSpPr>
          <p:spPr>
            <a:xfrm>
              <a:off x="0" y="0"/>
              <a:ext cx="2593676" cy="2976732"/>
            </a:xfrm>
            <a:custGeom>
              <a:avLst/>
              <a:gdLst/>
              <a:ahLst/>
              <a:cxnLst/>
              <a:rect l="l" t="t" r="r" b="b"/>
              <a:pathLst>
                <a:path w="2593676" h="2976732">
                  <a:moveTo>
                    <a:pt x="0" y="0"/>
                  </a:moveTo>
                  <a:lnTo>
                    <a:pt x="2593676" y="0"/>
                  </a:lnTo>
                  <a:lnTo>
                    <a:pt x="2593676" y="2976732"/>
                  </a:lnTo>
                  <a:lnTo>
                    <a:pt x="0" y="2976732"/>
                  </a:lnTo>
                  <a:close/>
                </a:path>
              </a:pathLst>
            </a:custGeom>
            <a:solidFill>
              <a:srgbClr val="FFDCE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 name="TextBox 4"/>
            <p:cNvSpPr txBox="1"/>
            <p:nvPr/>
          </p:nvSpPr>
          <p:spPr>
            <a:xfrm>
              <a:off x="0" y="-28575"/>
              <a:ext cx="2593676" cy="3005307"/>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8" name="Freeform 8"/>
          <p:cNvSpPr/>
          <p:nvPr/>
        </p:nvSpPr>
        <p:spPr>
          <a:xfrm>
            <a:off x="15976755" y="1"/>
            <a:ext cx="2006445" cy="2019300"/>
          </a:xfrm>
          <a:custGeom>
            <a:avLst/>
            <a:gdLst/>
            <a:ahLst/>
            <a:cxnLst/>
            <a:rect l="l" t="t" r="r" b="b"/>
            <a:pathLst>
              <a:path w="2311245" h="2250575">
                <a:moveTo>
                  <a:pt x="0" y="0"/>
                </a:moveTo>
                <a:lnTo>
                  <a:pt x="2311245" y="0"/>
                </a:lnTo>
                <a:lnTo>
                  <a:pt x="2311245" y="2250575"/>
                </a:lnTo>
                <a:lnTo>
                  <a:pt x="0" y="2250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 name="Freeform 14"/>
          <p:cNvSpPr/>
          <p:nvPr/>
        </p:nvSpPr>
        <p:spPr>
          <a:xfrm>
            <a:off x="7893737" y="9840454"/>
            <a:ext cx="2500527" cy="459472"/>
          </a:xfrm>
          <a:custGeom>
            <a:avLst/>
            <a:gdLst/>
            <a:ahLst/>
            <a:cxnLst/>
            <a:rect l="l" t="t" r="r" b="b"/>
            <a:pathLst>
              <a:path w="2500527" h="459472">
                <a:moveTo>
                  <a:pt x="0" y="0"/>
                </a:moveTo>
                <a:lnTo>
                  <a:pt x="2500528" y="0"/>
                </a:lnTo>
                <a:lnTo>
                  <a:pt x="2500528" y="459472"/>
                </a:lnTo>
                <a:lnTo>
                  <a:pt x="0" y="4594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3" name="Freeform 23"/>
          <p:cNvSpPr/>
          <p:nvPr/>
        </p:nvSpPr>
        <p:spPr>
          <a:xfrm>
            <a:off x="-149084" y="128766"/>
            <a:ext cx="1368284" cy="1280933"/>
          </a:xfrm>
          <a:custGeom>
            <a:avLst/>
            <a:gdLst/>
            <a:ahLst/>
            <a:cxnLst/>
            <a:rect l="l" t="t" r="r" b="b"/>
            <a:pathLst>
              <a:path w="1098206" h="1007604">
                <a:moveTo>
                  <a:pt x="0" y="0"/>
                </a:moveTo>
                <a:lnTo>
                  <a:pt x="1098206" y="0"/>
                </a:lnTo>
                <a:lnTo>
                  <a:pt x="1098206" y="1007604"/>
                </a:lnTo>
                <a:lnTo>
                  <a:pt x="0" y="1007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5" name="Freeform 25"/>
          <p:cNvSpPr/>
          <p:nvPr/>
        </p:nvSpPr>
        <p:spPr>
          <a:xfrm>
            <a:off x="17338878" y="9457435"/>
            <a:ext cx="1098206" cy="1007604"/>
          </a:xfrm>
          <a:custGeom>
            <a:avLst/>
            <a:gdLst/>
            <a:ahLst/>
            <a:cxnLst/>
            <a:rect l="l" t="t" r="r" b="b"/>
            <a:pathLst>
              <a:path w="1098206" h="1007604">
                <a:moveTo>
                  <a:pt x="0" y="0"/>
                </a:moveTo>
                <a:lnTo>
                  <a:pt x="1098206" y="0"/>
                </a:lnTo>
                <a:lnTo>
                  <a:pt x="1098206" y="1007604"/>
                </a:lnTo>
                <a:lnTo>
                  <a:pt x="0" y="10076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8" name="TextBox 20">
            <a:extLst>
              <a:ext uri="{FF2B5EF4-FFF2-40B4-BE49-F238E27FC236}">
                <a16:creationId xmlns:a16="http://schemas.microsoft.com/office/drawing/2014/main" id="{84B3EF97-3805-2B4B-3E10-2727ED5F3824}"/>
              </a:ext>
            </a:extLst>
          </p:cNvPr>
          <p:cNvSpPr txBox="1"/>
          <p:nvPr/>
        </p:nvSpPr>
        <p:spPr>
          <a:xfrm>
            <a:off x="8686800" y="2379964"/>
            <a:ext cx="9061066" cy="5547865"/>
          </a:xfrm>
          <a:prstGeom prst="rect">
            <a:avLst/>
          </a:prstGeom>
        </p:spPr>
        <p:txBody>
          <a:bodyPr wrap="square" lIns="0" tIns="0" rIns="0" bIns="0" rtlCol="0" anchor="t">
            <a:spAutoFit/>
          </a:bodyPr>
          <a:lstStyle/>
          <a:p>
            <a:pPr lvl="0" algn="ctr">
              <a:lnSpc>
                <a:spcPct val="150000"/>
              </a:lnSpc>
            </a:pPr>
            <a:r>
              <a:rPr kumimoji="0" lang="vi-VN" sz="6200" b="1" i="0" u="none" strike="noStrike" kern="1200" cap="none" spc="0" normalizeH="0" baseline="0" noProof="0">
                <a:ln>
                  <a:noFill/>
                </a:ln>
                <a:solidFill>
                  <a:srgbClr val="8064A2">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HOẠT ĐỘNG </a:t>
            </a:r>
            <a:r>
              <a:rPr lang="en-US" sz="6200" b="1">
                <a:solidFill>
                  <a:srgbClr val="8064A2">
                    <a:lumMod val="50000"/>
                  </a:srgbClr>
                </a:solidFill>
                <a:latin typeface="Arial" panose="020B0604020202020204" pitchFamily="34" charset="0"/>
                <a:ea typeface="Calibri" panose="020F0502020204030204" pitchFamily="34" charset="0"/>
                <a:cs typeface="Arial" panose="020B0604020202020204" pitchFamily="34" charset="0"/>
              </a:rPr>
              <a:t>2</a:t>
            </a:r>
            <a:r>
              <a:rPr lang="vi-VN" sz="6200" b="1">
                <a:solidFill>
                  <a:srgbClr val="8064A2">
                    <a:lumMod val="50000"/>
                  </a:srgbClr>
                </a:solidFill>
                <a:latin typeface="Arial" panose="020B0604020202020204" pitchFamily="34" charset="0"/>
                <a:ea typeface="Calibri" panose="020F0502020204030204" pitchFamily="34" charset="0"/>
                <a:cs typeface="Arial" panose="020B0604020202020204" pitchFamily="34" charset="0"/>
              </a:rPr>
              <a:t>: </a:t>
            </a:r>
            <a:endParaRPr lang="en-US" sz="6200" b="1">
              <a:solidFill>
                <a:srgbClr val="8064A2">
                  <a:lumMod val="50000"/>
                </a:srgbClr>
              </a:solidFill>
              <a:latin typeface="Arial" panose="020B0604020202020204" pitchFamily="34" charset="0"/>
              <a:ea typeface="Calibri" panose="020F0502020204030204" pitchFamily="34" charset="0"/>
              <a:cs typeface="Arial" panose="020B0604020202020204" pitchFamily="34" charset="0"/>
            </a:endParaRPr>
          </a:p>
          <a:p>
            <a:pPr lvl="0" algn="ctr">
              <a:lnSpc>
                <a:spcPct val="150000"/>
              </a:lnSpc>
            </a:pPr>
            <a:r>
              <a:rPr lang="vi-VN" sz="6200" b="1">
                <a:solidFill>
                  <a:srgbClr val="8064A2">
                    <a:lumMod val="50000"/>
                  </a:srgbClr>
                </a:solidFill>
                <a:latin typeface="Arial" panose="020B0604020202020204" pitchFamily="34" charset="0"/>
                <a:ea typeface="Calibri" panose="020F0502020204030204" pitchFamily="34" charset="0"/>
                <a:cs typeface="Arial" panose="020B0604020202020204" pitchFamily="34" charset="0"/>
              </a:rPr>
              <a:t>EM HỌC ĐƯỢC NHỮNG GÌ VỀ CÁCH TẢ CÂY CỐI TỪ BÀI VĂN TRÊN?</a:t>
            </a:r>
            <a:endParaRPr kumimoji="0" lang="vi-VN" sz="6200" b="1" i="0" u="none" strike="noStrike" kern="1200" cap="none" spc="0" normalizeH="0" baseline="0" noProof="0">
              <a:ln>
                <a:noFill/>
              </a:ln>
              <a:solidFill>
                <a:srgbClr val="8064A2">
                  <a:lumMod val="50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9" name="Freeform 28">
            <a:extLst>
              <a:ext uri="{FF2B5EF4-FFF2-40B4-BE49-F238E27FC236}">
                <a16:creationId xmlns:a16="http://schemas.microsoft.com/office/drawing/2014/main" id="{CBE2200C-BC81-28F1-8422-83B434023B9D}"/>
              </a:ext>
            </a:extLst>
          </p:cNvPr>
          <p:cNvSpPr/>
          <p:nvPr/>
        </p:nvSpPr>
        <p:spPr>
          <a:xfrm>
            <a:off x="914400" y="3009900"/>
            <a:ext cx="5867400" cy="4876800"/>
          </a:xfrm>
          <a:custGeom>
            <a:avLst/>
            <a:gdLst/>
            <a:ahLst/>
            <a:cxnLst/>
            <a:rect l="l" t="t" r="r" b="b"/>
            <a:pathLst>
              <a:path w="6609883" h="5347996">
                <a:moveTo>
                  <a:pt x="0" y="0"/>
                </a:moveTo>
                <a:lnTo>
                  <a:pt x="6609883" y="0"/>
                </a:lnTo>
                <a:lnTo>
                  <a:pt x="6609883" y="5347996"/>
                </a:lnTo>
                <a:lnTo>
                  <a:pt x="0" y="53479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332410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4" name="Freeform 4"/>
          <p:cNvSpPr/>
          <p:nvPr/>
        </p:nvSpPr>
        <p:spPr>
          <a:xfrm rot="3955030">
            <a:off x="16133291" y="-38094"/>
            <a:ext cx="2099284" cy="1554094"/>
          </a:xfrm>
          <a:custGeom>
            <a:avLst/>
            <a:gdLst/>
            <a:ahLst/>
            <a:cxnLst/>
            <a:rect l="l" t="t" r="r" b="b"/>
            <a:pathLst>
              <a:path w="4214684" h="2818570">
                <a:moveTo>
                  <a:pt x="0" y="0"/>
                </a:moveTo>
                <a:lnTo>
                  <a:pt x="4214684" y="0"/>
                </a:lnTo>
                <a:lnTo>
                  <a:pt x="4214684" y="2818570"/>
                </a:lnTo>
                <a:lnTo>
                  <a:pt x="0" y="28185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9" name="Freeform 9"/>
          <p:cNvSpPr/>
          <p:nvPr/>
        </p:nvSpPr>
        <p:spPr>
          <a:xfrm rot="9503306">
            <a:off x="-668993" y="36982"/>
            <a:ext cx="2404784" cy="1791597"/>
          </a:xfrm>
          <a:custGeom>
            <a:avLst/>
            <a:gdLst/>
            <a:ahLst/>
            <a:cxnLst/>
            <a:rect l="l" t="t" r="r" b="b"/>
            <a:pathLst>
              <a:path w="4089083" h="4114800">
                <a:moveTo>
                  <a:pt x="0" y="0"/>
                </a:moveTo>
                <a:lnTo>
                  <a:pt x="4089082" y="0"/>
                </a:lnTo>
                <a:lnTo>
                  <a:pt x="408908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4" name="Freeform 14"/>
          <p:cNvSpPr/>
          <p:nvPr/>
        </p:nvSpPr>
        <p:spPr>
          <a:xfrm rot="-6384950">
            <a:off x="-182659" y="9193944"/>
            <a:ext cx="1660719" cy="1337804"/>
          </a:xfrm>
          <a:custGeom>
            <a:avLst/>
            <a:gdLst/>
            <a:ahLst/>
            <a:cxnLst/>
            <a:rect l="l" t="t" r="r" b="b"/>
            <a:pathLst>
              <a:path w="5250144" h="4114800">
                <a:moveTo>
                  <a:pt x="0" y="0"/>
                </a:moveTo>
                <a:lnTo>
                  <a:pt x="5250143" y="0"/>
                </a:lnTo>
                <a:lnTo>
                  <a:pt x="525014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F220CBEA-FBA4-B212-AD45-5DAAEAAB4B19}"/>
              </a:ext>
            </a:extLst>
          </p:cNvPr>
          <p:cNvGrpSpPr/>
          <p:nvPr/>
        </p:nvGrpSpPr>
        <p:grpSpPr>
          <a:xfrm>
            <a:off x="6191927" y="4861302"/>
            <a:ext cx="6800172" cy="1070827"/>
            <a:chOff x="3029863" y="1823688"/>
            <a:chExt cx="12362538" cy="1262412"/>
          </a:xfrm>
        </p:grpSpPr>
        <p:cxnSp>
          <p:nvCxnSpPr>
            <p:cNvPr id="33" name="Straight Connector 32">
              <a:extLst>
                <a:ext uri="{FF2B5EF4-FFF2-40B4-BE49-F238E27FC236}">
                  <a16:creationId xmlns:a16="http://schemas.microsoft.com/office/drawing/2014/main" id="{F0B04DE4-B0E0-74F5-2ADD-C765EE487DE3}"/>
                </a:ext>
              </a:extLst>
            </p:cNvPr>
            <p:cNvCxnSpPr>
              <a:cxnSpLocks/>
            </p:cNvCxnSpPr>
            <p:nvPr/>
          </p:nvCxnSpPr>
          <p:spPr>
            <a:xfrm>
              <a:off x="9144001" y="1823688"/>
              <a:ext cx="0" cy="5766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4E2822A-6F80-6A83-B7A1-EC94C8856D21}"/>
                </a:ext>
              </a:extLst>
            </p:cNvPr>
            <p:cNvCxnSpPr>
              <a:cxnSpLocks/>
            </p:cNvCxnSpPr>
            <p:nvPr/>
          </p:nvCxnSpPr>
          <p:spPr>
            <a:xfrm>
              <a:off x="3029863" y="2400300"/>
              <a:ext cx="1236253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562B075-50B9-BED9-4EBA-C288E0C91A43}"/>
                </a:ext>
              </a:extLst>
            </p:cNvPr>
            <p:cNvCxnSpPr>
              <a:cxnSpLocks/>
            </p:cNvCxnSpPr>
            <p:nvPr/>
          </p:nvCxnSpPr>
          <p:spPr>
            <a:xfrm>
              <a:off x="3029863" y="2400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5904D3A-4261-A6F6-3BA8-27DB121279DB}"/>
                </a:ext>
              </a:extLst>
            </p:cNvPr>
            <p:cNvCxnSpPr>
              <a:cxnSpLocks/>
            </p:cNvCxnSpPr>
            <p:nvPr/>
          </p:nvCxnSpPr>
          <p:spPr>
            <a:xfrm>
              <a:off x="15392401" y="2400300"/>
              <a:ext cx="0" cy="6857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907B0ECF-62B1-D932-F2B3-746CEE4A81DC}"/>
              </a:ext>
            </a:extLst>
          </p:cNvPr>
          <p:cNvSpPr/>
          <p:nvPr/>
        </p:nvSpPr>
        <p:spPr>
          <a:xfrm>
            <a:off x="2133600" y="5932124"/>
            <a:ext cx="6190570" cy="36309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cs typeface="Arial" panose="020B0604020202020204" pitchFamily="34" charset="0"/>
              </a:rPr>
              <a:t>Trình tự miêu tả cây (từ lúc cây mới mọc đến lúc cây ra quả,...)</a:t>
            </a:r>
            <a:endParaRPr lang="en-US" sz="4000" dirty="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8B6CC9FF-0C84-12B9-2C3B-25F7FD97827D}"/>
              </a:ext>
            </a:extLst>
          </p:cNvPr>
          <p:cNvSpPr/>
          <p:nvPr/>
        </p:nvSpPr>
        <p:spPr>
          <a:xfrm>
            <a:off x="10439400" y="5932124"/>
            <a:ext cx="6038172" cy="363097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Cách sử dụng biện pháp so sánh, nhân hoá khi tả lá, tả hoa, tả quả...</a:t>
            </a:r>
            <a:endParaRPr lang="en-US" sz="4000" b="1" i="1" dirty="0">
              <a:solidFill>
                <a:schemeClr val="tx1"/>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EFA6B81B-F500-E2F1-FE1E-C51A06BFA67F}"/>
              </a:ext>
            </a:extLst>
          </p:cNvPr>
          <p:cNvGrpSpPr/>
          <p:nvPr/>
        </p:nvGrpSpPr>
        <p:grpSpPr>
          <a:xfrm>
            <a:off x="527956" y="1826116"/>
            <a:ext cx="17180606" cy="3040620"/>
            <a:chOff x="-445083" y="2294838"/>
            <a:chExt cx="17180606" cy="3040620"/>
          </a:xfrm>
        </p:grpSpPr>
        <p:sp>
          <p:nvSpPr>
            <p:cNvPr id="40" name="TextBox 39">
              <a:extLst>
                <a:ext uri="{FF2B5EF4-FFF2-40B4-BE49-F238E27FC236}">
                  <a16:creationId xmlns:a16="http://schemas.microsoft.com/office/drawing/2014/main" id="{2CFED616-9008-3B6D-3272-FE2A72A6B976}"/>
                </a:ext>
              </a:extLst>
            </p:cNvPr>
            <p:cNvSpPr txBox="1"/>
            <p:nvPr/>
          </p:nvSpPr>
          <p:spPr>
            <a:xfrm>
              <a:off x="1035827" y="2294838"/>
              <a:ext cx="15699696" cy="3040620"/>
            </a:xfrm>
            <a:prstGeom prst="roundRect">
              <a:avLst/>
            </a:prstGeom>
            <a:solidFill>
              <a:schemeClr val="accent3">
                <a:lumMod val="20000"/>
                <a:lumOff val="80000"/>
              </a:schemeClr>
            </a:solidFill>
            <a:ln w="38100">
              <a:no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4000" b="1">
                  <a:solidFill>
                    <a:schemeClr val="accent3">
                      <a:lumMod val="50000"/>
                    </a:schemeClr>
                  </a:solidFill>
                  <a:latin typeface="Arial" panose="020B0604020202020204" pitchFamily="34" charset="0"/>
                  <a:cs typeface="Arial" panose="020B0604020202020204" pitchFamily="34" charset="0"/>
                </a:rPr>
                <a:t>YÊU CẦU: </a:t>
              </a:r>
              <a:r>
                <a:rPr lang="en-US" sz="4000">
                  <a:latin typeface="Arial" panose="020B0604020202020204" pitchFamily="34" charset="0"/>
                  <a:cs typeface="Arial" panose="020B0604020202020204" pitchFamily="34" charset="0"/>
                </a:rPr>
                <a:t>Các em </a:t>
              </a:r>
              <a:r>
                <a:rPr lang="vi-VN" sz="4000">
                  <a:latin typeface="Arial" panose="020B0604020202020204" pitchFamily="34" charset="0"/>
                  <a:cs typeface="Arial" panose="020B0604020202020204" pitchFamily="34" charset="0"/>
                </a:rPr>
                <a:t>đọc lại bài </a:t>
              </a:r>
              <a:r>
                <a:rPr lang="vi-VN" sz="4000" b="1">
                  <a:latin typeface="Arial" panose="020B0604020202020204" pitchFamily="34" charset="0"/>
                  <a:cs typeface="Arial" panose="020B0604020202020204" pitchFamily="34" charset="0"/>
                </a:rPr>
                <a:t>Cây cà chua</a:t>
              </a:r>
              <a:r>
                <a:rPr lang="en-US" sz="4000" b="1">
                  <a:latin typeface="Arial" panose="020B0604020202020204" pitchFamily="34" charset="0"/>
                  <a:cs typeface="Arial" panose="020B0604020202020204" pitchFamily="34" charset="0"/>
                </a:rPr>
                <a:t> </a:t>
              </a:r>
              <a:r>
                <a:rPr lang="en-US" sz="4000">
                  <a:latin typeface="Arial" panose="020B0604020202020204" pitchFamily="34" charset="0"/>
                  <a:cs typeface="Arial" panose="020B0604020202020204" pitchFamily="34" charset="0"/>
                </a:rPr>
                <a:t>và câu trả lời của các câu hỏi ở </a:t>
              </a:r>
              <a:r>
                <a:rPr lang="en-US" sz="4000" b="1">
                  <a:latin typeface="Arial" panose="020B0604020202020204" pitchFamily="34" charset="0"/>
                  <a:cs typeface="Arial" panose="020B0604020202020204" pitchFamily="34" charset="0"/>
                </a:rPr>
                <a:t>Hoạt động 1 </a:t>
              </a:r>
              <a:r>
                <a:rPr lang="en-US" sz="4000">
                  <a:latin typeface="Arial" panose="020B0604020202020204" pitchFamily="34" charset="0"/>
                  <a:cs typeface="Arial" panose="020B0604020202020204" pitchFamily="34" charset="0"/>
                </a:rPr>
                <a:t>để </a:t>
              </a:r>
              <a:r>
                <a:rPr lang="vi-VN" sz="4000">
                  <a:latin typeface="Arial" panose="020B0604020202020204" pitchFamily="34" charset="0"/>
                  <a:cs typeface="Arial" panose="020B0604020202020204" pitchFamily="34" charset="0"/>
                </a:rPr>
                <a:t>viết ra những điều học tập được về cách tả cây</a:t>
              </a:r>
              <a:r>
                <a:rPr lang="en-US" sz="4000">
                  <a:latin typeface="Arial" panose="020B0604020202020204" pitchFamily="34" charset="0"/>
                  <a:cs typeface="Arial" panose="020B0604020202020204" pitchFamily="34" charset="0"/>
                </a:rPr>
                <a:t>, </a:t>
              </a:r>
              <a:r>
                <a:rPr lang="en-US" sz="4000" b="1">
                  <a:solidFill>
                    <a:srgbClr val="FF0000"/>
                  </a:solidFill>
                  <a:latin typeface="Arial" panose="020B0604020202020204" pitchFamily="34" charset="0"/>
                  <a:cs typeface="Arial" panose="020B0604020202020204" pitchFamily="34" charset="0"/>
                </a:rPr>
                <a:t>ví dụ như</a:t>
              </a:r>
              <a:r>
                <a:rPr lang="en-US" sz="4000" b="1" i="1">
                  <a:solidFill>
                    <a:srgbClr val="FF0000"/>
                  </a:solidFill>
                  <a:latin typeface="Arial" panose="020B0604020202020204" pitchFamily="34" charset="0"/>
                  <a:cs typeface="Arial" panose="020B0604020202020204" pitchFamily="34" charset="0"/>
                </a:rPr>
                <a:t>:</a:t>
              </a:r>
              <a:endParaRPr lang="vi-VN" sz="4000" b="1" i="1">
                <a:solidFill>
                  <a:srgbClr val="FF0000"/>
                </a:solidFill>
                <a:latin typeface="Arial" panose="020B0604020202020204" pitchFamily="34" charset="0"/>
                <a:cs typeface="Arial" panose="020B0604020202020204" pitchFamily="34" charset="0"/>
              </a:endParaRPr>
            </a:p>
          </p:txBody>
        </p:sp>
        <p:pic>
          <p:nvPicPr>
            <p:cNvPr id="41" name="Picture 9">
              <a:extLst>
                <a:ext uri="{FF2B5EF4-FFF2-40B4-BE49-F238E27FC236}">
                  <a16:creationId xmlns:a16="http://schemas.microsoft.com/office/drawing/2014/main" id="{B52DF7F9-89C8-6425-71F2-A719A1B51D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45083" y="3109540"/>
              <a:ext cx="1255982" cy="1411216"/>
            </a:xfrm>
            <a:prstGeom prst="rect">
              <a:avLst/>
            </a:prstGeom>
          </p:spPr>
        </p:pic>
      </p:grpSp>
      <p:grpSp>
        <p:nvGrpSpPr>
          <p:cNvPr id="42" name="Group 41">
            <a:extLst>
              <a:ext uri="{FF2B5EF4-FFF2-40B4-BE49-F238E27FC236}">
                <a16:creationId xmlns:a16="http://schemas.microsoft.com/office/drawing/2014/main" id="{FB391F15-AC7C-B2CE-A661-6E06EAEC10E4}"/>
              </a:ext>
            </a:extLst>
          </p:cNvPr>
          <p:cNvGrpSpPr/>
          <p:nvPr/>
        </p:nvGrpSpPr>
        <p:grpSpPr>
          <a:xfrm>
            <a:off x="5446400" y="0"/>
            <a:ext cx="7583876" cy="1388058"/>
            <a:chOff x="4834930" y="84191"/>
            <a:chExt cx="7359542" cy="1232175"/>
          </a:xfrm>
        </p:grpSpPr>
        <p:sp>
          <p:nvSpPr>
            <p:cNvPr id="43" name="Round Same Side Corner Rectangle 11">
              <a:extLst>
                <a:ext uri="{FF2B5EF4-FFF2-40B4-BE49-F238E27FC236}">
                  <a16:creationId xmlns:a16="http://schemas.microsoft.com/office/drawing/2014/main" id="{0452E1C3-0196-C6B8-CE15-D5C981BF760E}"/>
                </a:ext>
              </a:extLst>
            </p:cNvPr>
            <p:cNvSpPr/>
            <p:nvPr/>
          </p:nvSpPr>
          <p:spPr>
            <a:xfrm flipV="1">
              <a:off x="4834930" y="84191"/>
              <a:ext cx="7359542" cy="1232175"/>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08DC64D7-271D-76AD-3096-0C420AC24112}"/>
                </a:ext>
              </a:extLst>
            </p:cNvPr>
            <p:cNvSpPr txBox="1"/>
            <p:nvPr/>
          </p:nvSpPr>
          <p:spPr>
            <a:xfrm>
              <a:off x="5313042" y="337067"/>
              <a:ext cx="6403317" cy="7376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LÀM VIỆC CÁ NHÂN</a:t>
              </a:r>
              <a:endParaRPr kumimoji="0" lang="en-US" sz="4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0-#ppt_w/2"/>
                                          </p:val>
                                        </p:tav>
                                        <p:tav tm="100000">
                                          <p:val>
                                            <p:strVal val="#ppt_x"/>
                                          </p:val>
                                        </p:tav>
                                      </p:tavLst>
                                    </p:anim>
                                    <p:anim calcmode="lin" valueType="num">
                                      <p:cBhvr additive="base">
                                        <p:cTn id="22" dur="500" fill="hold"/>
                                        <p:tgtEl>
                                          <p:spTgt spid="37"/>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1+#ppt_w/2"/>
                                          </p:val>
                                        </p:tav>
                                        <p:tav tm="100000">
                                          <p:val>
                                            <p:strVal val="#ppt_x"/>
                                          </p:val>
                                        </p:tav>
                                      </p:tavLst>
                                    </p:anim>
                                    <p:anim calcmode="lin" valueType="num">
                                      <p:cBhvr additive="base">
                                        <p:cTn id="27"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14" name="Freeform 14"/>
          <p:cNvSpPr/>
          <p:nvPr/>
        </p:nvSpPr>
        <p:spPr>
          <a:xfrm rot="-358516">
            <a:off x="-681907" y="346942"/>
            <a:ext cx="4257475" cy="1225487"/>
          </a:xfrm>
          <a:custGeom>
            <a:avLst/>
            <a:gdLst/>
            <a:ahLst/>
            <a:cxnLst/>
            <a:rect l="l" t="t" r="r" b="b"/>
            <a:pathLst>
              <a:path w="7315200" h="1978152">
                <a:moveTo>
                  <a:pt x="0" y="0"/>
                </a:moveTo>
                <a:lnTo>
                  <a:pt x="7315200" y="0"/>
                </a:lnTo>
                <a:lnTo>
                  <a:pt x="7315200" y="1978152"/>
                </a:lnTo>
                <a:lnTo>
                  <a:pt x="0" y="19781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32" name="Picture 2">
            <a:extLst>
              <a:ext uri="{FF2B5EF4-FFF2-40B4-BE49-F238E27FC236}">
                <a16:creationId xmlns:a16="http://schemas.microsoft.com/office/drawing/2014/main" id="{6E2C1A79-C2E3-F0AD-3976-A63DB77A67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28800" y="2171700"/>
            <a:ext cx="14147366" cy="5517704"/>
          </a:xfrm>
          <a:prstGeom prst="rect">
            <a:avLst/>
          </a:prstGeom>
        </p:spPr>
      </p:pic>
      <p:grpSp>
        <p:nvGrpSpPr>
          <p:cNvPr id="33" name="Group 32">
            <a:extLst>
              <a:ext uri="{FF2B5EF4-FFF2-40B4-BE49-F238E27FC236}">
                <a16:creationId xmlns:a16="http://schemas.microsoft.com/office/drawing/2014/main" id="{4312561E-59FC-6258-2B57-79F4079E5DAE}"/>
              </a:ext>
            </a:extLst>
          </p:cNvPr>
          <p:cNvGrpSpPr/>
          <p:nvPr/>
        </p:nvGrpSpPr>
        <p:grpSpPr>
          <a:xfrm>
            <a:off x="5257800" y="1604448"/>
            <a:ext cx="7276528" cy="1487785"/>
            <a:chOff x="5257800" y="1516582"/>
            <a:chExt cx="7276528" cy="1487785"/>
          </a:xfrm>
        </p:grpSpPr>
        <p:pic>
          <p:nvPicPr>
            <p:cNvPr id="34" name="Picture 9">
              <a:extLst>
                <a:ext uri="{FF2B5EF4-FFF2-40B4-BE49-F238E27FC236}">
                  <a16:creationId xmlns:a16="http://schemas.microsoft.com/office/drawing/2014/main" id="{07DE9819-7A57-84CB-D0E8-27D94CC981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26778" y="1516582"/>
              <a:ext cx="6951410" cy="1487785"/>
            </a:xfrm>
            <a:prstGeom prst="rect">
              <a:avLst/>
            </a:prstGeom>
          </p:spPr>
        </p:pic>
        <p:sp>
          <p:nvSpPr>
            <p:cNvPr id="35" name="TextBox 34">
              <a:extLst>
                <a:ext uri="{FF2B5EF4-FFF2-40B4-BE49-F238E27FC236}">
                  <a16:creationId xmlns:a16="http://schemas.microsoft.com/office/drawing/2014/main" id="{926794D2-4E87-58EF-DD27-3C81B6DEFD67}"/>
                </a:ext>
              </a:extLst>
            </p:cNvPr>
            <p:cNvSpPr txBox="1"/>
            <p:nvPr/>
          </p:nvSpPr>
          <p:spPr>
            <a:xfrm>
              <a:off x="5257800" y="1808341"/>
              <a:ext cx="7276528" cy="830997"/>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LÀM VIỆC NHÓM</a:t>
              </a:r>
              <a:endParaRPr lang="en-US" sz="4800" b="1" dirty="0">
                <a:solidFill>
                  <a:schemeClr val="bg1"/>
                </a:solidFill>
                <a:latin typeface="Arial" panose="020B0604020202020204" pitchFamily="34" charset="0"/>
                <a:cs typeface="Arial" panose="020B0604020202020204" pitchFamily="34" charset="0"/>
              </a:endParaRPr>
            </a:p>
          </p:txBody>
        </p:sp>
      </p:grpSp>
      <p:sp>
        <p:nvSpPr>
          <p:cNvPr id="36" name="TextBox 35">
            <a:extLst>
              <a:ext uri="{FF2B5EF4-FFF2-40B4-BE49-F238E27FC236}">
                <a16:creationId xmlns:a16="http://schemas.microsoft.com/office/drawing/2014/main" id="{615E72D3-DF30-4B88-3F81-923BCC6DED7B}"/>
              </a:ext>
            </a:extLst>
          </p:cNvPr>
          <p:cNvSpPr txBox="1"/>
          <p:nvPr/>
        </p:nvSpPr>
        <p:spPr>
          <a:xfrm>
            <a:off x="3627789" y="3556845"/>
            <a:ext cx="10476001" cy="3013838"/>
          </a:xfrm>
          <a:prstGeom prst="rect">
            <a:avLst/>
          </a:prstGeom>
          <a:noFill/>
        </p:spPr>
        <p:txBody>
          <a:bodyPr wrap="square">
            <a:spAutoFit/>
          </a:bodyPr>
          <a:lstStyle/>
          <a:p>
            <a:pPr algn="ctr">
              <a:lnSpc>
                <a:spcPct val="150000"/>
              </a:lnSpc>
            </a:pPr>
            <a:r>
              <a:rPr lang="en-US" sz="4400">
                <a:solidFill>
                  <a:srgbClr val="000000"/>
                </a:solidFill>
                <a:latin typeface="Arial" panose="020B0604020202020204" pitchFamily="34" charset="0"/>
                <a:ea typeface="Calibri" panose="020F0502020204030204" pitchFamily="34" charset="0"/>
                <a:cs typeface="Arial" panose="020B0604020202020204" pitchFamily="34" charset="0"/>
              </a:rPr>
              <a:t>Sau khi viết xong, các em hoạt động theo nhóm va từng thành viên trình bày với các bạn về ý kiến của mình </a:t>
            </a:r>
            <a:endParaRPr lang="en-US" sz="4400" i="1" dirty="0">
              <a:solidFill>
                <a:srgbClr val="FF0000"/>
              </a:solidFill>
              <a:latin typeface="Arial" panose="020B0604020202020204" pitchFamily="34" charset="0"/>
              <a:cs typeface="Arial" panose="020B0604020202020204" pitchFamily="34" charset="0"/>
            </a:endParaRPr>
          </a:p>
        </p:txBody>
      </p:sp>
      <p:sp>
        <p:nvSpPr>
          <p:cNvPr id="37" name="Freeform 3">
            <a:extLst>
              <a:ext uri="{FF2B5EF4-FFF2-40B4-BE49-F238E27FC236}">
                <a16:creationId xmlns:a16="http://schemas.microsoft.com/office/drawing/2014/main" id="{1403FF41-14E9-567C-3B44-FDD1B53CF95E}"/>
              </a:ext>
            </a:extLst>
          </p:cNvPr>
          <p:cNvSpPr/>
          <p:nvPr/>
        </p:nvSpPr>
        <p:spPr>
          <a:xfrm>
            <a:off x="14630225" y="1308010"/>
            <a:ext cx="1828975" cy="1834038"/>
          </a:xfrm>
          <a:custGeom>
            <a:avLst/>
            <a:gdLst/>
            <a:ahLst/>
            <a:cxnLst/>
            <a:rect l="l" t="t" r="r" b="b"/>
            <a:pathLst>
              <a:path w="3713137" h="4248440">
                <a:moveTo>
                  <a:pt x="0" y="0"/>
                </a:moveTo>
                <a:lnTo>
                  <a:pt x="3713137" y="0"/>
                </a:lnTo>
                <a:lnTo>
                  <a:pt x="3713137" y="4248440"/>
                </a:lnTo>
                <a:lnTo>
                  <a:pt x="0" y="42484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6" name="Freeform 16"/>
          <p:cNvSpPr/>
          <p:nvPr/>
        </p:nvSpPr>
        <p:spPr>
          <a:xfrm>
            <a:off x="14630225" y="6387472"/>
            <a:ext cx="2109176" cy="2124223"/>
          </a:xfrm>
          <a:custGeom>
            <a:avLst/>
            <a:gdLst/>
            <a:ahLst/>
            <a:cxnLst/>
            <a:rect l="l" t="t" r="r" b="b"/>
            <a:pathLst>
              <a:path w="2109176" h="2124223">
                <a:moveTo>
                  <a:pt x="0" y="0"/>
                </a:moveTo>
                <a:lnTo>
                  <a:pt x="2109176" y="0"/>
                </a:lnTo>
                <a:lnTo>
                  <a:pt x="2109176" y="2124223"/>
                </a:lnTo>
                <a:lnTo>
                  <a:pt x="0" y="21242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pic>
        <p:nvPicPr>
          <p:cNvPr id="40" name="Picture 11">
            <a:extLst>
              <a:ext uri="{FF2B5EF4-FFF2-40B4-BE49-F238E27FC236}">
                <a16:creationId xmlns:a16="http://schemas.microsoft.com/office/drawing/2014/main" id="{F6DEF40D-164C-1942-21D1-0366CAE06E3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7540" y="6299264"/>
            <a:ext cx="4978746" cy="4424861"/>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16" name="Freeform 16"/>
          <p:cNvSpPr/>
          <p:nvPr/>
        </p:nvSpPr>
        <p:spPr>
          <a:xfrm>
            <a:off x="15621000" y="9793636"/>
            <a:ext cx="2500527" cy="459472"/>
          </a:xfrm>
          <a:custGeom>
            <a:avLst/>
            <a:gdLst/>
            <a:ahLst/>
            <a:cxnLst/>
            <a:rect l="l" t="t" r="r" b="b"/>
            <a:pathLst>
              <a:path w="2500527" h="459472">
                <a:moveTo>
                  <a:pt x="0" y="0"/>
                </a:moveTo>
                <a:lnTo>
                  <a:pt x="2500527" y="0"/>
                </a:lnTo>
                <a:lnTo>
                  <a:pt x="2500527" y="459472"/>
                </a:lnTo>
                <a:lnTo>
                  <a:pt x="0" y="4594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1" name="Freeform 31"/>
          <p:cNvSpPr/>
          <p:nvPr/>
        </p:nvSpPr>
        <p:spPr>
          <a:xfrm rot="-10513809" flipH="1" flipV="1">
            <a:off x="16589780" y="19470"/>
            <a:ext cx="1445237" cy="2402745"/>
          </a:xfrm>
          <a:custGeom>
            <a:avLst/>
            <a:gdLst/>
            <a:ahLst/>
            <a:cxnLst/>
            <a:rect l="l" t="t" r="r" b="b"/>
            <a:pathLst>
              <a:path w="3682946" h="4326515">
                <a:moveTo>
                  <a:pt x="3682946" y="4326516"/>
                </a:moveTo>
                <a:lnTo>
                  <a:pt x="0" y="4326516"/>
                </a:lnTo>
                <a:lnTo>
                  <a:pt x="0" y="0"/>
                </a:lnTo>
                <a:lnTo>
                  <a:pt x="3682946" y="0"/>
                </a:lnTo>
                <a:lnTo>
                  <a:pt x="3682946" y="432651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3" name="Freeform 33"/>
          <p:cNvSpPr/>
          <p:nvPr/>
        </p:nvSpPr>
        <p:spPr>
          <a:xfrm>
            <a:off x="-80760" y="171088"/>
            <a:ext cx="1098206" cy="1007604"/>
          </a:xfrm>
          <a:custGeom>
            <a:avLst/>
            <a:gdLst/>
            <a:ahLst/>
            <a:cxnLst/>
            <a:rect l="l" t="t" r="r" b="b"/>
            <a:pathLst>
              <a:path w="1098206" h="1007604">
                <a:moveTo>
                  <a:pt x="0" y="0"/>
                </a:moveTo>
                <a:lnTo>
                  <a:pt x="1098206" y="0"/>
                </a:lnTo>
                <a:lnTo>
                  <a:pt x="1098206" y="1007604"/>
                </a:lnTo>
                <a:lnTo>
                  <a:pt x="0" y="1007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6" name="Rounded Rectangular Callout 13">
            <a:extLst>
              <a:ext uri="{FF2B5EF4-FFF2-40B4-BE49-F238E27FC236}">
                <a16:creationId xmlns:a16="http://schemas.microsoft.com/office/drawing/2014/main" id="{E442F5E7-0D14-E67F-1AF5-0DB4BC128509}"/>
              </a:ext>
            </a:extLst>
          </p:cNvPr>
          <p:cNvSpPr/>
          <p:nvPr/>
        </p:nvSpPr>
        <p:spPr>
          <a:xfrm>
            <a:off x="807733" y="1670766"/>
            <a:ext cx="6152730" cy="2634533"/>
          </a:xfrm>
          <a:prstGeom prst="wedgeRoundRectCallout">
            <a:avLst>
              <a:gd name="adj1" fmla="val -7863"/>
              <a:gd name="adj2" fmla="val 103632"/>
              <a:gd name="adj3" fmla="val 16667"/>
            </a:avLst>
          </a:prstGeom>
          <a:solidFill>
            <a:schemeClr val="bg1"/>
          </a:solidFill>
          <a:ln w="38100">
            <a:solidFill>
              <a:schemeClr val="accent6">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a:solidFill>
                  <a:srgbClr val="C00000"/>
                </a:solidFill>
                <a:latin typeface="Arial" panose="020B0604020202020204" pitchFamily="34" charset="0"/>
                <a:cs typeface="Arial" panose="020B0604020202020204" pitchFamily="34" charset="0"/>
              </a:rPr>
              <a:t>GHI NHỚ</a:t>
            </a:r>
            <a:endParaRPr lang="en-US" sz="5600" b="1" dirty="0">
              <a:solidFill>
                <a:srgbClr val="C00000"/>
              </a:solidFill>
              <a:latin typeface="Arial" panose="020B0604020202020204" pitchFamily="34" charset="0"/>
              <a:cs typeface="Arial" panose="020B0604020202020204" pitchFamily="34" charset="0"/>
            </a:endParaRPr>
          </a:p>
        </p:txBody>
      </p:sp>
      <p:pic>
        <p:nvPicPr>
          <p:cNvPr id="37" name="Picture 4">
            <a:extLst>
              <a:ext uri="{FF2B5EF4-FFF2-40B4-BE49-F238E27FC236}">
                <a16:creationId xmlns:a16="http://schemas.microsoft.com/office/drawing/2014/main" id="{F8410A08-8B18-6362-A47D-7F0EBB7C1D1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6453329" y="9126797"/>
            <a:ext cx="1593684" cy="569742"/>
          </a:xfrm>
          <a:prstGeom prst="rect">
            <a:avLst/>
          </a:prstGeom>
        </p:spPr>
      </p:pic>
      <p:grpSp>
        <p:nvGrpSpPr>
          <p:cNvPr id="38" name="Group 37">
            <a:extLst>
              <a:ext uri="{FF2B5EF4-FFF2-40B4-BE49-F238E27FC236}">
                <a16:creationId xmlns:a16="http://schemas.microsoft.com/office/drawing/2014/main" id="{B46B50D0-8986-A34E-AAC7-A3782D6D4553}"/>
              </a:ext>
            </a:extLst>
          </p:cNvPr>
          <p:cNvGrpSpPr/>
          <p:nvPr/>
        </p:nvGrpSpPr>
        <p:grpSpPr>
          <a:xfrm>
            <a:off x="8036127" y="674890"/>
            <a:ext cx="9433802" cy="8354810"/>
            <a:chOff x="8305800" y="959823"/>
            <a:chExt cx="9372600" cy="7688878"/>
          </a:xfrm>
        </p:grpSpPr>
        <p:grpSp>
          <p:nvGrpSpPr>
            <p:cNvPr id="39" name="Group 38">
              <a:extLst>
                <a:ext uri="{FF2B5EF4-FFF2-40B4-BE49-F238E27FC236}">
                  <a16:creationId xmlns:a16="http://schemas.microsoft.com/office/drawing/2014/main" id="{C7C0236A-9DF6-70A3-69D7-63B900F92659}"/>
                </a:ext>
              </a:extLst>
            </p:cNvPr>
            <p:cNvGrpSpPr/>
            <p:nvPr/>
          </p:nvGrpSpPr>
          <p:grpSpPr>
            <a:xfrm>
              <a:off x="8305800" y="2035551"/>
              <a:ext cx="9372600" cy="6613150"/>
              <a:chOff x="702894" y="3376974"/>
              <a:chExt cx="16350489" cy="5252191"/>
            </a:xfrm>
          </p:grpSpPr>
          <p:sp>
            <p:nvSpPr>
              <p:cNvPr id="41" name="Rectangle: Rounded Corners 40">
                <a:extLst>
                  <a:ext uri="{FF2B5EF4-FFF2-40B4-BE49-F238E27FC236}">
                    <a16:creationId xmlns:a16="http://schemas.microsoft.com/office/drawing/2014/main" id="{C93B2EDB-A415-989A-029C-D8D1A468EBBB}"/>
                  </a:ext>
                </a:extLst>
              </p:cNvPr>
              <p:cNvSpPr/>
              <p:nvPr/>
            </p:nvSpPr>
            <p:spPr>
              <a:xfrm>
                <a:off x="702894" y="3376974"/>
                <a:ext cx="16350489" cy="5252191"/>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95B6FAC8-3085-B3FF-CE92-7FF7EE0E4E3B}"/>
                  </a:ext>
                </a:extLst>
              </p:cNvPr>
              <p:cNvSpPr/>
              <p:nvPr/>
            </p:nvSpPr>
            <p:spPr>
              <a:xfrm>
                <a:off x="1668098" y="3800825"/>
                <a:ext cx="14420075" cy="4506466"/>
              </a:xfrm>
              <a:prstGeom prst="roundRect">
                <a:avLst/>
              </a:prstGeom>
              <a:solidFill>
                <a:schemeClr val="bg1"/>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Ngoài cách tả lần lượt từng bộ phận của cây, ta có thể tả đặc điểm của cây theo từng thời phát triển. Có thể kết hợp tả sự vật, hoạt động có liên quan đến cây.</a:t>
                </a:r>
                <a:endParaRPr lang="en-US" sz="4000" dirty="0">
                  <a:solidFill>
                    <a:schemeClr val="tx1"/>
                  </a:solidFill>
                  <a:latin typeface="Arial" panose="020B0604020202020204" pitchFamily="34" charset="0"/>
                  <a:cs typeface="Arial" panose="020B0604020202020204" pitchFamily="34" charset="0"/>
                </a:endParaRPr>
              </a:p>
            </p:txBody>
          </p:sp>
        </p:grpSp>
        <p:pic>
          <p:nvPicPr>
            <p:cNvPr id="40" name="Picture 16">
              <a:extLst>
                <a:ext uri="{FF2B5EF4-FFF2-40B4-BE49-F238E27FC236}">
                  <a16:creationId xmlns:a16="http://schemas.microsoft.com/office/drawing/2014/main" id="{424C8B22-9D6B-9345-A427-C724CFC92632}"/>
                </a:ext>
              </a:extLst>
            </p:cNvPr>
            <p:cNvPicPr>
              <a:picLocks noChangeAspect="1"/>
            </p:cNvPicPr>
            <p:nvPr/>
          </p:nvPicPr>
          <p:blipFill>
            <a:blip r:embed="rId10">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288602" y="959823"/>
              <a:ext cx="1406996" cy="1337106"/>
            </a:xfrm>
            <a:prstGeom prst="rect">
              <a:avLst/>
            </a:prstGeom>
          </p:spPr>
        </p:pic>
      </p:grpSp>
      <p:pic>
        <p:nvPicPr>
          <p:cNvPr id="44" name="Picture 2">
            <a:extLst>
              <a:ext uri="{FF2B5EF4-FFF2-40B4-BE49-F238E27FC236}">
                <a16:creationId xmlns:a16="http://schemas.microsoft.com/office/drawing/2014/main" id="{C197A8E5-8D19-A87D-98B7-9251A15CE95B}"/>
              </a:ext>
            </a:extLst>
          </p:cNvPr>
          <p:cNvPicPr>
            <a:picLocks noChangeAspect="1"/>
          </p:cNvPicPr>
          <p:nvPr/>
        </p:nvPicPr>
        <p:blipFill>
          <a:blip r:embed="rId12"/>
          <a:srcRect/>
          <a:stretch>
            <a:fillRect/>
          </a:stretch>
        </p:blipFill>
        <p:spPr>
          <a:xfrm>
            <a:off x="807733" y="6351813"/>
            <a:ext cx="5283201" cy="396240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par>
                                <p:cTn id="8" presetID="14" presetClass="entr" presetSubtype="1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randombar(horizontal)">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2" name="Freeform 14">
            <a:extLst>
              <a:ext uri="{FF2B5EF4-FFF2-40B4-BE49-F238E27FC236}">
                <a16:creationId xmlns:a16="http://schemas.microsoft.com/office/drawing/2014/main" id="{41F5BD86-56EA-D4D8-02D6-39673CC3AF73}"/>
              </a:ext>
            </a:extLst>
          </p:cNvPr>
          <p:cNvSpPr/>
          <p:nvPr/>
        </p:nvSpPr>
        <p:spPr>
          <a:xfrm rot="-1841029">
            <a:off x="165872" y="137003"/>
            <a:ext cx="952525" cy="912692"/>
          </a:xfrm>
          <a:custGeom>
            <a:avLst/>
            <a:gdLst/>
            <a:ahLst/>
            <a:cxnLst/>
            <a:rect l="l" t="t" r="r" b="b"/>
            <a:pathLst>
              <a:path w="952525" h="912692">
                <a:moveTo>
                  <a:pt x="0" y="0"/>
                </a:moveTo>
                <a:lnTo>
                  <a:pt x="952525" y="0"/>
                </a:lnTo>
                <a:lnTo>
                  <a:pt x="952525" y="912692"/>
                </a:lnTo>
                <a:lnTo>
                  <a:pt x="0" y="9126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 name="Freeform 15">
            <a:extLst>
              <a:ext uri="{FF2B5EF4-FFF2-40B4-BE49-F238E27FC236}">
                <a16:creationId xmlns:a16="http://schemas.microsoft.com/office/drawing/2014/main" id="{49D8A803-FFED-7ACF-4D52-1311C4195007}"/>
              </a:ext>
            </a:extLst>
          </p:cNvPr>
          <p:cNvSpPr/>
          <p:nvPr/>
        </p:nvSpPr>
        <p:spPr>
          <a:xfrm rot="755759">
            <a:off x="17440093" y="110075"/>
            <a:ext cx="770000" cy="737800"/>
          </a:xfrm>
          <a:custGeom>
            <a:avLst/>
            <a:gdLst/>
            <a:ahLst/>
            <a:cxnLst/>
            <a:rect l="l" t="t" r="r" b="b"/>
            <a:pathLst>
              <a:path w="770000" h="737800">
                <a:moveTo>
                  <a:pt x="0" y="0"/>
                </a:moveTo>
                <a:lnTo>
                  <a:pt x="770000" y="0"/>
                </a:lnTo>
                <a:lnTo>
                  <a:pt x="770000" y="737800"/>
                </a:lnTo>
                <a:lnTo>
                  <a:pt x="0" y="737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360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5FE03B37-0A22-3398-4F06-5637C14BE67A}"/>
              </a:ext>
            </a:extLst>
          </p:cNvPr>
          <p:cNvGrpSpPr/>
          <p:nvPr/>
        </p:nvGrpSpPr>
        <p:grpSpPr>
          <a:xfrm>
            <a:off x="5446400" y="0"/>
            <a:ext cx="7583876" cy="1360963"/>
            <a:chOff x="4834930" y="84191"/>
            <a:chExt cx="7359542" cy="1208123"/>
          </a:xfrm>
        </p:grpSpPr>
        <p:sp>
          <p:nvSpPr>
            <p:cNvPr id="8" name="Round Same Side Corner Rectangle 11">
              <a:extLst>
                <a:ext uri="{FF2B5EF4-FFF2-40B4-BE49-F238E27FC236}">
                  <a16:creationId xmlns:a16="http://schemas.microsoft.com/office/drawing/2014/main" id="{DCF26CFF-C88A-556B-51F9-98C45BAE85BC}"/>
                </a:ext>
              </a:extLst>
            </p:cNvPr>
            <p:cNvSpPr/>
            <p:nvPr/>
          </p:nvSpPr>
          <p:spPr>
            <a:xfrm flipV="1">
              <a:off x="4834930" y="84191"/>
              <a:ext cx="7359542" cy="1208123"/>
            </a:xfrm>
            <a:prstGeom prst="round2SameRect">
              <a:avLst>
                <a:gd name="adj1" fmla="val 37720"/>
                <a:gd name="adj2" fmla="val 0"/>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7EC3D6A-3608-9235-B00F-D26E58AD1758}"/>
                </a:ext>
              </a:extLst>
            </p:cNvPr>
            <p:cNvSpPr txBox="1"/>
            <p:nvPr/>
          </p:nvSpPr>
          <p:spPr>
            <a:xfrm>
              <a:off x="5313042" y="305755"/>
              <a:ext cx="6403317" cy="764994"/>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NHẮC NHỞ THÊM</a:t>
              </a:r>
              <a:endParaRPr lang="en-US" sz="4800" b="1" dirty="0">
                <a:solidFill>
                  <a:schemeClr val="bg1"/>
                </a:solidFill>
                <a:latin typeface="Arial" panose="020B0604020202020204" pitchFamily="34" charset="0"/>
                <a:cs typeface="Arial" panose="020B0604020202020204" pitchFamily="34" charset="0"/>
              </a:endParaRPr>
            </a:p>
          </p:txBody>
        </p:sp>
      </p:grpSp>
      <p:sp>
        <p:nvSpPr>
          <p:cNvPr id="14" name="Speech Bubble: Rectangle with Corners Rounded 13">
            <a:extLst>
              <a:ext uri="{FF2B5EF4-FFF2-40B4-BE49-F238E27FC236}">
                <a16:creationId xmlns:a16="http://schemas.microsoft.com/office/drawing/2014/main" id="{30FFB0AE-429B-3D37-EAB9-402FA85CD866}"/>
              </a:ext>
            </a:extLst>
          </p:cNvPr>
          <p:cNvSpPr/>
          <p:nvPr/>
        </p:nvSpPr>
        <p:spPr>
          <a:xfrm>
            <a:off x="6857998" y="1943100"/>
            <a:ext cx="10287000" cy="2262211"/>
          </a:xfrm>
          <a:prstGeom prst="wedgeRoundRectCallout">
            <a:avLst>
              <a:gd name="adj1" fmla="val -57480"/>
              <a:gd name="adj2" fmla="val 43842"/>
              <a:gd name="adj3" fmla="val 16667"/>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Trước khi viết bài văn miêu tả em cần quan sát cây để nhận biết các đặc điểm nổi bật của cây</a:t>
            </a:r>
            <a:endParaRPr lang="en-US" sz="3600">
              <a:solidFill>
                <a:schemeClr val="tx1"/>
              </a:solidFill>
              <a:latin typeface="Arial" panose="020B0604020202020204" pitchFamily="34" charset="0"/>
              <a:cs typeface="Arial" panose="020B0604020202020204" pitchFamily="34" charset="0"/>
            </a:endParaRPr>
          </a:p>
        </p:txBody>
      </p:sp>
      <p:sp>
        <p:nvSpPr>
          <p:cNvPr id="15" name="Speech Bubble: Rectangle with Corners Rounded 14">
            <a:extLst>
              <a:ext uri="{FF2B5EF4-FFF2-40B4-BE49-F238E27FC236}">
                <a16:creationId xmlns:a16="http://schemas.microsoft.com/office/drawing/2014/main" id="{074E938C-1B91-874F-7BF1-3C893FD1C3B4}"/>
              </a:ext>
            </a:extLst>
          </p:cNvPr>
          <p:cNvSpPr/>
          <p:nvPr/>
        </p:nvSpPr>
        <p:spPr>
          <a:xfrm>
            <a:off x="6857998" y="4550264"/>
            <a:ext cx="10287000" cy="2262210"/>
          </a:xfrm>
          <a:prstGeom prst="wedgeRoundRectCallout">
            <a:avLst>
              <a:gd name="adj1" fmla="val -56780"/>
              <a:gd name="adj2" fmla="val -34755"/>
              <a:gd name="adj3" fmla="val 16667"/>
            </a:avLst>
          </a:prstGeom>
          <a:solidFill>
            <a:srgbClr val="FFF3CD"/>
          </a:solidFill>
          <a:ln>
            <a:solidFill>
              <a:srgbClr val="FFF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Khi viết, em nên sử dụng các từ chỉ đặc điểm, biện pháp so sánh, nhân hoá,...</a:t>
            </a:r>
          </a:p>
        </p:txBody>
      </p:sp>
      <p:sp>
        <p:nvSpPr>
          <p:cNvPr id="16" name="Speech Bubble: Rectangle with Corners Rounded 15">
            <a:extLst>
              <a:ext uri="{FF2B5EF4-FFF2-40B4-BE49-F238E27FC236}">
                <a16:creationId xmlns:a16="http://schemas.microsoft.com/office/drawing/2014/main" id="{8D4359D6-AA24-862C-6F32-43BA8B0A9688}"/>
              </a:ext>
            </a:extLst>
          </p:cNvPr>
          <p:cNvSpPr/>
          <p:nvPr/>
        </p:nvSpPr>
        <p:spPr>
          <a:xfrm>
            <a:off x="6863441" y="7157428"/>
            <a:ext cx="10287000" cy="2714764"/>
          </a:xfrm>
          <a:prstGeom prst="wedgeRoundRectCallout">
            <a:avLst>
              <a:gd name="adj1" fmla="val -56780"/>
              <a:gd name="adj2" fmla="val -34755"/>
              <a:gd name="adj3" fmla="val 16667"/>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Bài văn tả cây cối nên có những từ ngữ, câu văn bộc lộ rõ tình cảm, cảm xúc của người viết đối với cây</a:t>
            </a:r>
            <a:endParaRPr lang="en-US" sz="3600">
              <a:solidFill>
                <a:schemeClr val="tx1"/>
              </a:solidFill>
              <a:latin typeface="Arial" panose="020B0604020202020204" pitchFamily="34" charset="0"/>
              <a:cs typeface="Arial" panose="020B0604020202020204" pitchFamily="34" charset="0"/>
            </a:endParaRPr>
          </a:p>
        </p:txBody>
      </p:sp>
      <p:pic>
        <p:nvPicPr>
          <p:cNvPr id="18" name="Picture 5">
            <a:extLst>
              <a:ext uri="{FF2B5EF4-FFF2-40B4-BE49-F238E27FC236}">
                <a16:creationId xmlns:a16="http://schemas.microsoft.com/office/drawing/2014/main" id="{AB2C5D35-1BA7-6C17-B56E-F4A3B1B6128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03494" y="2318657"/>
            <a:ext cx="4781006" cy="7968343"/>
          </a:xfrm>
          <a:prstGeom prst="rect">
            <a:avLst/>
          </a:prstGeom>
        </p:spPr>
      </p:pic>
      <p:sp>
        <p:nvSpPr>
          <p:cNvPr id="6" name="Freeform 6"/>
          <p:cNvSpPr/>
          <p:nvPr/>
        </p:nvSpPr>
        <p:spPr>
          <a:xfrm>
            <a:off x="16981714" y="8908679"/>
            <a:ext cx="1252611" cy="1308467"/>
          </a:xfrm>
          <a:custGeom>
            <a:avLst/>
            <a:gdLst/>
            <a:ahLst/>
            <a:cxnLst/>
            <a:rect l="l" t="t" r="r" b="b"/>
            <a:pathLst>
              <a:path w="1707362" h="1726789">
                <a:moveTo>
                  <a:pt x="0" y="0"/>
                </a:moveTo>
                <a:lnTo>
                  <a:pt x="1707363" y="0"/>
                </a:lnTo>
                <a:lnTo>
                  <a:pt x="1707363" y="1726789"/>
                </a:lnTo>
                <a:lnTo>
                  <a:pt x="0" y="17267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46790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out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14" name="Freeform 14"/>
          <p:cNvSpPr/>
          <p:nvPr/>
        </p:nvSpPr>
        <p:spPr>
          <a:xfrm flipH="1">
            <a:off x="167420" y="202516"/>
            <a:ext cx="1143000" cy="1371600"/>
          </a:xfrm>
          <a:custGeom>
            <a:avLst/>
            <a:gdLst/>
            <a:ahLst/>
            <a:cxnLst/>
            <a:rect l="l" t="t" r="r" b="b"/>
            <a:pathLst>
              <a:path w="1941184" h="2174997">
                <a:moveTo>
                  <a:pt x="1941185" y="0"/>
                </a:moveTo>
                <a:lnTo>
                  <a:pt x="0" y="0"/>
                </a:lnTo>
                <a:lnTo>
                  <a:pt x="0" y="2174996"/>
                </a:lnTo>
                <a:lnTo>
                  <a:pt x="1941185" y="2174996"/>
                </a:lnTo>
                <a:lnTo>
                  <a:pt x="1941185"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BCFAB993-8F30-AE6A-DD55-F7C205CF5750}"/>
              </a:ext>
            </a:extLst>
          </p:cNvPr>
          <p:cNvGrpSpPr/>
          <p:nvPr/>
        </p:nvGrpSpPr>
        <p:grpSpPr>
          <a:xfrm>
            <a:off x="7468513" y="952500"/>
            <a:ext cx="9940774" cy="3396363"/>
            <a:chOff x="7419334" y="1082512"/>
            <a:chExt cx="9940774" cy="3396363"/>
          </a:xfrm>
        </p:grpSpPr>
        <p:sp>
          <p:nvSpPr>
            <p:cNvPr id="5" name="Rectangle 4">
              <a:extLst>
                <a:ext uri="{FF2B5EF4-FFF2-40B4-BE49-F238E27FC236}">
                  <a16:creationId xmlns:a16="http://schemas.microsoft.com/office/drawing/2014/main" id="{C55EED3F-0034-8AEC-AE33-2212AC60C752}"/>
                </a:ext>
              </a:extLst>
            </p:cNvPr>
            <p:cNvSpPr/>
            <p:nvPr/>
          </p:nvSpPr>
          <p:spPr>
            <a:xfrm>
              <a:off x="7419334" y="1497875"/>
              <a:ext cx="9940774" cy="2981000"/>
            </a:xfrm>
            <a:prstGeom prst="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ea typeface="Calibri" panose="020F0502020204030204" pitchFamily="34" charset="0"/>
                  <a:cs typeface="Arial" panose="020B0604020202020204" pitchFamily="34" charset="0"/>
                </a:rPr>
                <a:t>Học thuộc ghi nhớ và hoàn thành VBT Tiếng Việt</a:t>
              </a:r>
              <a:endParaRPr lang="en-US" sz="4000" dirty="0">
                <a:solidFill>
                  <a:schemeClr val="tx1"/>
                </a:solidFill>
                <a:latin typeface="Arial" panose="020B0604020202020204" pitchFamily="34" charset="0"/>
                <a:cs typeface="Arial" panose="020B0604020202020204" pitchFamily="34" charset="0"/>
              </a:endParaRPr>
            </a:p>
          </p:txBody>
        </p:sp>
        <p:pic>
          <p:nvPicPr>
            <p:cNvPr id="6" name="Picture 10">
              <a:extLst>
                <a:ext uri="{FF2B5EF4-FFF2-40B4-BE49-F238E27FC236}">
                  <a16:creationId xmlns:a16="http://schemas.microsoft.com/office/drawing/2014/main" id="{8B72BB62-BF62-E76A-D358-636AEA6D05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97014" y="1082512"/>
              <a:ext cx="3587522" cy="830726"/>
            </a:xfrm>
            <a:prstGeom prst="rect">
              <a:avLst/>
            </a:prstGeom>
          </p:spPr>
        </p:pic>
      </p:grpSp>
      <p:grpSp>
        <p:nvGrpSpPr>
          <p:cNvPr id="7" name="Group 6">
            <a:extLst>
              <a:ext uri="{FF2B5EF4-FFF2-40B4-BE49-F238E27FC236}">
                <a16:creationId xmlns:a16="http://schemas.microsoft.com/office/drawing/2014/main" id="{EB0D9518-54EA-40C3-EED0-1CF5A985935A}"/>
              </a:ext>
            </a:extLst>
          </p:cNvPr>
          <p:cNvGrpSpPr/>
          <p:nvPr/>
        </p:nvGrpSpPr>
        <p:grpSpPr>
          <a:xfrm>
            <a:off x="683304" y="1545408"/>
            <a:ext cx="6229033" cy="6473161"/>
            <a:chOff x="594846" y="1891431"/>
            <a:chExt cx="6229033" cy="6473161"/>
          </a:xfrm>
        </p:grpSpPr>
        <p:grpSp>
          <p:nvGrpSpPr>
            <p:cNvPr id="8" name="Group 6">
              <a:extLst>
                <a:ext uri="{FF2B5EF4-FFF2-40B4-BE49-F238E27FC236}">
                  <a16:creationId xmlns:a16="http://schemas.microsoft.com/office/drawing/2014/main" id="{7F2FCF0E-BE63-44A4-7C6F-34F809B46272}"/>
                </a:ext>
              </a:extLst>
            </p:cNvPr>
            <p:cNvGrpSpPr/>
            <p:nvPr/>
          </p:nvGrpSpPr>
          <p:grpSpPr>
            <a:xfrm>
              <a:off x="594846" y="2135559"/>
              <a:ext cx="6229033" cy="6229033"/>
              <a:chOff x="0" y="0"/>
              <a:chExt cx="812800" cy="812800"/>
            </a:xfrm>
          </p:grpSpPr>
          <p:sp>
            <p:nvSpPr>
              <p:cNvPr id="11" name="Freeform 7">
                <a:extLst>
                  <a:ext uri="{FF2B5EF4-FFF2-40B4-BE49-F238E27FC236}">
                    <a16:creationId xmlns:a16="http://schemas.microsoft.com/office/drawing/2014/main" id="{FCFE4EBD-3CA5-6ECE-8AB3-DEC40EFB3A4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75000"/>
                </a:schemeClr>
              </a:solidFill>
            </p:spPr>
            <p:txBody>
              <a:bodyPr/>
              <a:lstStyle/>
              <a:p>
                <a:endParaRPr lang="en-US"/>
              </a:p>
            </p:txBody>
          </p:sp>
          <p:sp>
            <p:nvSpPr>
              <p:cNvPr id="12" name="TextBox 8">
                <a:extLst>
                  <a:ext uri="{FF2B5EF4-FFF2-40B4-BE49-F238E27FC236}">
                    <a16:creationId xmlns:a16="http://schemas.microsoft.com/office/drawing/2014/main" id="{73C586CC-C1A2-4EFB-CB1D-0F2E8379CA1E}"/>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pic>
          <p:nvPicPr>
            <p:cNvPr id="9" name="Picture 11">
              <a:extLst>
                <a:ext uri="{FF2B5EF4-FFF2-40B4-BE49-F238E27FC236}">
                  <a16:creationId xmlns:a16="http://schemas.microsoft.com/office/drawing/2014/main" id="{A9FD27F8-830C-2348-D3CB-C1016DF38F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6866">
              <a:off x="1753508" y="1891431"/>
              <a:ext cx="3587522" cy="926233"/>
            </a:xfrm>
            <a:prstGeom prst="rect">
              <a:avLst/>
            </a:prstGeom>
          </p:spPr>
        </p:pic>
        <p:sp>
          <p:nvSpPr>
            <p:cNvPr id="10" name="TextBox 9">
              <a:extLst>
                <a:ext uri="{FF2B5EF4-FFF2-40B4-BE49-F238E27FC236}">
                  <a16:creationId xmlns:a16="http://schemas.microsoft.com/office/drawing/2014/main" id="{CDEFF921-04A5-4696-4E98-DC765ECA3598}"/>
                </a:ext>
              </a:extLst>
            </p:cNvPr>
            <p:cNvSpPr txBox="1"/>
            <p:nvPr/>
          </p:nvSpPr>
          <p:spPr>
            <a:xfrm>
              <a:off x="1067644" y="3904450"/>
              <a:ext cx="5283428" cy="2691250"/>
            </a:xfrm>
            <a:prstGeom prst="rect">
              <a:avLst/>
            </a:prstGeom>
            <a:noFill/>
          </p:spPr>
          <p:txBody>
            <a:bodyPr wrap="square" rtlCol="0">
              <a:spAutoFit/>
            </a:bodyPr>
            <a:lstStyle/>
            <a:p>
              <a:pPr algn="ctr">
                <a:lnSpc>
                  <a:spcPct val="150000"/>
                </a:lnSpc>
              </a:pPr>
              <a:r>
                <a:rPr lang="en-US" sz="6000" b="1">
                  <a:solidFill>
                    <a:schemeClr val="bg1"/>
                  </a:solidFill>
                  <a:latin typeface="Arial" panose="020B0604020202020204" pitchFamily="34" charset="0"/>
                  <a:ea typeface="Calibri" panose="020F0502020204030204" pitchFamily="34" charset="0"/>
                  <a:cs typeface="Arial" panose="020B0604020202020204" pitchFamily="34" charset="0"/>
                </a:rPr>
                <a:t>HƯỚNG DẪN VỀ NHÀ</a:t>
              </a:r>
              <a:endParaRPr lang="en-US" sz="6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52FB2CE5-9EA8-8E3D-99D8-BB24FCBD84FC}"/>
              </a:ext>
            </a:extLst>
          </p:cNvPr>
          <p:cNvGrpSpPr/>
          <p:nvPr/>
        </p:nvGrpSpPr>
        <p:grpSpPr>
          <a:xfrm>
            <a:off x="7446742" y="4792321"/>
            <a:ext cx="9940774" cy="4592191"/>
            <a:chOff x="7419334" y="458581"/>
            <a:chExt cx="9940774" cy="4592191"/>
          </a:xfrm>
        </p:grpSpPr>
        <p:sp>
          <p:nvSpPr>
            <p:cNvPr id="15" name="Rectangle 14">
              <a:extLst>
                <a:ext uri="{FF2B5EF4-FFF2-40B4-BE49-F238E27FC236}">
                  <a16:creationId xmlns:a16="http://schemas.microsoft.com/office/drawing/2014/main" id="{E82AC06A-7A12-A6E0-929C-110C0ED70C17}"/>
                </a:ext>
              </a:extLst>
            </p:cNvPr>
            <p:cNvSpPr/>
            <p:nvPr/>
          </p:nvSpPr>
          <p:spPr>
            <a:xfrm>
              <a:off x="7419334" y="873944"/>
              <a:ext cx="9940774" cy="4176828"/>
            </a:xfrm>
            <a:prstGeom prst="rect">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latin typeface="Arial" panose="020B0604020202020204" pitchFamily="34" charset="0"/>
                  <a:ea typeface="Calibri" panose="020F0502020204030204" pitchFamily="34" charset="0"/>
                  <a:cs typeface="Arial" panose="020B0604020202020204" pitchFamily="34" charset="0"/>
                </a:rPr>
                <a:t>Đọc trước </a:t>
              </a:r>
              <a:r>
                <a:rPr lang="vi-VN" sz="4000" b="1" i="1">
                  <a:solidFill>
                    <a:schemeClr val="tx1"/>
                  </a:solidFill>
                  <a:latin typeface="Arial" panose="020B0604020202020204" pitchFamily="34" charset="0"/>
                  <a:ea typeface="Calibri" panose="020F0502020204030204" pitchFamily="34" charset="0"/>
                  <a:cs typeface="Arial" panose="020B0604020202020204" pitchFamily="34" charset="0"/>
                </a:rPr>
                <a:t>Tiết tiếp theo</a:t>
              </a:r>
              <a:r>
                <a:rPr lang="en-US" sz="4000" b="1" i="1">
                  <a:solidFill>
                    <a:schemeClr val="tx1"/>
                  </a:solidFill>
                  <a:latin typeface="Arial" panose="020B0604020202020204" pitchFamily="34" charset="0"/>
                  <a:ea typeface="Calibri" panose="020F0502020204030204" pitchFamily="34" charset="0"/>
                  <a:cs typeface="Arial" panose="020B0604020202020204" pitchFamily="34" charset="0"/>
                </a:rPr>
                <a:t>: </a:t>
              </a:r>
              <a:r>
                <a:rPr lang="vi-VN" sz="4000" b="1" i="1">
                  <a:solidFill>
                    <a:schemeClr val="tx1"/>
                  </a:solidFill>
                  <a:latin typeface="Arial" panose="020B0604020202020204" pitchFamily="34" charset="0"/>
                  <a:ea typeface="Calibri" panose="020F0502020204030204" pitchFamily="34" charset="0"/>
                  <a:cs typeface="Arial" panose="020B0604020202020204" pitchFamily="34" charset="0"/>
                </a:rPr>
                <a:t>Nói và nghe </a:t>
              </a:r>
              <a:r>
                <a:rPr lang="en-US" sz="4000" i="1">
                  <a:solidFill>
                    <a:schemeClr val="tx1"/>
                  </a:solidFill>
                  <a:latin typeface="Arial" panose="020B0604020202020204" pitchFamily="34" charset="0"/>
                  <a:ea typeface="Calibri" panose="020F0502020204030204" pitchFamily="34" charset="0"/>
                  <a:cs typeface="Arial" panose="020B0604020202020204" pitchFamily="34" charset="0"/>
                </a:rPr>
                <a:t>(</a:t>
              </a:r>
              <a:r>
                <a:rPr lang="vi-VN" sz="4000" i="1">
                  <a:solidFill>
                    <a:schemeClr val="tx1"/>
                  </a:solidFill>
                  <a:latin typeface="Arial" panose="020B0604020202020204" pitchFamily="34" charset="0"/>
                  <a:ea typeface="Calibri" panose="020F0502020204030204" pitchFamily="34" charset="0"/>
                  <a:cs typeface="Arial" panose="020B0604020202020204" pitchFamily="34" charset="0"/>
                </a:rPr>
                <a:t>SGK </a:t>
              </a:r>
              <a:r>
                <a:rPr lang="en-US" sz="4000" i="1">
                  <a:solidFill>
                    <a:schemeClr val="tx1"/>
                  </a:solidFill>
                  <a:latin typeface="Arial" panose="020B0604020202020204" pitchFamily="34" charset="0"/>
                  <a:ea typeface="Calibri" panose="020F0502020204030204" pitchFamily="34" charset="0"/>
                  <a:cs typeface="Arial" panose="020B0604020202020204" pitchFamily="34" charset="0"/>
                </a:rPr>
                <a:t>– tr.88)</a:t>
              </a:r>
              <a:endParaRPr lang="en-US" sz="4000" i="1" dirty="0">
                <a:solidFill>
                  <a:schemeClr val="tx1"/>
                </a:solidFill>
                <a:latin typeface="Arial" panose="020B0604020202020204" pitchFamily="34" charset="0"/>
                <a:cs typeface="Arial" panose="020B0604020202020204" pitchFamily="34" charset="0"/>
              </a:endParaRPr>
            </a:p>
          </p:txBody>
        </p:sp>
        <p:pic>
          <p:nvPicPr>
            <p:cNvPr id="16" name="Picture 10">
              <a:extLst>
                <a:ext uri="{FF2B5EF4-FFF2-40B4-BE49-F238E27FC236}">
                  <a16:creationId xmlns:a16="http://schemas.microsoft.com/office/drawing/2014/main" id="{E3865F10-CB62-4DB5-FD89-5ACD6E822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529936" y="458581"/>
              <a:ext cx="3587522" cy="830726"/>
            </a:xfrm>
            <a:prstGeom prst="rect">
              <a:avLst/>
            </a:prstGeom>
          </p:spPr>
        </p:pic>
      </p:grpSp>
      <p:pic>
        <p:nvPicPr>
          <p:cNvPr id="18" name="Picture 12">
            <a:extLst>
              <a:ext uri="{FF2B5EF4-FFF2-40B4-BE49-F238E27FC236}">
                <a16:creationId xmlns:a16="http://schemas.microsoft.com/office/drawing/2014/main" id="{38093E34-5F29-DF46-4944-CCA37DCD02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43279" y="6867587"/>
            <a:ext cx="2791258" cy="3424856"/>
          </a:xfrm>
          <a:prstGeom prst="rect">
            <a:avLst/>
          </a:prstGeom>
        </p:spPr>
      </p:pic>
      <p:sp>
        <p:nvSpPr>
          <p:cNvPr id="2" name="Freeform 2"/>
          <p:cNvSpPr/>
          <p:nvPr/>
        </p:nvSpPr>
        <p:spPr>
          <a:xfrm rot="110118">
            <a:off x="16803190" y="8402701"/>
            <a:ext cx="1455375" cy="1861471"/>
          </a:xfrm>
          <a:custGeom>
            <a:avLst/>
            <a:gdLst/>
            <a:ahLst/>
            <a:cxnLst/>
            <a:rect l="l" t="t" r="r" b="b"/>
            <a:pathLst>
              <a:path w="4965321" h="6130025">
                <a:moveTo>
                  <a:pt x="0" y="0"/>
                </a:moveTo>
                <a:lnTo>
                  <a:pt x="4965320" y="0"/>
                </a:lnTo>
                <a:lnTo>
                  <a:pt x="4965320" y="6130025"/>
                </a:lnTo>
                <a:lnTo>
                  <a:pt x="0" y="61300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49558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9" name="Freeform 9"/>
          <p:cNvSpPr/>
          <p:nvPr/>
        </p:nvSpPr>
        <p:spPr>
          <a:xfrm rot="1127007">
            <a:off x="15704676" y="139729"/>
            <a:ext cx="2434233" cy="2023456"/>
          </a:xfrm>
          <a:custGeom>
            <a:avLst/>
            <a:gdLst/>
            <a:ahLst/>
            <a:cxnLst/>
            <a:rect l="l" t="t" r="r" b="b"/>
            <a:pathLst>
              <a:path w="2434233" h="2023456">
                <a:moveTo>
                  <a:pt x="0" y="0"/>
                </a:moveTo>
                <a:lnTo>
                  <a:pt x="2434233" y="0"/>
                </a:lnTo>
                <a:lnTo>
                  <a:pt x="2434233" y="2023456"/>
                </a:lnTo>
                <a:lnTo>
                  <a:pt x="0" y="20234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93789" y="8801100"/>
            <a:ext cx="1214540" cy="1228359"/>
          </a:xfrm>
          <a:custGeom>
            <a:avLst/>
            <a:gdLst/>
            <a:ahLst/>
            <a:cxnLst/>
            <a:rect l="l" t="t" r="r" b="b"/>
            <a:pathLst>
              <a:path w="1214540" h="1228359">
                <a:moveTo>
                  <a:pt x="0" y="0"/>
                </a:moveTo>
                <a:lnTo>
                  <a:pt x="1214540" y="0"/>
                </a:lnTo>
                <a:lnTo>
                  <a:pt x="1214540" y="1228359"/>
                </a:lnTo>
                <a:lnTo>
                  <a:pt x="0" y="12283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rot="-766719" flipH="1">
            <a:off x="-263800" y="-8477"/>
            <a:ext cx="1929719" cy="1905557"/>
          </a:xfrm>
          <a:custGeom>
            <a:avLst/>
            <a:gdLst/>
            <a:ahLst/>
            <a:cxnLst/>
            <a:rect l="l" t="t" r="r" b="b"/>
            <a:pathLst>
              <a:path w="2829600" h="3170421">
                <a:moveTo>
                  <a:pt x="2829600" y="0"/>
                </a:moveTo>
                <a:lnTo>
                  <a:pt x="0" y="0"/>
                </a:lnTo>
                <a:lnTo>
                  <a:pt x="0" y="3170421"/>
                </a:lnTo>
                <a:lnTo>
                  <a:pt x="2829600" y="3170421"/>
                </a:lnTo>
                <a:lnTo>
                  <a:pt x="282960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7280660" y="9032259"/>
            <a:ext cx="1119197" cy="1264364"/>
          </a:xfrm>
          <a:custGeom>
            <a:avLst/>
            <a:gdLst/>
            <a:ahLst/>
            <a:cxnLst/>
            <a:rect l="l" t="t" r="r" b="b"/>
            <a:pathLst>
              <a:path w="705489" h="691379">
                <a:moveTo>
                  <a:pt x="0" y="0"/>
                </a:moveTo>
                <a:lnTo>
                  <a:pt x="705489" y="0"/>
                </a:lnTo>
                <a:lnTo>
                  <a:pt x="705489" y="691379"/>
                </a:lnTo>
                <a:lnTo>
                  <a:pt x="0" y="6913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4B1A72AF-DCCC-42DC-4680-477E85717AE0}"/>
              </a:ext>
            </a:extLst>
          </p:cNvPr>
          <p:cNvSpPr txBox="1"/>
          <p:nvPr/>
        </p:nvSpPr>
        <p:spPr>
          <a:xfrm>
            <a:off x="1104900" y="3497536"/>
            <a:ext cx="16078200" cy="3291927"/>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6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a:t>
            </a:r>
            <a:r>
              <a:rPr kumimoji="0" lang="en-US" sz="7600" b="1" i="0" u="none" strike="noStrike" kern="1200" cap="none" spc="0" normalizeH="0" noProof="0">
                <a:ln>
                  <a:noFill/>
                </a:ln>
                <a:solidFill>
                  <a:srgbClr val="C00000"/>
                </a:solidFill>
                <a:effectLst/>
                <a:uLnTx/>
                <a:uFillTx/>
                <a:latin typeface="Arial" panose="020B0604020202020204" pitchFamily="34" charset="0"/>
                <a:ea typeface="+mn-ea"/>
                <a:cs typeface="Arial" panose="020B0604020202020204" pitchFamily="34" charset="0"/>
              </a:rPr>
              <a:t> HỌC KẾT THÚC, CẢM ƠN CÁC EM ĐÃ LẮNG NGHE!</a:t>
            </a:r>
            <a:endParaRPr kumimoji="0" lang="en-US" sz="7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655123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2" name="Freeform 2"/>
          <p:cNvSpPr/>
          <p:nvPr/>
        </p:nvSpPr>
        <p:spPr>
          <a:xfrm rot="110118">
            <a:off x="17663347" y="9347184"/>
            <a:ext cx="580090" cy="930766"/>
          </a:xfrm>
          <a:custGeom>
            <a:avLst/>
            <a:gdLst/>
            <a:ahLst/>
            <a:cxnLst/>
            <a:rect l="l" t="t" r="r" b="b"/>
            <a:pathLst>
              <a:path w="4965321" h="6130025">
                <a:moveTo>
                  <a:pt x="0" y="0"/>
                </a:moveTo>
                <a:lnTo>
                  <a:pt x="4965320" y="0"/>
                </a:lnTo>
                <a:lnTo>
                  <a:pt x="4965320" y="6130025"/>
                </a:lnTo>
                <a:lnTo>
                  <a:pt x="0" y="61300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4" name="Freeform 14"/>
          <p:cNvSpPr/>
          <p:nvPr/>
        </p:nvSpPr>
        <p:spPr>
          <a:xfrm flipH="1">
            <a:off x="228600" y="8647636"/>
            <a:ext cx="1143000" cy="1371600"/>
          </a:xfrm>
          <a:custGeom>
            <a:avLst/>
            <a:gdLst/>
            <a:ahLst/>
            <a:cxnLst/>
            <a:rect l="l" t="t" r="r" b="b"/>
            <a:pathLst>
              <a:path w="1941184" h="2174997">
                <a:moveTo>
                  <a:pt x="1941185" y="0"/>
                </a:moveTo>
                <a:lnTo>
                  <a:pt x="0" y="0"/>
                </a:lnTo>
                <a:lnTo>
                  <a:pt x="0" y="2174996"/>
                </a:lnTo>
                <a:lnTo>
                  <a:pt x="1941185" y="2174996"/>
                </a:lnTo>
                <a:lnTo>
                  <a:pt x="194118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4" name="Freeform 11">
            <a:extLst>
              <a:ext uri="{FF2B5EF4-FFF2-40B4-BE49-F238E27FC236}">
                <a16:creationId xmlns:a16="http://schemas.microsoft.com/office/drawing/2014/main" id="{48BA80D0-7B8C-0934-5A76-EB5F4FC3606A}"/>
              </a:ext>
            </a:extLst>
          </p:cNvPr>
          <p:cNvSpPr/>
          <p:nvPr/>
        </p:nvSpPr>
        <p:spPr>
          <a:xfrm rot="-7694192">
            <a:off x="17375063" y="610302"/>
            <a:ext cx="719569" cy="546873"/>
          </a:xfrm>
          <a:custGeom>
            <a:avLst/>
            <a:gdLst/>
            <a:ahLst/>
            <a:cxnLst/>
            <a:rect l="l" t="t" r="r" b="b"/>
            <a:pathLst>
              <a:path w="719569" h="546873">
                <a:moveTo>
                  <a:pt x="0" y="0"/>
                </a:moveTo>
                <a:lnTo>
                  <a:pt x="719569" y="0"/>
                </a:lnTo>
                <a:lnTo>
                  <a:pt x="719569" y="546873"/>
                </a:lnTo>
                <a:lnTo>
                  <a:pt x="0" y="546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AAD38A3-7CD9-4A3D-1D36-2A4A83098B5C}"/>
              </a:ext>
            </a:extLst>
          </p:cNvPr>
          <p:cNvPicPr>
            <a:picLocks noChangeAspect="1"/>
          </p:cNvPicPr>
          <p:nvPr/>
        </p:nvPicPr>
        <p:blipFill>
          <a:blip r:embed="rId8">
            <a:grayscl/>
            <a:extLst>
              <a:ext uri="{28A0092B-C50C-407E-A947-70E740481C1C}">
                <a14:useLocalDpi xmlns:a14="http://schemas.microsoft.com/office/drawing/2010/main" val="0"/>
              </a:ext>
              <a:ext uri="{96DAC541-7B7A-43D3-8B79-37D633B846F1}">
                <asvg:svgBlip xmlns:asvg="http://schemas.microsoft.com/office/drawing/2016/SVG/main" r:embed="rId9"/>
              </a:ext>
            </a:extLst>
          </a:blip>
          <a:srcRect b="26406"/>
          <a:stretch>
            <a:fillRect/>
          </a:stretch>
        </p:blipFill>
        <p:spPr>
          <a:xfrm>
            <a:off x="4358511" y="-495300"/>
            <a:ext cx="9570977" cy="8305800"/>
          </a:xfrm>
          <a:prstGeom prst="rect">
            <a:avLst/>
          </a:prstGeom>
        </p:spPr>
      </p:pic>
      <p:sp>
        <p:nvSpPr>
          <p:cNvPr id="6" name="TextBox 5">
            <a:extLst>
              <a:ext uri="{FF2B5EF4-FFF2-40B4-BE49-F238E27FC236}">
                <a16:creationId xmlns:a16="http://schemas.microsoft.com/office/drawing/2014/main" id="{5A67DDB6-0411-DCFB-91C4-522B26D92A33}"/>
              </a:ext>
            </a:extLst>
          </p:cNvPr>
          <p:cNvSpPr txBox="1"/>
          <p:nvPr/>
        </p:nvSpPr>
        <p:spPr>
          <a:xfrm>
            <a:off x="4800599" y="3771900"/>
            <a:ext cx="8686800" cy="3671583"/>
          </a:xfrm>
          <a:prstGeom prst="rect">
            <a:avLst/>
          </a:prstGeom>
          <a:noFill/>
        </p:spPr>
        <p:txBody>
          <a:bodyPr wrap="square">
            <a:spAutoFit/>
          </a:bodyPr>
          <a:lstStyle/>
          <a:p>
            <a:pPr algn="ctr">
              <a:lnSpc>
                <a:spcPct val="150000"/>
              </a:lnSpc>
            </a:pPr>
            <a:r>
              <a:rPr lang="en-US" sz="40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HOẠT ĐỘNG NHÓM</a:t>
            </a:r>
          </a:p>
          <a:p>
            <a:pPr algn="ctr">
              <a:lnSpc>
                <a:spcPct val="150000"/>
              </a:lnSpc>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Các em quan sát những hình ảnh về một số loại cây dưới đây và thảo luận với bạn để </a:t>
            </a:r>
            <a:r>
              <a:rPr lang="vi-VN" sz="4000">
                <a:solidFill>
                  <a:srgbClr val="000000"/>
                </a:solidFill>
                <a:ea typeface="Calibri" panose="020F0502020204030204" pitchFamily="34" charset="0"/>
                <a:cs typeface="Arial" panose="020B0604020202020204" pitchFamily="34" charset="0"/>
              </a:rPr>
              <a:t>đưa ra tên các loài cây </a:t>
            </a:r>
            <a:endParaRPr lang="en-US" sz="4000" dirty="0">
              <a:latin typeface="Arial" panose="020B0604020202020204" pitchFamily="34" charset="0"/>
              <a:cs typeface="Arial" panose="020B0604020202020204" pitchFamily="34" charset="0"/>
            </a:endParaRPr>
          </a:p>
        </p:txBody>
      </p:sp>
      <p:sp>
        <p:nvSpPr>
          <p:cNvPr id="7" name="AutoShape 24">
            <a:extLst>
              <a:ext uri="{FF2B5EF4-FFF2-40B4-BE49-F238E27FC236}">
                <a16:creationId xmlns:a16="http://schemas.microsoft.com/office/drawing/2014/main" id="{977A7AA2-CE48-7E4D-F12E-DBC3B88963B0}"/>
              </a:ext>
            </a:extLst>
          </p:cNvPr>
          <p:cNvSpPr/>
          <p:nvPr/>
        </p:nvSpPr>
        <p:spPr>
          <a:xfrm>
            <a:off x="-1981200" y="633803"/>
            <a:ext cx="22250400" cy="1620264"/>
          </a:xfrm>
          <a:prstGeom prst="rect">
            <a:avLst/>
          </a:prstGeom>
          <a:solidFill>
            <a:schemeClr val="bg1"/>
          </a:solidFill>
        </p:spPr>
        <p:txBody>
          <a:bodyPr/>
          <a:lstStyle/>
          <a:p>
            <a:endParaRPr lang="en-US">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94FE5D7-5AB5-BC5D-9ED8-8E9AC87BE5D0}"/>
              </a:ext>
            </a:extLst>
          </p:cNvPr>
          <p:cNvSpPr txBox="1"/>
          <p:nvPr/>
        </p:nvSpPr>
        <p:spPr>
          <a:xfrm>
            <a:off x="3305314" y="998898"/>
            <a:ext cx="11677370" cy="1015663"/>
          </a:xfrm>
          <a:prstGeom prst="rect">
            <a:avLst/>
          </a:prstGeom>
          <a:noFill/>
        </p:spPr>
        <p:txBody>
          <a:bodyPr wrap="square">
            <a:spAutoFit/>
          </a:bodyPr>
          <a:lstStyle/>
          <a:p>
            <a:pPr algn="ctr">
              <a:spcAft>
                <a:spcPts val="1000"/>
              </a:spcAft>
            </a:pPr>
            <a:r>
              <a:rPr lang="en-US" sz="6000" b="1">
                <a:solidFill>
                  <a:srgbClr val="C00000"/>
                </a:solidFill>
                <a:latin typeface="Arial" panose="020B0604020202020204" pitchFamily="34" charset="0"/>
                <a:ea typeface="Calibri" panose="020F0502020204030204" pitchFamily="34" charset="0"/>
                <a:cs typeface="Arial" panose="020B0604020202020204" pitchFamily="34" charset="0"/>
              </a:rPr>
              <a:t>KHỞI ĐỘNG</a:t>
            </a:r>
            <a:endParaRPr lang="en-US" sz="6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707AA394-FBAD-9A5C-33D3-3E98D40F713B}"/>
              </a:ext>
            </a:extLst>
          </p:cNvPr>
          <p:cNvGrpSpPr/>
          <p:nvPr/>
        </p:nvGrpSpPr>
        <p:grpSpPr>
          <a:xfrm rot="702940">
            <a:off x="15917540" y="627595"/>
            <a:ext cx="2499012" cy="1705583"/>
            <a:chOff x="15794001" y="8493661"/>
            <a:chExt cx="2246574" cy="1599902"/>
          </a:xfrm>
        </p:grpSpPr>
        <p:sp>
          <p:nvSpPr>
            <p:cNvPr id="10" name="Freeform 9">
              <a:extLst>
                <a:ext uri="{FF2B5EF4-FFF2-40B4-BE49-F238E27FC236}">
                  <a16:creationId xmlns:a16="http://schemas.microsoft.com/office/drawing/2014/main" id="{82761123-7527-B193-69D3-1644301FFA68}"/>
                </a:ext>
              </a:extLst>
            </p:cNvPr>
            <p:cNvSpPr/>
            <p:nvPr/>
          </p:nvSpPr>
          <p:spPr>
            <a:xfrm>
              <a:off x="16840200" y="8801100"/>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1" name="Freeform 11">
              <a:extLst>
                <a:ext uri="{FF2B5EF4-FFF2-40B4-BE49-F238E27FC236}">
                  <a16:creationId xmlns:a16="http://schemas.microsoft.com/office/drawing/2014/main" id="{1473F5B7-46BC-28A8-E556-12F8557CD52B}"/>
                </a:ext>
              </a:extLst>
            </p:cNvPr>
            <p:cNvSpPr/>
            <p:nvPr/>
          </p:nvSpPr>
          <p:spPr>
            <a:xfrm>
              <a:off x="15794001" y="8493661"/>
              <a:ext cx="953670" cy="953670"/>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id="{D187F246-E815-E164-CADD-7F014A54CBFA}"/>
              </a:ext>
            </a:extLst>
          </p:cNvPr>
          <p:cNvGrpSpPr/>
          <p:nvPr/>
        </p:nvGrpSpPr>
        <p:grpSpPr>
          <a:xfrm rot="6949130">
            <a:off x="351203" y="490835"/>
            <a:ext cx="2506785" cy="1782556"/>
            <a:chOff x="15794001" y="8493661"/>
            <a:chExt cx="2246574" cy="1599902"/>
          </a:xfrm>
        </p:grpSpPr>
        <p:sp>
          <p:nvSpPr>
            <p:cNvPr id="13" name="Freeform 9">
              <a:extLst>
                <a:ext uri="{FF2B5EF4-FFF2-40B4-BE49-F238E27FC236}">
                  <a16:creationId xmlns:a16="http://schemas.microsoft.com/office/drawing/2014/main" id="{F793ED5C-5B64-9421-5C8D-45C44FCCC5D0}"/>
                </a:ext>
              </a:extLst>
            </p:cNvPr>
            <p:cNvSpPr/>
            <p:nvPr/>
          </p:nvSpPr>
          <p:spPr>
            <a:xfrm>
              <a:off x="16840200" y="8801100"/>
              <a:ext cx="1200375" cy="1292463"/>
            </a:xfrm>
            <a:custGeom>
              <a:avLst/>
              <a:gdLst/>
              <a:ahLst/>
              <a:cxnLst/>
              <a:rect l="l" t="t" r="r" b="b"/>
              <a:pathLst>
                <a:path w="1200375" h="1292463">
                  <a:moveTo>
                    <a:pt x="0" y="0"/>
                  </a:moveTo>
                  <a:lnTo>
                    <a:pt x="1200375" y="0"/>
                  </a:lnTo>
                  <a:lnTo>
                    <a:pt x="1200375" y="1292463"/>
                  </a:lnTo>
                  <a:lnTo>
                    <a:pt x="0" y="12924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5" name="Freeform 11">
              <a:extLst>
                <a:ext uri="{FF2B5EF4-FFF2-40B4-BE49-F238E27FC236}">
                  <a16:creationId xmlns:a16="http://schemas.microsoft.com/office/drawing/2014/main" id="{8C673DAD-A283-F4C3-FAC4-BEAAF2F6ED98}"/>
                </a:ext>
              </a:extLst>
            </p:cNvPr>
            <p:cNvSpPr/>
            <p:nvPr/>
          </p:nvSpPr>
          <p:spPr>
            <a:xfrm>
              <a:off x="15794001" y="8493661"/>
              <a:ext cx="953670" cy="953670"/>
            </a:xfrm>
            <a:custGeom>
              <a:avLst/>
              <a:gdLst/>
              <a:ahLst/>
              <a:cxnLst/>
              <a:rect l="l" t="t" r="r" b="b"/>
              <a:pathLst>
                <a:path w="953670" h="953670">
                  <a:moveTo>
                    <a:pt x="0" y="0"/>
                  </a:moveTo>
                  <a:lnTo>
                    <a:pt x="953670" y="0"/>
                  </a:lnTo>
                  <a:lnTo>
                    <a:pt x="953670" y="953670"/>
                  </a:lnTo>
                  <a:lnTo>
                    <a:pt x="0" y="9536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pic>
        <p:nvPicPr>
          <p:cNvPr id="16" name="Picture 15" descr="A group of people using laptops&#10;&#10;Description automatically generated with medium confidence">
            <a:extLst>
              <a:ext uri="{FF2B5EF4-FFF2-40B4-BE49-F238E27FC236}">
                <a16:creationId xmlns:a16="http://schemas.microsoft.com/office/drawing/2014/main" id="{F2091AC1-9A12-39E0-A4C1-A593F1C3088C}"/>
              </a:ext>
            </a:extLst>
          </p:cNvPr>
          <p:cNvPicPr>
            <a:picLocks noChangeAspect="1"/>
          </p:cNvPicPr>
          <p:nvPr/>
        </p:nvPicPr>
        <p:blipFill rotWithShape="1">
          <a:blip r:embed="rId14">
            <a:extLst>
              <a:ext uri="{28A0092B-C50C-407E-A947-70E740481C1C}">
                <a14:useLocalDpi xmlns:a14="http://schemas.microsoft.com/office/drawing/2010/main" val="0"/>
              </a:ext>
            </a:extLst>
          </a:blip>
          <a:srcRect t="13421" b="21109"/>
          <a:stretch/>
        </p:blipFill>
        <p:spPr>
          <a:xfrm>
            <a:off x="11734800" y="6639100"/>
            <a:ext cx="5472125" cy="35825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CÂY BÀNG">
            <a:extLst>
              <a:ext uri="{FF2B5EF4-FFF2-40B4-BE49-F238E27FC236}">
                <a16:creationId xmlns:a16="http://schemas.microsoft.com/office/drawing/2014/main" id="{F8F03B48-E17F-F754-F95A-0EF66C4BE4ED}"/>
              </a:ext>
            </a:extLst>
          </p:cNvPr>
          <p:cNvPicPr>
            <a:picLocks noChangeAspect="1"/>
          </p:cNvPicPr>
          <p:nvPr/>
        </p:nvPicPr>
        <p:blipFill rotWithShape="1">
          <a:blip r:embed="rId2">
            <a:extLst>
              <a:ext uri="{28A0092B-C50C-407E-A947-70E740481C1C}">
                <a14:useLocalDpi xmlns:a14="http://schemas.microsoft.com/office/drawing/2010/main" val="0"/>
              </a:ext>
            </a:extLst>
          </a:blip>
          <a:srcRect t="9526" r="-2" b="35900"/>
          <a:stretch/>
        </p:blipFill>
        <p:spPr bwMode="auto">
          <a:xfrm>
            <a:off x="794635" y="377029"/>
            <a:ext cx="7855292" cy="4286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2" descr="Không có mô tả ảnh.">
            <a:extLst>
              <a:ext uri="{FF2B5EF4-FFF2-40B4-BE49-F238E27FC236}">
                <a16:creationId xmlns:a16="http://schemas.microsoft.com/office/drawing/2014/main" id="{E460ECAE-A5C9-2E6D-B818-E7E0650FE8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78"/>
          <a:stretch/>
        </p:blipFill>
        <p:spPr bwMode="auto">
          <a:xfrm>
            <a:off x="9701351" y="372429"/>
            <a:ext cx="7855292" cy="4291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6" descr="A tree with pink flowers&#10;&#10;Description automatically generated">
            <a:extLst>
              <a:ext uri="{FF2B5EF4-FFF2-40B4-BE49-F238E27FC236}">
                <a16:creationId xmlns:a16="http://schemas.microsoft.com/office/drawing/2014/main" id="{B5A99FF0-AD6A-41A6-F8A5-69A175E2B9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679" r="-2" b="29229"/>
          <a:stretch/>
        </p:blipFill>
        <p:spPr bwMode="auto">
          <a:xfrm>
            <a:off x="794635" y="5623169"/>
            <a:ext cx="7855292" cy="37759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4" descr="A tree with apples on it&#10;&#10;Description automatically generated">
            <a:extLst>
              <a:ext uri="{FF2B5EF4-FFF2-40B4-BE49-F238E27FC236}">
                <a16:creationId xmlns:a16="http://schemas.microsoft.com/office/drawing/2014/main" id="{DA32546F-6873-5899-B589-8ED8F38449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3297"/>
          <a:stretch/>
        </p:blipFill>
        <p:spPr bwMode="auto">
          <a:xfrm>
            <a:off x="9678728" y="5617726"/>
            <a:ext cx="7900537" cy="38017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D9AA3A4C-BC4D-C27F-1647-C36D17800A79}"/>
              </a:ext>
            </a:extLst>
          </p:cNvPr>
          <p:cNvSpPr txBox="1"/>
          <p:nvPr/>
        </p:nvSpPr>
        <p:spPr>
          <a:xfrm>
            <a:off x="3657600" y="4852523"/>
            <a:ext cx="2148043" cy="615553"/>
          </a:xfrm>
          <a:prstGeom prst="rect">
            <a:avLst/>
          </a:prstGeom>
          <a:noFill/>
        </p:spPr>
        <p:txBody>
          <a:bodyPr wrap="square">
            <a:spAutoFit/>
          </a:bodyPr>
          <a:lstStyle/>
          <a:p>
            <a:pPr marR="0" lvl="0" algn="ctr">
              <a:spcBef>
                <a:spcPts val="100"/>
              </a:spcBef>
              <a:spcAft>
                <a:spcPts val="100"/>
              </a:spcAft>
            </a:pPr>
            <a:r>
              <a:rPr lang="en-US" sz="3400" i="1">
                <a:solidFill>
                  <a:srgbClr val="000000"/>
                </a:solidFill>
                <a:latin typeface="Arial" panose="020B0604020202020204" pitchFamily="34" charset="0"/>
                <a:ea typeface="Calibri" panose="020F0502020204030204" pitchFamily="34" charset="0"/>
                <a:cs typeface="Arial" panose="020B0604020202020204" pitchFamily="34" charset="0"/>
              </a:rPr>
              <a:t>Cây bàng</a:t>
            </a:r>
            <a:endParaRPr lang="en-US" sz="3400" i="1">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AC0F0A3-B2BC-3155-BE86-348B960696B8}"/>
              </a:ext>
            </a:extLst>
          </p:cNvPr>
          <p:cNvSpPr txBox="1"/>
          <p:nvPr/>
        </p:nvSpPr>
        <p:spPr>
          <a:xfrm>
            <a:off x="12586938" y="4852523"/>
            <a:ext cx="2148043" cy="615553"/>
          </a:xfrm>
          <a:prstGeom prst="rect">
            <a:avLst/>
          </a:prstGeom>
          <a:noFill/>
        </p:spPr>
        <p:txBody>
          <a:bodyPr wrap="square">
            <a:spAutoFit/>
          </a:bodyPr>
          <a:lstStyle/>
          <a:p>
            <a:pPr marR="0" lvl="0" algn="ctr">
              <a:spcBef>
                <a:spcPts val="100"/>
              </a:spcBef>
              <a:spcAft>
                <a:spcPts val="100"/>
              </a:spcAft>
            </a:pPr>
            <a:r>
              <a:rPr lang="en-US" sz="3400" i="1">
                <a:solidFill>
                  <a:srgbClr val="000000"/>
                </a:solidFill>
                <a:latin typeface="Arial" panose="020B0604020202020204" pitchFamily="34" charset="0"/>
                <a:ea typeface="Calibri" panose="020F0502020204030204" pitchFamily="34" charset="0"/>
                <a:cs typeface="Arial" panose="020B0604020202020204" pitchFamily="34" charset="0"/>
              </a:rPr>
              <a:t>Cây na</a:t>
            </a:r>
            <a:endParaRPr lang="en-US" sz="3400" i="1">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ECBF52E6-BB13-BF3D-DFAE-F73B61C4CFD3}"/>
              </a:ext>
            </a:extLst>
          </p:cNvPr>
          <p:cNvSpPr txBox="1"/>
          <p:nvPr/>
        </p:nvSpPr>
        <p:spPr>
          <a:xfrm>
            <a:off x="3045881" y="9502471"/>
            <a:ext cx="3352800" cy="615553"/>
          </a:xfrm>
          <a:prstGeom prst="rect">
            <a:avLst/>
          </a:prstGeom>
          <a:noFill/>
        </p:spPr>
        <p:txBody>
          <a:bodyPr wrap="square">
            <a:spAutoFit/>
          </a:bodyPr>
          <a:lstStyle/>
          <a:p>
            <a:pPr marR="0" lvl="0" algn="ctr">
              <a:spcBef>
                <a:spcPts val="100"/>
              </a:spcBef>
              <a:spcAft>
                <a:spcPts val="100"/>
              </a:spcAft>
            </a:pPr>
            <a:r>
              <a:rPr lang="en-US" sz="3400" i="1">
                <a:solidFill>
                  <a:srgbClr val="000000"/>
                </a:solidFill>
                <a:latin typeface="Arial" panose="020B0604020202020204" pitchFamily="34" charset="0"/>
                <a:ea typeface="Calibri" panose="020F0502020204030204" pitchFamily="34" charset="0"/>
                <a:cs typeface="Arial" panose="020B0604020202020204" pitchFamily="34" charset="0"/>
              </a:rPr>
              <a:t>Cây hoa hồng</a:t>
            </a:r>
            <a:endParaRPr lang="en-US" sz="3400" i="1">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AD6C6489-85C7-B47E-AFDA-C3310CF33E30}"/>
              </a:ext>
            </a:extLst>
          </p:cNvPr>
          <p:cNvSpPr txBox="1"/>
          <p:nvPr/>
        </p:nvSpPr>
        <p:spPr>
          <a:xfrm>
            <a:off x="12554974" y="9545460"/>
            <a:ext cx="2148043" cy="615553"/>
          </a:xfrm>
          <a:prstGeom prst="rect">
            <a:avLst/>
          </a:prstGeom>
          <a:noFill/>
        </p:spPr>
        <p:txBody>
          <a:bodyPr wrap="square">
            <a:spAutoFit/>
          </a:bodyPr>
          <a:lstStyle/>
          <a:p>
            <a:pPr marR="0" lvl="0" algn="ctr">
              <a:spcBef>
                <a:spcPts val="100"/>
              </a:spcBef>
              <a:spcAft>
                <a:spcPts val="100"/>
              </a:spcAft>
            </a:pPr>
            <a:r>
              <a:rPr lang="en-US" sz="3400" i="1">
                <a:solidFill>
                  <a:srgbClr val="000000"/>
                </a:solidFill>
                <a:latin typeface="Arial" panose="020B0604020202020204" pitchFamily="34" charset="0"/>
                <a:ea typeface="Calibri" panose="020F0502020204030204" pitchFamily="34" charset="0"/>
                <a:cs typeface="Arial" panose="020B0604020202020204" pitchFamily="34" charset="0"/>
              </a:rPr>
              <a:t>Cây táo</a:t>
            </a:r>
            <a:endParaRPr lang="en-US" sz="3400" i="1">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11" name="Freeform 11"/>
          <p:cNvSpPr/>
          <p:nvPr/>
        </p:nvSpPr>
        <p:spPr>
          <a:xfrm>
            <a:off x="17275236" y="9059674"/>
            <a:ext cx="1214540" cy="1228359"/>
          </a:xfrm>
          <a:custGeom>
            <a:avLst/>
            <a:gdLst/>
            <a:ahLst/>
            <a:cxnLst/>
            <a:rect l="l" t="t" r="r" b="b"/>
            <a:pathLst>
              <a:path w="1214540" h="1228359">
                <a:moveTo>
                  <a:pt x="0" y="0"/>
                </a:moveTo>
                <a:lnTo>
                  <a:pt x="1214540" y="0"/>
                </a:lnTo>
                <a:lnTo>
                  <a:pt x="1214540" y="1228359"/>
                </a:lnTo>
                <a:lnTo>
                  <a:pt x="0" y="12283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2" name="Freeform 12"/>
          <p:cNvSpPr/>
          <p:nvPr/>
        </p:nvSpPr>
        <p:spPr>
          <a:xfrm rot="-766719" flipH="1">
            <a:off x="34443" y="8106896"/>
            <a:ext cx="1929719" cy="1905557"/>
          </a:xfrm>
          <a:custGeom>
            <a:avLst/>
            <a:gdLst/>
            <a:ahLst/>
            <a:cxnLst/>
            <a:rect l="l" t="t" r="r" b="b"/>
            <a:pathLst>
              <a:path w="2829600" h="3170421">
                <a:moveTo>
                  <a:pt x="2829600" y="0"/>
                </a:moveTo>
                <a:lnTo>
                  <a:pt x="0" y="0"/>
                </a:lnTo>
                <a:lnTo>
                  <a:pt x="0" y="3170421"/>
                </a:lnTo>
                <a:lnTo>
                  <a:pt x="2829600" y="3170421"/>
                </a:lnTo>
                <a:lnTo>
                  <a:pt x="28296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8" name="Freeform 18"/>
          <p:cNvSpPr/>
          <p:nvPr/>
        </p:nvSpPr>
        <p:spPr>
          <a:xfrm>
            <a:off x="17106209" y="51150"/>
            <a:ext cx="1119197" cy="1264364"/>
          </a:xfrm>
          <a:custGeom>
            <a:avLst/>
            <a:gdLst/>
            <a:ahLst/>
            <a:cxnLst/>
            <a:rect l="l" t="t" r="r" b="b"/>
            <a:pathLst>
              <a:path w="705489" h="691379">
                <a:moveTo>
                  <a:pt x="0" y="0"/>
                </a:moveTo>
                <a:lnTo>
                  <a:pt x="705489" y="0"/>
                </a:lnTo>
                <a:lnTo>
                  <a:pt x="705489" y="691379"/>
                </a:lnTo>
                <a:lnTo>
                  <a:pt x="0" y="6913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8" name="Arrow: Pentagon 7">
            <a:extLst>
              <a:ext uri="{FF2B5EF4-FFF2-40B4-BE49-F238E27FC236}">
                <a16:creationId xmlns:a16="http://schemas.microsoft.com/office/drawing/2014/main" id="{558B581F-EB60-F66F-6214-7507CFC36D3F}"/>
              </a:ext>
            </a:extLst>
          </p:cNvPr>
          <p:cNvSpPr/>
          <p:nvPr/>
        </p:nvSpPr>
        <p:spPr>
          <a:xfrm>
            <a:off x="-32657" y="1028701"/>
            <a:ext cx="11565354" cy="2057399"/>
          </a:xfrm>
          <a:prstGeom prst="homePlate">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b="1">
                <a:solidFill>
                  <a:schemeClr val="accent4">
                    <a:lumMod val="50000"/>
                  </a:schemeClr>
                </a:solidFill>
                <a:latin typeface="Arial" panose="020B0604020202020204" pitchFamily="34" charset="0"/>
                <a:cs typeface="Arial" panose="020B0604020202020204" pitchFamily="34" charset="0"/>
              </a:rPr>
              <a:t>BÀI 18</a:t>
            </a:r>
          </a:p>
        </p:txBody>
      </p:sp>
      <p:sp>
        <p:nvSpPr>
          <p:cNvPr id="9" name="TextBox 8">
            <a:extLst>
              <a:ext uri="{FF2B5EF4-FFF2-40B4-BE49-F238E27FC236}">
                <a16:creationId xmlns:a16="http://schemas.microsoft.com/office/drawing/2014/main" id="{E3199B26-8D77-132F-F09A-4E88B8BCA215}"/>
              </a:ext>
            </a:extLst>
          </p:cNvPr>
          <p:cNvSpPr txBox="1"/>
          <p:nvPr/>
        </p:nvSpPr>
        <p:spPr>
          <a:xfrm>
            <a:off x="533400" y="3643389"/>
            <a:ext cx="16992600" cy="3557512"/>
          </a:xfrm>
          <a:prstGeom prst="rect">
            <a:avLst/>
          </a:prstGeom>
          <a:noFill/>
        </p:spPr>
        <p:txBody>
          <a:bodyPr wrap="square">
            <a:spAutoFit/>
          </a:bodyPr>
          <a:lstStyle/>
          <a:p>
            <a:pPr algn="ctr">
              <a:lnSpc>
                <a:spcPct val="150000"/>
              </a:lnSpc>
            </a:pPr>
            <a:r>
              <a:rPr lang="en-US" sz="8000" b="1">
                <a:solidFill>
                  <a:srgbClr val="C00000"/>
                </a:solidFill>
                <a:effectLst/>
                <a:latin typeface="Arial" panose="020B0604020202020204" pitchFamily="34" charset="0"/>
                <a:ea typeface="Calibri" panose="020F0502020204030204" pitchFamily="34" charset="0"/>
                <a:cs typeface="Arial" panose="020B0604020202020204" pitchFamily="34" charset="0"/>
              </a:rPr>
              <a:t>Tiết 3 </a:t>
            </a:r>
            <a:r>
              <a:rPr lang="en-US" sz="8000" b="1">
                <a:solidFill>
                  <a:srgbClr val="C00000"/>
                </a:solidFill>
                <a:latin typeface="Arial" panose="020B0604020202020204" pitchFamily="34" charset="0"/>
                <a:ea typeface="Calibri" panose="020F0502020204030204" pitchFamily="34" charset="0"/>
                <a:cs typeface="Arial" panose="020B0604020202020204" pitchFamily="34" charset="0"/>
              </a:rPr>
              <a:t>– Viết</a:t>
            </a:r>
            <a:r>
              <a:rPr lang="en-US" sz="8000" b="1">
                <a:solidFill>
                  <a:srgbClr val="C00000"/>
                </a:solidFill>
                <a:effectLst/>
                <a:latin typeface="Arial" panose="020B0604020202020204" pitchFamily="34" charset="0"/>
                <a:ea typeface="Calibri" panose="020F0502020204030204" pitchFamily="34" charset="0"/>
                <a:cs typeface="Arial" panose="020B0604020202020204" pitchFamily="34" charset="0"/>
              </a:rPr>
              <a:t>:</a:t>
            </a:r>
            <a:r>
              <a:rPr lang="en-US" sz="8000" b="1">
                <a:solidFill>
                  <a:srgbClr val="C00000"/>
                </a:solidFill>
                <a:latin typeface="Arial" panose="020B0604020202020204" pitchFamily="34" charset="0"/>
                <a:ea typeface="Calibri" panose="020F0502020204030204" pitchFamily="34" charset="0"/>
                <a:cs typeface="Arial" panose="020B0604020202020204" pitchFamily="34" charset="0"/>
              </a:rPr>
              <a:t> </a:t>
            </a:r>
            <a:r>
              <a:rPr lang="vi-VN" sz="8000" b="1">
                <a:solidFill>
                  <a:srgbClr val="C00000"/>
                </a:solidFill>
                <a:latin typeface="Arial" panose="020B0604020202020204" pitchFamily="34" charset="0"/>
                <a:ea typeface="Calibri" panose="020F0502020204030204" pitchFamily="34" charset="0"/>
                <a:cs typeface="Arial" panose="020B0604020202020204" pitchFamily="34" charset="0"/>
              </a:rPr>
              <a:t>Tìm hiểu cách viết bài văn mi</a:t>
            </a:r>
            <a:r>
              <a:rPr lang="en-US" sz="8000" b="1">
                <a:solidFill>
                  <a:srgbClr val="C00000"/>
                </a:solidFill>
                <a:latin typeface="Arial" panose="020B0604020202020204" pitchFamily="34" charset="0"/>
                <a:ea typeface="Calibri" panose="020F0502020204030204" pitchFamily="34" charset="0"/>
                <a:cs typeface="Arial" panose="020B0604020202020204" pitchFamily="34" charset="0"/>
              </a:rPr>
              <a:t>ê</a:t>
            </a:r>
            <a:r>
              <a:rPr lang="vi-VN" sz="8000" b="1">
                <a:solidFill>
                  <a:srgbClr val="C00000"/>
                </a:solidFill>
                <a:latin typeface="Arial" panose="020B0604020202020204" pitchFamily="34" charset="0"/>
                <a:ea typeface="Calibri" panose="020F0502020204030204" pitchFamily="34" charset="0"/>
                <a:cs typeface="Arial" panose="020B0604020202020204" pitchFamily="34" charset="0"/>
              </a:rPr>
              <a:t>u tả cây cối </a:t>
            </a:r>
            <a:r>
              <a:rPr lang="en-US" sz="8000" b="1">
                <a:solidFill>
                  <a:srgbClr val="C00000"/>
                </a:solidFill>
                <a:latin typeface="Arial" panose="020B0604020202020204" pitchFamily="34" charset="0"/>
                <a:ea typeface="Calibri" panose="020F0502020204030204" pitchFamily="34" charset="0"/>
                <a:cs typeface="Arial" panose="020B0604020202020204" pitchFamily="34" charset="0"/>
              </a:rPr>
              <a:t>(tiếp theo)</a:t>
            </a:r>
            <a:endParaRPr lang="en-US" sz="8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5">
            <a:extLst>
              <a:ext uri="{FF2B5EF4-FFF2-40B4-BE49-F238E27FC236}">
                <a16:creationId xmlns:a16="http://schemas.microsoft.com/office/drawing/2014/main" id="{F1981A05-03BB-6652-7691-637A013D61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920681" y="7720951"/>
            <a:ext cx="10446638" cy="2846708"/>
          </a:xfrm>
          <a:prstGeom prst="rect">
            <a:avLst/>
          </a:prstGeom>
        </p:spPr>
      </p:pic>
    </p:spTree>
    <p:extLst>
      <p:ext uri="{BB962C8B-B14F-4D97-AF65-F5344CB8AC3E}">
        <p14:creationId xmlns:p14="http://schemas.microsoft.com/office/powerpoint/2010/main" val="158604099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28" name="Freeform 28"/>
          <p:cNvSpPr/>
          <p:nvPr/>
        </p:nvSpPr>
        <p:spPr>
          <a:xfrm rot="-405636" flipH="1">
            <a:off x="-118474" y="69621"/>
            <a:ext cx="2793209" cy="1903961"/>
          </a:xfrm>
          <a:custGeom>
            <a:avLst/>
            <a:gdLst/>
            <a:ahLst/>
            <a:cxnLst/>
            <a:rect l="l" t="t" r="r" b="b"/>
            <a:pathLst>
              <a:path w="4183962" h="2806741">
                <a:moveTo>
                  <a:pt x="4183962" y="0"/>
                </a:moveTo>
                <a:lnTo>
                  <a:pt x="0" y="0"/>
                </a:lnTo>
                <a:lnTo>
                  <a:pt x="0" y="2806741"/>
                </a:lnTo>
                <a:lnTo>
                  <a:pt x="4183962" y="2806741"/>
                </a:lnTo>
                <a:lnTo>
                  <a:pt x="418396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0" name="Picture 20">
            <a:extLst>
              <a:ext uri="{FF2B5EF4-FFF2-40B4-BE49-F238E27FC236}">
                <a16:creationId xmlns:a16="http://schemas.microsoft.com/office/drawing/2014/main" id="{91554EAA-5A6E-1BEA-9329-9C612620F43D}"/>
              </a:ext>
            </a:extLst>
          </p:cNvPr>
          <p:cNvPicPr>
            <a:picLocks noChangeAspect="1"/>
          </p:cNvPicPr>
          <p:nvPr/>
        </p:nvPicPr>
        <p:blipFill>
          <a:blip r:embed="rId4"/>
          <a:srcRect/>
          <a:stretch>
            <a:fillRect/>
          </a:stretch>
        </p:blipFill>
        <p:spPr>
          <a:xfrm rot="1035986">
            <a:off x="14510495" y="590056"/>
            <a:ext cx="2825670" cy="3058911"/>
          </a:xfrm>
          <a:prstGeom prst="rect">
            <a:avLst/>
          </a:prstGeom>
        </p:spPr>
      </p:pic>
      <p:grpSp>
        <p:nvGrpSpPr>
          <p:cNvPr id="46" name="Group 6">
            <a:extLst>
              <a:ext uri="{FF2B5EF4-FFF2-40B4-BE49-F238E27FC236}">
                <a16:creationId xmlns:a16="http://schemas.microsoft.com/office/drawing/2014/main" id="{752406CD-ED0D-3D5D-A8D7-EEAE90758FB0}"/>
              </a:ext>
            </a:extLst>
          </p:cNvPr>
          <p:cNvGrpSpPr/>
          <p:nvPr/>
        </p:nvGrpSpPr>
        <p:grpSpPr>
          <a:xfrm>
            <a:off x="11293680" y="2417461"/>
            <a:ext cx="6014194" cy="6014194"/>
            <a:chOff x="0" y="0"/>
            <a:chExt cx="812800" cy="812800"/>
          </a:xfrm>
        </p:grpSpPr>
        <p:sp>
          <p:nvSpPr>
            <p:cNvPr id="47" name="Freeform 7">
              <a:extLst>
                <a:ext uri="{FF2B5EF4-FFF2-40B4-BE49-F238E27FC236}">
                  <a16:creationId xmlns:a16="http://schemas.microsoft.com/office/drawing/2014/main" id="{2C3A3F2D-E223-85B8-A387-2AE7D7687D29}"/>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C5615F"/>
            </a:solidFill>
          </p:spPr>
          <p:txBody>
            <a:bodyPr/>
            <a:lstStyle/>
            <a:p>
              <a:endParaRPr lang="en-US"/>
            </a:p>
          </p:txBody>
        </p:sp>
        <p:sp>
          <p:nvSpPr>
            <p:cNvPr id="48" name="TextBox 8">
              <a:extLst>
                <a:ext uri="{FF2B5EF4-FFF2-40B4-BE49-F238E27FC236}">
                  <a16:creationId xmlns:a16="http://schemas.microsoft.com/office/drawing/2014/main" id="{CAF4D9AD-70DC-1FE0-F380-592E2F7648D3}"/>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pic>
        <p:nvPicPr>
          <p:cNvPr id="49" name="Picture 10">
            <a:extLst>
              <a:ext uri="{FF2B5EF4-FFF2-40B4-BE49-F238E27FC236}">
                <a16:creationId xmlns:a16="http://schemas.microsoft.com/office/drawing/2014/main" id="{CC30CB7B-BE05-1E17-8FCB-71694A449E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695080">
            <a:off x="12076239" y="7852232"/>
            <a:ext cx="3564645" cy="920326"/>
          </a:xfrm>
          <a:prstGeom prst="rect">
            <a:avLst/>
          </a:prstGeom>
        </p:spPr>
      </p:pic>
      <p:sp>
        <p:nvSpPr>
          <p:cNvPr id="50" name="TextBox 49">
            <a:extLst>
              <a:ext uri="{FF2B5EF4-FFF2-40B4-BE49-F238E27FC236}">
                <a16:creationId xmlns:a16="http://schemas.microsoft.com/office/drawing/2014/main" id="{560DCFE2-0A23-B664-7893-74A30EEB77B9}"/>
              </a:ext>
            </a:extLst>
          </p:cNvPr>
          <p:cNvSpPr txBox="1"/>
          <p:nvPr/>
        </p:nvSpPr>
        <p:spPr>
          <a:xfrm>
            <a:off x="11808003" y="3897931"/>
            <a:ext cx="4985539" cy="2951064"/>
          </a:xfrm>
          <a:prstGeom prst="rect">
            <a:avLst/>
          </a:prstGeom>
          <a:noFill/>
        </p:spPr>
        <p:txBody>
          <a:bodyPr wrap="square" rtlCol="0">
            <a:spAutoFit/>
          </a:bodyPr>
          <a:lstStyle/>
          <a:p>
            <a:pPr algn="ctr">
              <a:lnSpc>
                <a:spcPct val="150000"/>
              </a:lnSpc>
            </a:pPr>
            <a:r>
              <a:rPr lang="en-US" sz="6600" b="1" dirty="0">
                <a:solidFill>
                  <a:schemeClr val="bg1"/>
                </a:solidFill>
                <a:latin typeface="Arial" panose="020B0604020202020204" pitchFamily="34" charset="0"/>
                <a:ea typeface="Calibri" panose="020F0502020204030204" pitchFamily="34" charset="0"/>
                <a:cs typeface="Arial" panose="020B0604020202020204" pitchFamily="34" charset="0"/>
              </a:rPr>
              <a:t>NỘI DUNG BÀI HỌC</a:t>
            </a:r>
          </a:p>
        </p:txBody>
      </p:sp>
      <p:grpSp>
        <p:nvGrpSpPr>
          <p:cNvPr id="51" name="Group 50">
            <a:extLst>
              <a:ext uri="{FF2B5EF4-FFF2-40B4-BE49-F238E27FC236}">
                <a16:creationId xmlns:a16="http://schemas.microsoft.com/office/drawing/2014/main" id="{521D4755-81CF-87D4-9D63-6CEE3C832D97}"/>
              </a:ext>
            </a:extLst>
          </p:cNvPr>
          <p:cNvGrpSpPr/>
          <p:nvPr/>
        </p:nvGrpSpPr>
        <p:grpSpPr>
          <a:xfrm>
            <a:off x="993549" y="1266317"/>
            <a:ext cx="9763138" cy="3557360"/>
            <a:chOff x="832901" y="1208948"/>
            <a:chExt cx="9763138" cy="3557360"/>
          </a:xfrm>
        </p:grpSpPr>
        <p:grpSp>
          <p:nvGrpSpPr>
            <p:cNvPr id="52" name="Group 51">
              <a:extLst>
                <a:ext uri="{FF2B5EF4-FFF2-40B4-BE49-F238E27FC236}">
                  <a16:creationId xmlns:a16="http://schemas.microsoft.com/office/drawing/2014/main" id="{E3BE5120-7F04-2A49-7A4B-AFB8C4233CD2}"/>
                </a:ext>
              </a:extLst>
            </p:cNvPr>
            <p:cNvGrpSpPr/>
            <p:nvPr/>
          </p:nvGrpSpPr>
          <p:grpSpPr>
            <a:xfrm>
              <a:off x="832901" y="1208948"/>
              <a:ext cx="9763138" cy="3557360"/>
              <a:chOff x="832901" y="1208948"/>
              <a:chExt cx="9763138" cy="3557360"/>
            </a:xfrm>
          </p:grpSpPr>
          <p:grpSp>
            <p:nvGrpSpPr>
              <p:cNvPr id="54" name="Group 3">
                <a:extLst>
                  <a:ext uri="{FF2B5EF4-FFF2-40B4-BE49-F238E27FC236}">
                    <a16:creationId xmlns:a16="http://schemas.microsoft.com/office/drawing/2014/main" id="{290EF51F-261B-5D2E-9F20-4D80073BA57C}"/>
                  </a:ext>
                </a:extLst>
              </p:cNvPr>
              <p:cNvGrpSpPr/>
              <p:nvPr/>
            </p:nvGrpSpPr>
            <p:grpSpPr>
              <a:xfrm>
                <a:off x="832901" y="1519237"/>
                <a:ext cx="9763138" cy="3247071"/>
                <a:chOff x="-53974" y="-47625"/>
                <a:chExt cx="2407840" cy="2564338"/>
              </a:xfrm>
            </p:grpSpPr>
            <p:sp>
              <p:nvSpPr>
                <p:cNvPr id="56" name="Freeform 4">
                  <a:extLst>
                    <a:ext uri="{FF2B5EF4-FFF2-40B4-BE49-F238E27FC236}">
                      <a16:creationId xmlns:a16="http://schemas.microsoft.com/office/drawing/2014/main" id="{51A5947B-9FDC-296B-3F94-647AF7DEC46C}"/>
                    </a:ext>
                  </a:extLst>
                </p:cNvPr>
                <p:cNvSpPr/>
                <p:nvPr/>
              </p:nvSpPr>
              <p:spPr>
                <a:xfrm>
                  <a:off x="-53974" y="0"/>
                  <a:ext cx="2407840" cy="2516713"/>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endParaRPr lang="en-US"/>
                </a:p>
              </p:txBody>
            </p:sp>
            <p:sp>
              <p:nvSpPr>
                <p:cNvPr id="57" name="TextBox 5">
                  <a:extLst>
                    <a:ext uri="{FF2B5EF4-FFF2-40B4-BE49-F238E27FC236}">
                      <a16:creationId xmlns:a16="http://schemas.microsoft.com/office/drawing/2014/main" id="{63A377B1-2143-95B9-E07E-3831E72DF0D2}"/>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pic>
            <p:nvPicPr>
              <p:cNvPr id="55" name="Picture 9">
                <a:extLst>
                  <a:ext uri="{FF2B5EF4-FFF2-40B4-BE49-F238E27FC236}">
                    <a16:creationId xmlns:a16="http://schemas.microsoft.com/office/drawing/2014/main" id="{7D7BAA9B-DC77-120A-C04C-A7B3D8C2EE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224830" y="1208948"/>
                <a:ext cx="2571150" cy="663824"/>
              </a:xfrm>
              <a:prstGeom prst="rect">
                <a:avLst/>
              </a:prstGeom>
            </p:spPr>
          </p:pic>
        </p:grpSp>
        <p:sp>
          <p:nvSpPr>
            <p:cNvPr id="53" name="TextBox 52">
              <a:extLst>
                <a:ext uri="{FF2B5EF4-FFF2-40B4-BE49-F238E27FC236}">
                  <a16:creationId xmlns:a16="http://schemas.microsoft.com/office/drawing/2014/main" id="{E945F1C8-3A9D-5BC8-025D-9CFF7FA89D1F}"/>
                </a:ext>
              </a:extLst>
            </p:cNvPr>
            <p:cNvSpPr txBox="1"/>
            <p:nvPr/>
          </p:nvSpPr>
          <p:spPr>
            <a:xfrm>
              <a:off x="1266519" y="2768188"/>
              <a:ext cx="8878658" cy="738664"/>
            </a:xfrm>
            <a:prstGeom prst="rect">
              <a:avLst/>
            </a:prstGeom>
            <a:noFill/>
          </p:spPr>
          <p:txBody>
            <a:bodyPr wrap="square">
              <a:spAutoFit/>
            </a:bodyPr>
            <a:lstStyle/>
            <a:p>
              <a:pPr marR="0" algn="ctr">
                <a:spcBef>
                  <a:spcPts val="0"/>
                </a:spcBef>
                <a:spcAft>
                  <a:spcPts val="0"/>
                </a:spcAft>
              </a:pPr>
              <a:r>
                <a:rPr lang="en-US" sz="4200" b="1">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Hoạt động 1: </a:t>
              </a:r>
              <a:r>
                <a:rPr lang="en-US" sz="420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Chuẩn bị</a:t>
              </a:r>
              <a:endParaRPr lang="en-US" sz="42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58" name="Group 57">
            <a:extLst>
              <a:ext uri="{FF2B5EF4-FFF2-40B4-BE49-F238E27FC236}">
                <a16:creationId xmlns:a16="http://schemas.microsoft.com/office/drawing/2014/main" id="{52BD3608-84BF-D4A6-BD2C-96DCAFE30DC0}"/>
              </a:ext>
            </a:extLst>
          </p:cNvPr>
          <p:cNvGrpSpPr/>
          <p:nvPr/>
        </p:nvGrpSpPr>
        <p:grpSpPr>
          <a:xfrm>
            <a:off x="984927" y="5622982"/>
            <a:ext cx="9763138" cy="3711517"/>
            <a:chOff x="832901" y="1208948"/>
            <a:chExt cx="9763138" cy="3711517"/>
          </a:xfrm>
        </p:grpSpPr>
        <p:grpSp>
          <p:nvGrpSpPr>
            <p:cNvPr id="59" name="Group 58">
              <a:extLst>
                <a:ext uri="{FF2B5EF4-FFF2-40B4-BE49-F238E27FC236}">
                  <a16:creationId xmlns:a16="http://schemas.microsoft.com/office/drawing/2014/main" id="{D03CAA05-8862-41CF-8B6E-99C894DCC900}"/>
                </a:ext>
              </a:extLst>
            </p:cNvPr>
            <p:cNvGrpSpPr/>
            <p:nvPr/>
          </p:nvGrpSpPr>
          <p:grpSpPr>
            <a:xfrm>
              <a:off x="832901" y="1208948"/>
              <a:ext cx="9763138" cy="3711517"/>
              <a:chOff x="832901" y="1208948"/>
              <a:chExt cx="9763138" cy="3711517"/>
            </a:xfrm>
          </p:grpSpPr>
          <p:grpSp>
            <p:nvGrpSpPr>
              <p:cNvPr id="61" name="Group 3">
                <a:extLst>
                  <a:ext uri="{FF2B5EF4-FFF2-40B4-BE49-F238E27FC236}">
                    <a16:creationId xmlns:a16="http://schemas.microsoft.com/office/drawing/2014/main" id="{55136287-1E97-E4AD-3E6F-8BEC085D0872}"/>
                  </a:ext>
                </a:extLst>
              </p:cNvPr>
              <p:cNvGrpSpPr/>
              <p:nvPr/>
            </p:nvGrpSpPr>
            <p:grpSpPr>
              <a:xfrm>
                <a:off x="832901" y="1519237"/>
                <a:ext cx="9763138" cy="3401228"/>
                <a:chOff x="-53974" y="-47625"/>
                <a:chExt cx="2407840" cy="2686082"/>
              </a:xfrm>
            </p:grpSpPr>
            <p:sp>
              <p:nvSpPr>
                <p:cNvPr id="63" name="Freeform 4">
                  <a:extLst>
                    <a:ext uri="{FF2B5EF4-FFF2-40B4-BE49-F238E27FC236}">
                      <a16:creationId xmlns:a16="http://schemas.microsoft.com/office/drawing/2014/main" id="{3A676A18-1A86-344E-7459-79F843F7CB0C}"/>
                    </a:ext>
                  </a:extLst>
                </p:cNvPr>
                <p:cNvSpPr/>
                <p:nvPr/>
              </p:nvSpPr>
              <p:spPr>
                <a:xfrm>
                  <a:off x="-53974" y="0"/>
                  <a:ext cx="2407840" cy="2638457"/>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rgbClr val="E8EFFC"/>
                </a:solidFill>
              </p:spPr>
              <p:txBody>
                <a:bodyPr/>
                <a:lstStyle/>
                <a:p>
                  <a:endParaRPr lang="en-US"/>
                </a:p>
              </p:txBody>
            </p:sp>
            <p:sp>
              <p:nvSpPr>
                <p:cNvPr id="64" name="TextBox 5">
                  <a:extLst>
                    <a:ext uri="{FF2B5EF4-FFF2-40B4-BE49-F238E27FC236}">
                      <a16:creationId xmlns:a16="http://schemas.microsoft.com/office/drawing/2014/main" id="{49FB4C22-7214-10C1-33BE-402629EB607D}"/>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pic>
            <p:nvPicPr>
              <p:cNvPr id="62" name="Picture 9">
                <a:extLst>
                  <a:ext uri="{FF2B5EF4-FFF2-40B4-BE49-F238E27FC236}">
                    <a16:creationId xmlns:a16="http://schemas.microsoft.com/office/drawing/2014/main" id="{06D981FB-B9BE-4214-D798-DEF516A4D95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224830" y="1208948"/>
                <a:ext cx="2571150" cy="663824"/>
              </a:xfrm>
              <a:prstGeom prst="rect">
                <a:avLst/>
              </a:prstGeom>
            </p:spPr>
          </p:pic>
        </p:grpSp>
        <p:sp>
          <p:nvSpPr>
            <p:cNvPr id="60" name="TextBox 59">
              <a:extLst>
                <a:ext uri="{FF2B5EF4-FFF2-40B4-BE49-F238E27FC236}">
                  <a16:creationId xmlns:a16="http://schemas.microsoft.com/office/drawing/2014/main" id="{3B7DB799-6B09-94AC-C8A0-9573B5128829}"/>
                </a:ext>
              </a:extLst>
            </p:cNvPr>
            <p:cNvSpPr txBox="1"/>
            <p:nvPr/>
          </p:nvSpPr>
          <p:spPr>
            <a:xfrm>
              <a:off x="1010571" y="2273723"/>
              <a:ext cx="9407798" cy="1911549"/>
            </a:xfrm>
            <a:prstGeom prst="rect">
              <a:avLst/>
            </a:prstGeom>
            <a:noFill/>
          </p:spPr>
          <p:txBody>
            <a:bodyPr wrap="square">
              <a:spAutoFit/>
            </a:bodyPr>
            <a:lstStyle/>
            <a:p>
              <a:pPr marR="0" algn="ctr">
                <a:lnSpc>
                  <a:spcPct val="150000"/>
                </a:lnSpc>
                <a:spcBef>
                  <a:spcPts val="0"/>
                </a:spcBef>
                <a:spcAft>
                  <a:spcPts val="0"/>
                </a:spcAft>
              </a:pPr>
              <a:r>
                <a:rPr lang="en-US" sz="4200" b="1">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Hoạt động 2: </a:t>
              </a:r>
              <a:r>
                <a:rPr lang="vi-VN" sz="420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rPr>
                <a:t>Em học được những gì về cách tả cây cối từ bài văn trên?</a:t>
              </a:r>
              <a:endParaRPr lang="en-US" sz="4200"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3" name="Freeform 3"/>
          <p:cNvSpPr/>
          <p:nvPr/>
        </p:nvSpPr>
        <p:spPr>
          <a:xfrm>
            <a:off x="-55489" y="9144000"/>
            <a:ext cx="1524000" cy="1143000"/>
          </a:xfrm>
          <a:custGeom>
            <a:avLst/>
            <a:gdLst/>
            <a:ahLst/>
            <a:cxnLst/>
            <a:rect l="l" t="t" r="r" b="b"/>
            <a:pathLst>
              <a:path w="3008866" h="2102445">
                <a:moveTo>
                  <a:pt x="0" y="0"/>
                </a:moveTo>
                <a:lnTo>
                  <a:pt x="3008866" y="0"/>
                </a:lnTo>
                <a:lnTo>
                  <a:pt x="3008866" y="2102445"/>
                </a:lnTo>
                <a:lnTo>
                  <a:pt x="0" y="21024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0-#ppt_w/2"/>
                                          </p:val>
                                        </p:tav>
                                        <p:tav tm="100000">
                                          <p:val>
                                            <p:strVal val="#ppt_x"/>
                                          </p:val>
                                        </p:tav>
                                      </p:tavLst>
                                    </p:anim>
                                    <p:anim calcmode="lin" valueType="num">
                                      <p:cBhvr additive="base">
                                        <p:cTn id="14"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grpSp>
        <p:nvGrpSpPr>
          <p:cNvPr id="2" name="Group 2"/>
          <p:cNvGrpSpPr/>
          <p:nvPr/>
        </p:nvGrpSpPr>
        <p:grpSpPr>
          <a:xfrm>
            <a:off x="-703862" y="-528910"/>
            <a:ext cx="8597600" cy="11302280"/>
            <a:chOff x="0" y="0"/>
            <a:chExt cx="2593676" cy="2976732"/>
          </a:xfrm>
        </p:grpSpPr>
        <p:sp>
          <p:nvSpPr>
            <p:cNvPr id="3" name="Freeform 3"/>
            <p:cNvSpPr/>
            <p:nvPr/>
          </p:nvSpPr>
          <p:spPr>
            <a:xfrm>
              <a:off x="0" y="0"/>
              <a:ext cx="2593676" cy="2976732"/>
            </a:xfrm>
            <a:custGeom>
              <a:avLst/>
              <a:gdLst/>
              <a:ahLst/>
              <a:cxnLst/>
              <a:rect l="l" t="t" r="r" b="b"/>
              <a:pathLst>
                <a:path w="2593676" h="2976732">
                  <a:moveTo>
                    <a:pt x="0" y="0"/>
                  </a:moveTo>
                  <a:lnTo>
                    <a:pt x="2593676" y="0"/>
                  </a:lnTo>
                  <a:lnTo>
                    <a:pt x="2593676" y="2976732"/>
                  </a:lnTo>
                  <a:lnTo>
                    <a:pt x="0" y="2976732"/>
                  </a:lnTo>
                  <a:close/>
                </a:path>
              </a:pathLst>
            </a:custGeom>
            <a:solidFill>
              <a:srgbClr val="FFDCE1"/>
            </a:solidFill>
          </p:spPr>
          <p:txBody>
            <a:bodyPr/>
            <a:lstStyle/>
            <a:p>
              <a:endParaRPr lang="en-US"/>
            </a:p>
          </p:txBody>
        </p:sp>
        <p:sp>
          <p:nvSpPr>
            <p:cNvPr id="4" name="TextBox 4"/>
            <p:cNvSpPr txBox="1"/>
            <p:nvPr/>
          </p:nvSpPr>
          <p:spPr>
            <a:xfrm>
              <a:off x="0" y="-28575"/>
              <a:ext cx="2593676" cy="3005307"/>
            </a:xfrm>
            <a:prstGeom prst="rect">
              <a:avLst/>
            </a:prstGeom>
          </p:spPr>
          <p:txBody>
            <a:bodyPr lIns="50800" tIns="50800" rIns="50800" bIns="50800" rtlCol="0" anchor="ctr"/>
            <a:lstStyle/>
            <a:p>
              <a:pPr algn="ctr">
                <a:lnSpc>
                  <a:spcPts val="2400"/>
                </a:lnSpc>
              </a:pPr>
              <a:endParaRPr/>
            </a:p>
          </p:txBody>
        </p:sp>
      </p:grpSp>
      <p:sp>
        <p:nvSpPr>
          <p:cNvPr id="8" name="Freeform 8"/>
          <p:cNvSpPr/>
          <p:nvPr/>
        </p:nvSpPr>
        <p:spPr>
          <a:xfrm>
            <a:off x="15976755" y="1"/>
            <a:ext cx="2006445" cy="2019300"/>
          </a:xfrm>
          <a:custGeom>
            <a:avLst/>
            <a:gdLst/>
            <a:ahLst/>
            <a:cxnLst/>
            <a:rect l="l" t="t" r="r" b="b"/>
            <a:pathLst>
              <a:path w="2311245" h="2250575">
                <a:moveTo>
                  <a:pt x="0" y="0"/>
                </a:moveTo>
                <a:lnTo>
                  <a:pt x="2311245" y="0"/>
                </a:lnTo>
                <a:lnTo>
                  <a:pt x="2311245" y="2250575"/>
                </a:lnTo>
                <a:lnTo>
                  <a:pt x="0" y="22505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a:off x="7893737" y="9840454"/>
            <a:ext cx="2500527" cy="459472"/>
          </a:xfrm>
          <a:custGeom>
            <a:avLst/>
            <a:gdLst/>
            <a:ahLst/>
            <a:cxnLst/>
            <a:rect l="l" t="t" r="r" b="b"/>
            <a:pathLst>
              <a:path w="2500527" h="459472">
                <a:moveTo>
                  <a:pt x="0" y="0"/>
                </a:moveTo>
                <a:lnTo>
                  <a:pt x="2500528" y="0"/>
                </a:lnTo>
                <a:lnTo>
                  <a:pt x="2500528" y="459472"/>
                </a:lnTo>
                <a:lnTo>
                  <a:pt x="0" y="4594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23"/>
          <p:cNvSpPr/>
          <p:nvPr/>
        </p:nvSpPr>
        <p:spPr>
          <a:xfrm>
            <a:off x="-149084" y="128766"/>
            <a:ext cx="1368284" cy="1280933"/>
          </a:xfrm>
          <a:custGeom>
            <a:avLst/>
            <a:gdLst/>
            <a:ahLst/>
            <a:cxnLst/>
            <a:rect l="l" t="t" r="r" b="b"/>
            <a:pathLst>
              <a:path w="1098206" h="1007604">
                <a:moveTo>
                  <a:pt x="0" y="0"/>
                </a:moveTo>
                <a:lnTo>
                  <a:pt x="1098206" y="0"/>
                </a:lnTo>
                <a:lnTo>
                  <a:pt x="1098206" y="1007604"/>
                </a:lnTo>
                <a:lnTo>
                  <a:pt x="0" y="10076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5" name="Freeform 25"/>
          <p:cNvSpPr/>
          <p:nvPr/>
        </p:nvSpPr>
        <p:spPr>
          <a:xfrm>
            <a:off x="17338878" y="9457435"/>
            <a:ext cx="1098206" cy="1007604"/>
          </a:xfrm>
          <a:custGeom>
            <a:avLst/>
            <a:gdLst/>
            <a:ahLst/>
            <a:cxnLst/>
            <a:rect l="l" t="t" r="r" b="b"/>
            <a:pathLst>
              <a:path w="1098206" h="1007604">
                <a:moveTo>
                  <a:pt x="0" y="0"/>
                </a:moveTo>
                <a:lnTo>
                  <a:pt x="1098206" y="0"/>
                </a:lnTo>
                <a:lnTo>
                  <a:pt x="1098206" y="1007604"/>
                </a:lnTo>
                <a:lnTo>
                  <a:pt x="0" y="10076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8" name="TextBox 20">
            <a:extLst>
              <a:ext uri="{FF2B5EF4-FFF2-40B4-BE49-F238E27FC236}">
                <a16:creationId xmlns:a16="http://schemas.microsoft.com/office/drawing/2014/main" id="{84B3EF97-3805-2B4B-3E10-2727ED5F3824}"/>
              </a:ext>
            </a:extLst>
          </p:cNvPr>
          <p:cNvSpPr txBox="1"/>
          <p:nvPr/>
        </p:nvSpPr>
        <p:spPr>
          <a:xfrm>
            <a:off x="8610600" y="3638616"/>
            <a:ext cx="9061066" cy="2858731"/>
          </a:xfrm>
          <a:prstGeom prst="rect">
            <a:avLst/>
          </a:prstGeom>
        </p:spPr>
        <p:txBody>
          <a:bodyPr wrap="square" lIns="0" tIns="0" rIns="0" bIns="0" rtlCol="0" anchor="t">
            <a:spAutoFit/>
          </a:bodyPr>
          <a:lstStyle/>
          <a:p>
            <a:pPr algn="ctr">
              <a:lnSpc>
                <a:spcPct val="150000"/>
              </a:lnSpc>
            </a:pPr>
            <a:r>
              <a:rPr lang="vi-VN" sz="6600" b="1">
                <a:solidFill>
                  <a:schemeClr val="accent4">
                    <a:lumMod val="50000"/>
                  </a:schemeClr>
                </a:solidFill>
                <a:ea typeface="Calibri" panose="020F0502020204030204" pitchFamily="34" charset="0"/>
                <a:cs typeface="Arial" panose="020B0604020202020204" pitchFamily="34" charset="0"/>
              </a:rPr>
              <a:t>HOẠT ĐỘNG 1: CHUẨN BỊ</a:t>
            </a:r>
          </a:p>
        </p:txBody>
      </p:sp>
      <p:sp>
        <p:nvSpPr>
          <p:cNvPr id="29" name="Freeform 28">
            <a:extLst>
              <a:ext uri="{FF2B5EF4-FFF2-40B4-BE49-F238E27FC236}">
                <a16:creationId xmlns:a16="http://schemas.microsoft.com/office/drawing/2014/main" id="{CBE2200C-BC81-28F1-8422-83B434023B9D}"/>
              </a:ext>
            </a:extLst>
          </p:cNvPr>
          <p:cNvSpPr/>
          <p:nvPr/>
        </p:nvSpPr>
        <p:spPr>
          <a:xfrm>
            <a:off x="914400" y="3009900"/>
            <a:ext cx="5867400" cy="4876800"/>
          </a:xfrm>
          <a:custGeom>
            <a:avLst/>
            <a:gdLst/>
            <a:ahLst/>
            <a:cxnLst/>
            <a:rect l="l" t="t" r="r" b="b"/>
            <a:pathLst>
              <a:path w="6609883" h="5347996">
                <a:moveTo>
                  <a:pt x="0" y="0"/>
                </a:moveTo>
                <a:lnTo>
                  <a:pt x="6609883" y="0"/>
                </a:lnTo>
                <a:lnTo>
                  <a:pt x="6609883" y="5347996"/>
                </a:lnTo>
                <a:lnTo>
                  <a:pt x="0" y="53479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12" name="Freeform 12"/>
          <p:cNvSpPr/>
          <p:nvPr/>
        </p:nvSpPr>
        <p:spPr>
          <a:xfrm>
            <a:off x="15787473" y="9736708"/>
            <a:ext cx="2500527" cy="459472"/>
          </a:xfrm>
          <a:custGeom>
            <a:avLst/>
            <a:gdLst/>
            <a:ahLst/>
            <a:cxnLst/>
            <a:rect l="l" t="t" r="r" b="b"/>
            <a:pathLst>
              <a:path w="2500527" h="459472">
                <a:moveTo>
                  <a:pt x="0" y="0"/>
                </a:moveTo>
                <a:lnTo>
                  <a:pt x="2500527" y="0"/>
                </a:lnTo>
                <a:lnTo>
                  <a:pt x="2500527" y="459472"/>
                </a:lnTo>
                <a:lnTo>
                  <a:pt x="0" y="4594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4" name="Freeform 14"/>
          <p:cNvSpPr/>
          <p:nvPr/>
        </p:nvSpPr>
        <p:spPr>
          <a:xfrm>
            <a:off x="16972491" y="79934"/>
            <a:ext cx="1224152" cy="1118039"/>
          </a:xfrm>
          <a:custGeom>
            <a:avLst/>
            <a:gdLst/>
            <a:ahLst/>
            <a:cxnLst/>
            <a:rect l="l" t="t" r="r" b="b"/>
            <a:pathLst>
              <a:path w="1874290" h="2100045">
                <a:moveTo>
                  <a:pt x="0" y="0"/>
                </a:moveTo>
                <a:lnTo>
                  <a:pt x="1874290" y="0"/>
                </a:lnTo>
                <a:lnTo>
                  <a:pt x="1874290" y="2100045"/>
                </a:lnTo>
                <a:lnTo>
                  <a:pt x="0" y="21000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15" name="Picture 6">
            <a:extLst>
              <a:ext uri="{FF2B5EF4-FFF2-40B4-BE49-F238E27FC236}">
                <a16:creationId xmlns:a16="http://schemas.microsoft.com/office/drawing/2014/main" id="{7AA234FB-301C-880B-BD0F-830FB0F5EB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7452">
            <a:off x="502141" y="445617"/>
            <a:ext cx="8771981" cy="10324943"/>
          </a:xfrm>
          <a:prstGeom prst="rect">
            <a:avLst/>
          </a:prstGeom>
        </p:spPr>
      </p:pic>
      <p:grpSp>
        <p:nvGrpSpPr>
          <p:cNvPr id="16" name="Group 15">
            <a:extLst>
              <a:ext uri="{FF2B5EF4-FFF2-40B4-BE49-F238E27FC236}">
                <a16:creationId xmlns:a16="http://schemas.microsoft.com/office/drawing/2014/main" id="{523B87FE-A70A-2F16-3E4F-845097279352}"/>
              </a:ext>
            </a:extLst>
          </p:cNvPr>
          <p:cNvGrpSpPr/>
          <p:nvPr/>
        </p:nvGrpSpPr>
        <p:grpSpPr>
          <a:xfrm>
            <a:off x="225996" y="584500"/>
            <a:ext cx="6827420" cy="1157110"/>
            <a:chOff x="203132" y="534842"/>
            <a:chExt cx="6827420" cy="1157110"/>
          </a:xfrm>
        </p:grpSpPr>
        <p:grpSp>
          <p:nvGrpSpPr>
            <p:cNvPr id="17" name="Group 10">
              <a:extLst>
                <a:ext uri="{FF2B5EF4-FFF2-40B4-BE49-F238E27FC236}">
                  <a16:creationId xmlns:a16="http://schemas.microsoft.com/office/drawing/2014/main" id="{8998C8E8-0246-2697-4728-A29C4A589264}"/>
                </a:ext>
              </a:extLst>
            </p:cNvPr>
            <p:cNvGrpSpPr/>
            <p:nvPr/>
          </p:nvGrpSpPr>
          <p:grpSpPr>
            <a:xfrm rot="-143938">
              <a:off x="203132" y="534842"/>
              <a:ext cx="6827420" cy="1157110"/>
              <a:chOff x="0" y="0"/>
              <a:chExt cx="5761308" cy="848774"/>
            </a:xfrm>
          </p:grpSpPr>
          <p:sp>
            <p:nvSpPr>
              <p:cNvPr id="19" name="Freeform 11">
                <a:extLst>
                  <a:ext uri="{FF2B5EF4-FFF2-40B4-BE49-F238E27FC236}">
                    <a16:creationId xmlns:a16="http://schemas.microsoft.com/office/drawing/2014/main" id="{95FBAB6B-85E6-5720-19B5-0C4EC015A048}"/>
                  </a:ext>
                </a:extLst>
              </p:cNvPr>
              <p:cNvSpPr/>
              <p:nvPr/>
            </p:nvSpPr>
            <p:spPr>
              <a:xfrm>
                <a:off x="0" y="0"/>
                <a:ext cx="5761308" cy="848774"/>
              </a:xfrm>
              <a:custGeom>
                <a:avLst/>
                <a:gdLst/>
                <a:ahLst/>
                <a:cxnLst/>
                <a:rect l="l" t="t" r="r" b="b"/>
                <a:pathLst>
                  <a:path w="5761308" h="848774">
                    <a:moveTo>
                      <a:pt x="5636848" y="848774"/>
                    </a:moveTo>
                    <a:lnTo>
                      <a:pt x="124460" y="848774"/>
                    </a:lnTo>
                    <a:cubicBezTo>
                      <a:pt x="55880" y="848774"/>
                      <a:pt x="0" y="792894"/>
                      <a:pt x="0" y="724314"/>
                    </a:cubicBezTo>
                    <a:lnTo>
                      <a:pt x="0" y="124460"/>
                    </a:lnTo>
                    <a:cubicBezTo>
                      <a:pt x="0" y="55880"/>
                      <a:pt x="55880" y="0"/>
                      <a:pt x="124460" y="0"/>
                    </a:cubicBezTo>
                    <a:lnTo>
                      <a:pt x="5636848" y="0"/>
                    </a:lnTo>
                    <a:cubicBezTo>
                      <a:pt x="5705428" y="0"/>
                      <a:pt x="5761308" y="55880"/>
                      <a:pt x="5761308" y="124460"/>
                    </a:cubicBezTo>
                    <a:lnTo>
                      <a:pt x="5761308" y="724314"/>
                    </a:lnTo>
                    <a:cubicBezTo>
                      <a:pt x="5761308" y="792894"/>
                      <a:pt x="5705428" y="848774"/>
                      <a:pt x="5636848" y="848774"/>
                    </a:cubicBezTo>
                    <a:close/>
                  </a:path>
                </a:pathLst>
              </a:custGeom>
              <a:solidFill>
                <a:schemeClr val="accent6">
                  <a:lumMod val="75000"/>
                </a:schemeClr>
              </a:solidFill>
              <a:ln>
                <a:noFill/>
              </a:ln>
            </p:spPr>
            <p:txBody>
              <a:bodyPr/>
              <a:lstStyle/>
              <a:p>
                <a:endParaRPr lang="en-US">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78DAF1B0-2332-032B-7EF0-779DADEC346F}"/>
                </a:ext>
              </a:extLst>
            </p:cNvPr>
            <p:cNvSpPr txBox="1"/>
            <p:nvPr/>
          </p:nvSpPr>
          <p:spPr>
            <a:xfrm rot="21459337">
              <a:off x="288722" y="774842"/>
              <a:ext cx="6656239" cy="677108"/>
            </a:xfrm>
            <a:prstGeom prst="rect">
              <a:avLst/>
            </a:prstGeom>
          </p:spPr>
          <p:txBody>
            <a:bodyPr wrap="square" lIns="0" tIns="0" rIns="0" bIns="0" rtlCol="0" anchor="t">
              <a:spAutoFit/>
            </a:bodyPr>
            <a:lstStyle/>
            <a:p>
              <a:pPr marL="0" lvl="0" indent="0" algn="ctr">
                <a:spcBef>
                  <a:spcPct val="0"/>
                </a:spcBef>
              </a:pPr>
              <a:r>
                <a:rPr lang="en-US" sz="4400" b="1" spc="179">
                  <a:solidFill>
                    <a:srgbClr val="FFFFFF"/>
                  </a:solidFill>
                  <a:latin typeface="Arial" panose="020B0604020202020204" pitchFamily="34" charset="0"/>
                  <a:cs typeface="Arial" panose="020B0604020202020204" pitchFamily="34" charset="0"/>
                </a:rPr>
                <a:t>HOẠT ĐỘNG NHÓM</a:t>
              </a:r>
              <a:endParaRPr lang="en-US" sz="4400" b="1" spc="179" dirty="0">
                <a:solidFill>
                  <a:srgbClr val="FFFFFF"/>
                </a:solidFill>
                <a:latin typeface="Arial" panose="020B0604020202020204" pitchFamily="34" charset="0"/>
                <a:cs typeface="Arial" panose="020B0604020202020204" pitchFamily="34" charset="0"/>
              </a:endParaRPr>
            </a:p>
          </p:txBody>
        </p:sp>
      </p:grpSp>
      <p:sp>
        <p:nvSpPr>
          <p:cNvPr id="20" name="Freeform 5">
            <a:extLst>
              <a:ext uri="{FF2B5EF4-FFF2-40B4-BE49-F238E27FC236}">
                <a16:creationId xmlns:a16="http://schemas.microsoft.com/office/drawing/2014/main" id="{CF7201ED-1AA8-F2CA-5EA6-633ED4C60524}"/>
              </a:ext>
            </a:extLst>
          </p:cNvPr>
          <p:cNvSpPr/>
          <p:nvPr/>
        </p:nvSpPr>
        <p:spPr>
          <a:xfrm>
            <a:off x="9677638" y="2575931"/>
            <a:ext cx="7924562" cy="5705440"/>
          </a:xfrm>
          <a:custGeom>
            <a:avLst/>
            <a:gdLst/>
            <a:ahLst/>
            <a:cxnLst/>
            <a:rect l="l" t="t" r="r" b="b"/>
            <a:pathLst>
              <a:path w="2140210" h="1544802">
                <a:moveTo>
                  <a:pt x="48589" y="0"/>
                </a:moveTo>
                <a:lnTo>
                  <a:pt x="2091622" y="0"/>
                </a:lnTo>
                <a:cubicBezTo>
                  <a:pt x="2104508" y="0"/>
                  <a:pt x="2116867" y="5119"/>
                  <a:pt x="2125979" y="14231"/>
                </a:cubicBezTo>
                <a:cubicBezTo>
                  <a:pt x="2135091" y="23343"/>
                  <a:pt x="2140210" y="35702"/>
                  <a:pt x="2140210" y="48589"/>
                </a:cubicBezTo>
                <a:lnTo>
                  <a:pt x="2140210" y="1496213"/>
                </a:lnTo>
                <a:cubicBezTo>
                  <a:pt x="2140210" y="1509099"/>
                  <a:pt x="2135091" y="1521458"/>
                  <a:pt x="2125979" y="1530570"/>
                </a:cubicBezTo>
                <a:cubicBezTo>
                  <a:pt x="2116867" y="1539682"/>
                  <a:pt x="2104508" y="1544802"/>
                  <a:pt x="2091622" y="1544802"/>
                </a:cubicBezTo>
                <a:lnTo>
                  <a:pt x="48589" y="1544802"/>
                </a:lnTo>
                <a:cubicBezTo>
                  <a:pt x="35702" y="1544802"/>
                  <a:pt x="23343" y="1539682"/>
                  <a:pt x="14231" y="1530570"/>
                </a:cubicBezTo>
                <a:cubicBezTo>
                  <a:pt x="5119" y="1521458"/>
                  <a:pt x="0" y="1509099"/>
                  <a:pt x="0" y="1496213"/>
                </a:cubicBezTo>
                <a:lnTo>
                  <a:pt x="0" y="48589"/>
                </a:lnTo>
                <a:cubicBezTo>
                  <a:pt x="0" y="35702"/>
                  <a:pt x="5119" y="23343"/>
                  <a:pt x="14231" y="14231"/>
                </a:cubicBezTo>
                <a:cubicBezTo>
                  <a:pt x="23343" y="5119"/>
                  <a:pt x="35702" y="0"/>
                  <a:pt x="48589" y="0"/>
                </a:cubicBezTo>
                <a:close/>
              </a:path>
            </a:pathLst>
          </a:custGeom>
          <a:solidFill>
            <a:srgbClr val="FFFEFD"/>
          </a:solidFill>
          <a:ln>
            <a:solidFill>
              <a:schemeClr val="tx2">
                <a:lumMod val="50000"/>
              </a:schemeClr>
            </a:solidFill>
          </a:ln>
        </p:spPr>
        <p:txBody>
          <a:bodyPr/>
          <a:lstStyle/>
          <a:p>
            <a:endParaRPr lang="en-US">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D38672A-5EC7-1F54-DC24-E16C40A160B6}"/>
              </a:ext>
            </a:extLst>
          </p:cNvPr>
          <p:cNvSpPr txBox="1"/>
          <p:nvPr/>
        </p:nvSpPr>
        <p:spPr>
          <a:xfrm>
            <a:off x="10540448" y="3131195"/>
            <a:ext cx="6198941" cy="4594912"/>
          </a:xfrm>
          <a:prstGeom prst="rect">
            <a:avLst/>
          </a:prstGeom>
          <a:noFill/>
        </p:spPr>
        <p:txBody>
          <a:bodyPr wrap="square">
            <a:spAutoFit/>
          </a:bodyPr>
          <a:lstStyle/>
          <a:p>
            <a:pPr algn="just">
              <a:lnSpc>
                <a:spcPct val="150000"/>
              </a:lnSpc>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Các em hãy đọc bài văn </a:t>
            </a:r>
            <a:r>
              <a:rPr lang="en-US" sz="4000" b="1" i="1">
                <a:solidFill>
                  <a:srgbClr val="000000"/>
                </a:solidFill>
                <a:latin typeface="Arial" panose="020B0604020202020204" pitchFamily="34" charset="0"/>
                <a:ea typeface="Calibri" panose="020F0502020204030204" pitchFamily="34" charset="0"/>
                <a:cs typeface="Arial" panose="020B0604020202020204" pitchFamily="34" charset="0"/>
              </a:rPr>
              <a:t>Cây cà chua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và câu hỏi trong bài </a:t>
            </a:r>
            <a:r>
              <a:rPr lang="en-US" sz="4000" i="1">
                <a:solidFill>
                  <a:srgbClr val="000000"/>
                </a:solidFill>
                <a:latin typeface="Arial" panose="020B0604020202020204" pitchFamily="34" charset="0"/>
                <a:ea typeface="Calibri" panose="020F0502020204030204" pitchFamily="34" charset="0"/>
                <a:cs typeface="Arial" panose="020B0604020202020204" pitchFamily="34" charset="0"/>
              </a:rPr>
              <a:t>(SGK – tr.87),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thảo luận với bạn để trả lời những câu hỏi đó</a:t>
            </a:r>
            <a:endParaRPr lang="en-US" sz="4000" dirty="0">
              <a:latin typeface="Arial" panose="020B0604020202020204" pitchFamily="34" charset="0"/>
              <a:cs typeface="Arial" panose="020B0604020202020204" pitchFamily="34" charset="0"/>
            </a:endParaRPr>
          </a:p>
        </p:txBody>
      </p:sp>
      <p:sp>
        <p:nvSpPr>
          <p:cNvPr id="11" name="Freeform 11"/>
          <p:cNvSpPr/>
          <p:nvPr/>
        </p:nvSpPr>
        <p:spPr>
          <a:xfrm rot="20256158">
            <a:off x="8770579" y="7956993"/>
            <a:ext cx="1601952" cy="596964"/>
          </a:xfrm>
          <a:custGeom>
            <a:avLst/>
            <a:gdLst/>
            <a:ahLst/>
            <a:cxnLst/>
            <a:rect l="l" t="t" r="r" b="b"/>
            <a:pathLst>
              <a:path w="2658458" h="814153">
                <a:moveTo>
                  <a:pt x="0" y="0"/>
                </a:moveTo>
                <a:lnTo>
                  <a:pt x="2658458" y="0"/>
                </a:lnTo>
                <a:lnTo>
                  <a:pt x="2658458" y="814153"/>
                </a:lnTo>
                <a:lnTo>
                  <a:pt x="0" y="8141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D8F3E15A-0D3F-C10E-EE55-5A8745D7E285}"/>
              </a:ext>
            </a:extLst>
          </p:cNvPr>
          <p:cNvGrpSpPr/>
          <p:nvPr/>
        </p:nvGrpSpPr>
        <p:grpSpPr>
          <a:xfrm>
            <a:off x="959857" y="2575931"/>
            <a:ext cx="6802626" cy="5944579"/>
            <a:chOff x="995473" y="2735226"/>
            <a:chExt cx="6802626" cy="5944579"/>
          </a:xfrm>
        </p:grpSpPr>
        <p:pic>
          <p:nvPicPr>
            <p:cNvPr id="28" name="Picture 27" descr="Close-up of a tomato plant&#10;&#10;Description automatically generated">
              <a:extLst>
                <a:ext uri="{FF2B5EF4-FFF2-40B4-BE49-F238E27FC236}">
                  <a16:creationId xmlns:a16="http://schemas.microsoft.com/office/drawing/2014/main" id="{C78D8960-85CE-9744-D8BF-1B50D8286E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5473" y="3390900"/>
              <a:ext cx="6802626" cy="52889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6" name="Freeform 5">
              <a:extLst>
                <a:ext uri="{FF2B5EF4-FFF2-40B4-BE49-F238E27FC236}">
                  <a16:creationId xmlns:a16="http://schemas.microsoft.com/office/drawing/2014/main" id="{6EACA830-29ED-96F5-774E-EEBDCBBD4DF0}"/>
                </a:ext>
              </a:extLst>
            </p:cNvPr>
            <p:cNvSpPr/>
            <p:nvPr/>
          </p:nvSpPr>
          <p:spPr>
            <a:xfrm>
              <a:off x="3892194" y="2735226"/>
              <a:ext cx="723350" cy="972719"/>
            </a:xfrm>
            <a:custGeom>
              <a:avLst/>
              <a:gdLst/>
              <a:ahLst/>
              <a:cxnLst/>
              <a:rect l="l" t="t" r="r" b="b"/>
              <a:pathLst>
                <a:path w="723350" h="972719">
                  <a:moveTo>
                    <a:pt x="0" y="0"/>
                  </a:moveTo>
                  <a:lnTo>
                    <a:pt x="723349" y="0"/>
                  </a:lnTo>
                  <a:lnTo>
                    <a:pt x="723349" y="972720"/>
                  </a:lnTo>
                  <a:lnTo>
                    <a:pt x="0" y="97272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DE3A02E-9375-A2F9-5A1F-586254E8D329}"/>
              </a:ext>
            </a:extLst>
          </p:cNvPr>
          <p:cNvGrpSpPr/>
          <p:nvPr/>
        </p:nvGrpSpPr>
        <p:grpSpPr>
          <a:xfrm>
            <a:off x="413323" y="1210246"/>
            <a:ext cx="17461354" cy="8657654"/>
            <a:chOff x="914400" y="1484099"/>
            <a:chExt cx="10061916" cy="7841216"/>
          </a:xfrm>
          <a:solidFill>
            <a:srgbClr val="FFF2C9"/>
          </a:solidFill>
        </p:grpSpPr>
        <p:sp>
          <p:nvSpPr>
            <p:cNvPr id="12" name="Freeform 3">
              <a:extLst>
                <a:ext uri="{FF2B5EF4-FFF2-40B4-BE49-F238E27FC236}">
                  <a16:creationId xmlns:a16="http://schemas.microsoft.com/office/drawing/2014/main" id="{0EFE3A7E-4076-5F79-FC90-054E3CF39256}"/>
                </a:ext>
              </a:extLst>
            </p:cNvPr>
            <p:cNvSpPr/>
            <p:nvPr/>
          </p:nvSpPr>
          <p:spPr>
            <a:xfrm>
              <a:off x="914400" y="1484099"/>
              <a:ext cx="10061916" cy="7841216"/>
            </a:xfrm>
            <a:custGeom>
              <a:avLst/>
              <a:gdLst/>
              <a:ahLst/>
              <a:cxnLst/>
              <a:rect l="l" t="t" r="r" b="b"/>
              <a:pathLst>
                <a:path w="4274726" h="1983751">
                  <a:moveTo>
                    <a:pt x="0" y="0"/>
                  </a:moveTo>
                  <a:lnTo>
                    <a:pt x="4274726" y="0"/>
                  </a:lnTo>
                  <a:lnTo>
                    <a:pt x="4274726" y="1983751"/>
                  </a:lnTo>
                  <a:lnTo>
                    <a:pt x="0" y="1983751"/>
                  </a:lnTo>
                  <a:close/>
                </a:path>
              </a:pathLst>
            </a:custGeom>
            <a:grpFill/>
          </p:spPr>
          <p:txBody>
            <a:bodyPr/>
            <a:lstStyle/>
            <a:p>
              <a:endParaRPr lang="en-US" dirty="0">
                <a:latin typeface="Arial" panose="020B0604020202020204" pitchFamily="34" charset="0"/>
                <a:cs typeface="Arial" panose="020B0604020202020204" pitchFamily="34" charset="0"/>
              </a:endParaRPr>
            </a:p>
          </p:txBody>
        </p:sp>
        <p:sp>
          <p:nvSpPr>
            <p:cNvPr id="13" name="AutoShape 8">
              <a:extLst>
                <a:ext uri="{FF2B5EF4-FFF2-40B4-BE49-F238E27FC236}">
                  <a16:creationId xmlns:a16="http://schemas.microsoft.com/office/drawing/2014/main" id="{E1622EA9-C0D8-D90E-1F82-1E80A0FF92E3}"/>
                </a:ext>
              </a:extLst>
            </p:cNvPr>
            <p:cNvSpPr/>
            <p:nvPr/>
          </p:nvSpPr>
          <p:spPr>
            <a:xfrm rot="16200000">
              <a:off x="-2456552" y="5394792"/>
              <a:ext cx="7114731" cy="0"/>
            </a:xfrm>
            <a:prstGeom prst="line">
              <a:avLst/>
            </a:prstGeom>
            <a:grpFill/>
            <a:ln w="19050" cap="flat">
              <a:solidFill>
                <a:srgbClr val="000000"/>
              </a:solidFill>
              <a:prstDash val="solid"/>
              <a:headEnd type="none" w="sm" len="sm"/>
              <a:tailEnd type="none" w="sm" len="sm"/>
            </a:ln>
          </p:spPr>
          <p:txBody>
            <a:bodyPr/>
            <a:lstStyle/>
            <a:p>
              <a:endParaRPr lang="en-US">
                <a:latin typeface="Arial" panose="020B0604020202020204" pitchFamily="34" charset="0"/>
                <a:cs typeface="Arial" panose="020B0604020202020204" pitchFamily="34" charset="0"/>
              </a:endParaRPr>
            </a:p>
          </p:txBody>
        </p:sp>
        <p:sp>
          <p:nvSpPr>
            <p:cNvPr id="14" name="AutoShape 9">
              <a:extLst>
                <a:ext uri="{FF2B5EF4-FFF2-40B4-BE49-F238E27FC236}">
                  <a16:creationId xmlns:a16="http://schemas.microsoft.com/office/drawing/2014/main" id="{0C8CC14B-6C85-9290-B191-B1C8C7A45824}"/>
                </a:ext>
              </a:extLst>
            </p:cNvPr>
            <p:cNvSpPr/>
            <p:nvPr/>
          </p:nvSpPr>
          <p:spPr>
            <a:xfrm rot="16200000">
              <a:off x="7219148" y="5394792"/>
              <a:ext cx="7114731" cy="0"/>
            </a:xfrm>
            <a:prstGeom prst="line">
              <a:avLst/>
            </a:prstGeom>
            <a:grpFill/>
            <a:ln w="19050" cap="flat">
              <a:solidFill>
                <a:srgbClr val="000000"/>
              </a:solidFill>
              <a:prstDash val="solid"/>
              <a:headEnd type="none" w="sm" len="sm"/>
              <a:tailEnd type="none" w="sm" len="sm"/>
            </a:ln>
          </p:spPr>
          <p:txBody>
            <a:bodyPr/>
            <a:lstStyle/>
            <a:p>
              <a:endParaRPr lang="en-US">
                <a:latin typeface="Arial" panose="020B0604020202020204"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id="{0226F2C9-B305-A503-94D2-7CE378F897A3}"/>
              </a:ext>
            </a:extLst>
          </p:cNvPr>
          <p:cNvSpPr txBox="1"/>
          <p:nvPr/>
        </p:nvSpPr>
        <p:spPr>
          <a:xfrm>
            <a:off x="1330915" y="2102150"/>
            <a:ext cx="15592049" cy="4369786"/>
          </a:xfrm>
          <a:prstGeom prst="rect">
            <a:avLst/>
          </a:prstGeom>
          <a:noFill/>
        </p:spPr>
        <p:txBody>
          <a:bodyPr wrap="square">
            <a:spAutoFit/>
          </a:bodyPr>
          <a:lstStyle/>
          <a:p>
            <a:pPr algn="just">
              <a:lnSpc>
                <a:spcPct val="150000"/>
              </a:lnSpc>
            </a:pP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a. </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Tìm phần mở bài, thân bài, kết bài của bài văn trên và nêu ý chính của từng phần.</a:t>
            </a:r>
            <a:endParaRPr lang="en-US" sz="380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b. </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Trong phần thân bài, đặc điểm của cây cà chua được miêu tả theo trình tự nào</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c. </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Sắp xếp các chi tiết dưới đây theo trình tự phát triển của cây cà chua</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a:t>
            </a:r>
          </a:p>
        </p:txBody>
      </p:sp>
      <p:pic>
        <p:nvPicPr>
          <p:cNvPr id="16" name="Picture 15" descr="Logo&#10;&#10;Description automatically generated">
            <a:extLst>
              <a:ext uri="{FF2B5EF4-FFF2-40B4-BE49-F238E27FC236}">
                <a16:creationId xmlns:a16="http://schemas.microsoft.com/office/drawing/2014/main" id="{5BC4D5F8-E3B5-227E-3469-B9028DC9CE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42" y="332817"/>
            <a:ext cx="1509931" cy="1571560"/>
          </a:xfrm>
          <a:prstGeom prst="rect">
            <a:avLst/>
          </a:prstGeom>
        </p:spPr>
      </p:pic>
      <p:grpSp>
        <p:nvGrpSpPr>
          <p:cNvPr id="17" name="Group 16">
            <a:extLst>
              <a:ext uri="{FF2B5EF4-FFF2-40B4-BE49-F238E27FC236}">
                <a16:creationId xmlns:a16="http://schemas.microsoft.com/office/drawing/2014/main" id="{4CB67746-6C0D-7838-0E09-1C42DCCD7F51}"/>
              </a:ext>
            </a:extLst>
          </p:cNvPr>
          <p:cNvGrpSpPr/>
          <p:nvPr/>
        </p:nvGrpSpPr>
        <p:grpSpPr>
          <a:xfrm>
            <a:off x="4572000" y="681488"/>
            <a:ext cx="9624760" cy="1491558"/>
            <a:chOff x="1511258" y="286730"/>
            <a:chExt cx="9624760" cy="1491558"/>
          </a:xfrm>
        </p:grpSpPr>
        <p:grpSp>
          <p:nvGrpSpPr>
            <p:cNvPr id="18" name="Group 18">
              <a:extLst>
                <a:ext uri="{FF2B5EF4-FFF2-40B4-BE49-F238E27FC236}">
                  <a16:creationId xmlns:a16="http://schemas.microsoft.com/office/drawing/2014/main" id="{4FEBAA70-5FEE-1FB9-9E91-A1AC26DBDD3C}"/>
                </a:ext>
              </a:extLst>
            </p:cNvPr>
            <p:cNvGrpSpPr/>
            <p:nvPr/>
          </p:nvGrpSpPr>
          <p:grpSpPr>
            <a:xfrm>
              <a:off x="1511258" y="286730"/>
              <a:ext cx="9624760" cy="1491558"/>
              <a:chOff x="-533813" y="-38100"/>
              <a:chExt cx="2626663" cy="444500"/>
            </a:xfrm>
          </p:grpSpPr>
          <p:sp>
            <p:nvSpPr>
              <p:cNvPr id="20" name="Freeform 19">
                <a:extLst>
                  <a:ext uri="{FF2B5EF4-FFF2-40B4-BE49-F238E27FC236}">
                    <a16:creationId xmlns:a16="http://schemas.microsoft.com/office/drawing/2014/main" id="{A5AD751D-863A-59AE-F5D2-ECD855CFA739}"/>
                  </a:ext>
                </a:extLst>
              </p:cNvPr>
              <p:cNvSpPr/>
              <p:nvPr/>
            </p:nvSpPr>
            <p:spPr>
              <a:xfrm>
                <a:off x="-533813" y="-38100"/>
                <a:ext cx="2626663" cy="374257"/>
              </a:xfrm>
              <a:custGeom>
                <a:avLst/>
                <a:gdLst/>
                <a:ahLst/>
                <a:cxnLst/>
                <a:rect l="l" t="t" r="r" b="b"/>
                <a:pathLst>
                  <a:path w="2754516" h="407051">
                    <a:moveTo>
                      <a:pt x="2754516" y="326"/>
                    </a:moveTo>
                    <a:cubicBezTo>
                      <a:pt x="2681703" y="0"/>
                      <a:pt x="2614282" y="38659"/>
                      <a:pt x="2577781" y="101663"/>
                    </a:cubicBezTo>
                    <a:cubicBezTo>
                      <a:pt x="2541280" y="164667"/>
                      <a:pt x="2541280" y="242385"/>
                      <a:pt x="2577781" y="305389"/>
                    </a:cubicBezTo>
                    <a:cubicBezTo>
                      <a:pt x="2614282" y="368393"/>
                      <a:pt x="2681703" y="407052"/>
                      <a:pt x="2754516"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2">
                  <a:lumMod val="75000"/>
                </a:schemeClr>
              </a:solidFill>
            </p:spPr>
            <p:txBody>
              <a:bodyPr/>
              <a:lstStyle/>
              <a:p>
                <a:endParaRPr lang="en-US">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331DA91-A2C8-3D87-3CA5-1EA0BC4860F4}"/>
                  </a:ext>
                </a:extLst>
              </p:cNvPr>
              <p:cNvSpPr txBox="1"/>
              <p:nvPr/>
            </p:nvSpPr>
            <p:spPr>
              <a:xfrm>
                <a:off x="0" y="-38100"/>
                <a:ext cx="812800" cy="444500"/>
              </a:xfrm>
              <a:prstGeom prst="rect">
                <a:avLst/>
              </a:prstGeom>
            </p:spPr>
            <p:txBody>
              <a:bodyPr lIns="50800" tIns="50800" rIns="50800" bIns="50800" rtlCol="0" anchor="ctr"/>
              <a:lstStyle/>
              <a:p>
                <a:pPr algn="ctr">
                  <a:lnSpc>
                    <a:spcPts val="2659"/>
                  </a:lnSpc>
                  <a:spcBef>
                    <a:spcPct val="0"/>
                  </a:spcBef>
                </a:pPr>
                <a:endParaRPr>
                  <a:latin typeface="Arial" panose="020B0604020202020204" pitchFamily="34" charset="0"/>
                  <a:cs typeface="Arial" panose="020B0604020202020204" pitchFamily="34" charset="0"/>
                </a:endParaRPr>
              </a:p>
            </p:txBody>
          </p:sp>
        </p:grpSp>
        <p:sp>
          <p:nvSpPr>
            <p:cNvPr id="19" name="TextBox 18">
              <a:extLst>
                <a:ext uri="{FF2B5EF4-FFF2-40B4-BE49-F238E27FC236}">
                  <a16:creationId xmlns:a16="http://schemas.microsoft.com/office/drawing/2014/main" id="{277C2614-C28D-3085-E6C3-A83BC615D7FB}"/>
                </a:ext>
              </a:extLst>
            </p:cNvPr>
            <p:cNvSpPr txBox="1"/>
            <p:nvPr/>
          </p:nvSpPr>
          <p:spPr>
            <a:xfrm>
              <a:off x="2852080" y="499157"/>
              <a:ext cx="6943115" cy="830997"/>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CÂU HỎI ĐƯA RA</a:t>
              </a:r>
              <a:endParaRPr lang="en-US" sz="4800" b="1" dirty="0">
                <a:solidFill>
                  <a:schemeClr val="bg1"/>
                </a:solidFill>
                <a:latin typeface="Arial" panose="020B0604020202020204" pitchFamily="34" charset="0"/>
                <a:cs typeface="Arial" panose="020B0604020202020204" pitchFamily="34" charset="0"/>
              </a:endParaRPr>
            </a:p>
          </p:txBody>
        </p:sp>
      </p:grpSp>
      <p:sp>
        <p:nvSpPr>
          <p:cNvPr id="29" name="Freeform 29"/>
          <p:cNvSpPr/>
          <p:nvPr/>
        </p:nvSpPr>
        <p:spPr>
          <a:xfrm rot="437085">
            <a:off x="183192" y="9299772"/>
            <a:ext cx="1271611" cy="971321"/>
          </a:xfrm>
          <a:custGeom>
            <a:avLst/>
            <a:gdLst/>
            <a:ahLst/>
            <a:cxnLst/>
            <a:rect l="l" t="t" r="r" b="b"/>
            <a:pathLst>
              <a:path w="2624523" h="1760618">
                <a:moveTo>
                  <a:pt x="0" y="0"/>
                </a:moveTo>
                <a:lnTo>
                  <a:pt x="2624523" y="0"/>
                </a:lnTo>
                <a:lnTo>
                  <a:pt x="2624523" y="1760618"/>
                </a:lnTo>
                <a:lnTo>
                  <a:pt x="0" y="17606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31" name="Freeform 31"/>
          <p:cNvSpPr/>
          <p:nvPr/>
        </p:nvSpPr>
        <p:spPr>
          <a:xfrm>
            <a:off x="16846112" y="926881"/>
            <a:ext cx="1379174" cy="1186039"/>
          </a:xfrm>
          <a:custGeom>
            <a:avLst/>
            <a:gdLst/>
            <a:ahLst/>
            <a:cxnLst/>
            <a:rect l="l" t="t" r="r" b="b"/>
            <a:pathLst>
              <a:path w="1853653" h="1700727">
                <a:moveTo>
                  <a:pt x="0" y="0"/>
                </a:moveTo>
                <a:lnTo>
                  <a:pt x="1853653" y="0"/>
                </a:lnTo>
                <a:lnTo>
                  <a:pt x="1853653" y="1700727"/>
                </a:lnTo>
                <a:lnTo>
                  <a:pt x="0" y="17007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8" name="Freeform 28"/>
          <p:cNvSpPr/>
          <p:nvPr/>
        </p:nvSpPr>
        <p:spPr>
          <a:xfrm>
            <a:off x="17246459" y="8831955"/>
            <a:ext cx="1145738" cy="1455045"/>
          </a:xfrm>
          <a:custGeom>
            <a:avLst/>
            <a:gdLst/>
            <a:ahLst/>
            <a:cxnLst/>
            <a:rect l="l" t="t" r="r" b="b"/>
            <a:pathLst>
              <a:path w="1951411" h="2186454">
                <a:moveTo>
                  <a:pt x="0" y="0"/>
                </a:moveTo>
                <a:lnTo>
                  <a:pt x="1951411" y="0"/>
                </a:lnTo>
                <a:lnTo>
                  <a:pt x="1951411" y="2186455"/>
                </a:lnTo>
                <a:lnTo>
                  <a:pt x="0" y="21864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1B1D2046-CC5D-B9B9-E81A-A1329C48E610}"/>
              </a:ext>
            </a:extLst>
          </p:cNvPr>
          <p:cNvSpPr/>
          <p:nvPr/>
        </p:nvSpPr>
        <p:spPr>
          <a:xfrm>
            <a:off x="1205670" y="6681881"/>
            <a:ext cx="2978306" cy="91012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noProof="0">
                <a:solidFill>
                  <a:prstClr val="black"/>
                </a:solidFill>
                <a:latin typeface="Arial" panose="020B0604020202020204" pitchFamily="34" charset="0"/>
                <a:cs typeface="Arial" panose="020B0604020202020204" pitchFamily="34" charset="0"/>
              </a:rPr>
              <a:t>vươn ngọn</a:t>
            </a:r>
            <a:endParaRPr kumimoji="0" lang="en-US" sz="3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DF61EDE7-2F6C-1AA6-06CA-D4C746DDDBCA}"/>
              </a:ext>
            </a:extLst>
          </p:cNvPr>
          <p:cNvSpPr/>
          <p:nvPr/>
        </p:nvSpPr>
        <p:spPr>
          <a:xfrm>
            <a:off x="4428532" y="6681880"/>
            <a:ext cx="2978306" cy="910123"/>
          </a:xfrm>
          <a:prstGeom prst="roundRect">
            <a:avLst/>
          </a:prstGeom>
          <a:solidFill>
            <a:srgbClr val="C9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a:solidFill>
                  <a:prstClr val="black"/>
                </a:solidFill>
                <a:latin typeface="Arial" panose="020B0604020202020204" pitchFamily="34" charset="0"/>
                <a:cs typeface="Arial" panose="020B0604020202020204" pitchFamily="34" charset="0"/>
              </a:rPr>
              <a:t>nở hoa</a:t>
            </a:r>
            <a:endParaRPr kumimoji="0" lang="en-US" sz="3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3D1EFFA6-D7DA-CAB5-0207-1ADD6AD03F23}"/>
              </a:ext>
            </a:extLst>
          </p:cNvPr>
          <p:cNvSpPr/>
          <p:nvPr/>
        </p:nvSpPr>
        <p:spPr>
          <a:xfrm>
            <a:off x="7651394" y="6681879"/>
            <a:ext cx="2978306" cy="91012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noProof="0">
                <a:solidFill>
                  <a:prstClr val="black"/>
                </a:solidFill>
                <a:latin typeface="Arial" panose="020B0604020202020204" pitchFamily="34" charset="0"/>
                <a:cs typeface="Arial" panose="020B0604020202020204" pitchFamily="34" charset="0"/>
              </a:rPr>
              <a:t>tỏa tán</a:t>
            </a:r>
            <a:endParaRPr kumimoji="0" lang="en-US" sz="3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9C1EC9B2-F6B8-ED67-7A72-1A5B93851819}"/>
              </a:ext>
            </a:extLst>
          </p:cNvPr>
          <p:cNvSpPr/>
          <p:nvPr/>
        </p:nvSpPr>
        <p:spPr>
          <a:xfrm>
            <a:off x="10841599" y="6681878"/>
            <a:ext cx="2978306" cy="910123"/>
          </a:xfrm>
          <a:prstGeom prst="roundRect">
            <a:avLst/>
          </a:prstGeom>
          <a:solidFill>
            <a:srgbClr val="FFFF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noProof="0">
                <a:solidFill>
                  <a:prstClr val="black"/>
                </a:solidFill>
                <a:latin typeface="Arial" panose="020B0604020202020204" pitchFamily="34" charset="0"/>
                <a:cs typeface="Arial" panose="020B0604020202020204" pitchFamily="34" charset="0"/>
              </a:rPr>
              <a:t>ra quả</a:t>
            </a:r>
            <a:endParaRPr kumimoji="0" lang="en-US" sz="3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C88400CD-94CD-87D8-2164-52F342B4BB88}"/>
              </a:ext>
            </a:extLst>
          </p:cNvPr>
          <p:cNvSpPr/>
          <p:nvPr/>
        </p:nvSpPr>
        <p:spPr>
          <a:xfrm>
            <a:off x="14080789" y="6681877"/>
            <a:ext cx="2978306" cy="910123"/>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noProof="0">
                <a:solidFill>
                  <a:prstClr val="black"/>
                </a:solidFill>
                <a:latin typeface="Arial" panose="020B0604020202020204" pitchFamily="34" charset="0"/>
                <a:cs typeface="Arial" panose="020B0604020202020204" pitchFamily="34" charset="0"/>
              </a:rPr>
              <a:t>quả chín</a:t>
            </a:r>
            <a:endParaRPr kumimoji="0" lang="en-US" sz="3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4EE331D-18DB-D5B2-1EAA-505649085282}"/>
              </a:ext>
            </a:extLst>
          </p:cNvPr>
          <p:cNvSpPr txBox="1"/>
          <p:nvPr/>
        </p:nvSpPr>
        <p:spPr>
          <a:xfrm>
            <a:off x="1347975" y="7621823"/>
            <a:ext cx="15592049" cy="1738296"/>
          </a:xfrm>
          <a:prstGeom prst="rect">
            <a:avLst/>
          </a:prstGeom>
          <a:noFill/>
        </p:spPr>
        <p:txBody>
          <a:bodyPr wrap="square">
            <a:spAutoFit/>
          </a:bodyPr>
          <a:lstStyle/>
          <a:p>
            <a:pPr algn="just">
              <a:lnSpc>
                <a:spcPct val="150000"/>
              </a:lnSpc>
            </a:pP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d. Trong bài văn, chi tiết nào cho thấy tác giả tả cây kết hợp với tả những sự vật có liên quan đến cây?</a:t>
            </a:r>
          </a:p>
        </p:txBody>
      </p:sp>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wipe(left)">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1500"/>
                            </p:stCondLst>
                            <p:childTnLst>
                              <p:par>
                                <p:cTn id="37" presetID="16" presetClass="entr" presetSubtype="21"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inVertical)">
                                      <p:cBhvr>
                                        <p:cTn id="39" dur="500"/>
                                        <p:tgtEl>
                                          <p:spTgt spid="30"/>
                                        </p:tgtEl>
                                      </p:cBhvr>
                                    </p:animEffect>
                                  </p:childTnLst>
                                </p:cTn>
                              </p:par>
                            </p:childTnLst>
                          </p:cTn>
                        </p:par>
                        <p:par>
                          <p:cTn id="40" fill="hold">
                            <p:stCondLst>
                              <p:cond delay="2000"/>
                            </p:stCondLst>
                            <p:childTnLst>
                              <p:par>
                                <p:cTn id="41" presetID="16" presetClass="entr" presetSubtype="2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arn(inVertical)">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left)">
                                      <p:cBhvr>
                                        <p:cTn id="48"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25" grpId="0" animBg="1"/>
      <p:bldP spid="26" grpId="0" animBg="1"/>
      <p:bldP spid="27" grpId="0" animBg="1"/>
      <p:bldP spid="30" grpId="0" animBg="1"/>
      <p:bldP spid="32" grpId="0" animBg="1"/>
      <p:bldP spid="3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1"/>
        </a:solidFill>
        <a:effectLst/>
      </p:bgPr>
    </p:bg>
    <p:spTree>
      <p:nvGrpSpPr>
        <p:cNvPr id="1" name=""/>
        <p:cNvGrpSpPr/>
        <p:nvPr/>
      </p:nvGrpSpPr>
      <p:grpSpPr>
        <a:xfrm>
          <a:off x="0" y="0"/>
          <a:ext cx="0" cy="0"/>
          <a:chOff x="0" y="0"/>
          <a:chExt cx="0" cy="0"/>
        </a:xfrm>
      </p:grpSpPr>
      <p:sp>
        <p:nvSpPr>
          <p:cNvPr id="11" name="Freeform 11"/>
          <p:cNvSpPr/>
          <p:nvPr/>
        </p:nvSpPr>
        <p:spPr>
          <a:xfrm rot="874690">
            <a:off x="-42046" y="225249"/>
            <a:ext cx="1474881" cy="755592"/>
          </a:xfrm>
          <a:custGeom>
            <a:avLst/>
            <a:gdLst/>
            <a:ahLst/>
            <a:cxnLst/>
            <a:rect l="l" t="t" r="r" b="b"/>
            <a:pathLst>
              <a:path w="2658458" h="814153">
                <a:moveTo>
                  <a:pt x="0" y="0"/>
                </a:moveTo>
                <a:lnTo>
                  <a:pt x="2658458" y="0"/>
                </a:lnTo>
                <a:lnTo>
                  <a:pt x="2658458" y="814153"/>
                </a:lnTo>
                <a:lnTo>
                  <a:pt x="0" y="814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2" name="Freeform 12"/>
          <p:cNvSpPr/>
          <p:nvPr/>
        </p:nvSpPr>
        <p:spPr>
          <a:xfrm>
            <a:off x="15787473" y="9736708"/>
            <a:ext cx="2500527" cy="459472"/>
          </a:xfrm>
          <a:custGeom>
            <a:avLst/>
            <a:gdLst/>
            <a:ahLst/>
            <a:cxnLst/>
            <a:rect l="l" t="t" r="r" b="b"/>
            <a:pathLst>
              <a:path w="2500527" h="459472">
                <a:moveTo>
                  <a:pt x="0" y="0"/>
                </a:moveTo>
                <a:lnTo>
                  <a:pt x="2500527" y="0"/>
                </a:lnTo>
                <a:lnTo>
                  <a:pt x="2500527" y="459472"/>
                </a:lnTo>
                <a:lnTo>
                  <a:pt x="0" y="4594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4" name="Freeform 14"/>
          <p:cNvSpPr/>
          <p:nvPr/>
        </p:nvSpPr>
        <p:spPr>
          <a:xfrm>
            <a:off x="16972491" y="79934"/>
            <a:ext cx="1224152" cy="1118039"/>
          </a:xfrm>
          <a:custGeom>
            <a:avLst/>
            <a:gdLst/>
            <a:ahLst/>
            <a:cxnLst/>
            <a:rect l="l" t="t" r="r" b="b"/>
            <a:pathLst>
              <a:path w="1874290" h="2100045">
                <a:moveTo>
                  <a:pt x="0" y="0"/>
                </a:moveTo>
                <a:lnTo>
                  <a:pt x="1874290" y="0"/>
                </a:lnTo>
                <a:lnTo>
                  <a:pt x="1874290" y="2100045"/>
                </a:lnTo>
                <a:lnTo>
                  <a:pt x="0" y="21000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E1DA9910-143B-459D-7409-228769E8C6CB}"/>
              </a:ext>
            </a:extLst>
          </p:cNvPr>
          <p:cNvGrpSpPr/>
          <p:nvPr/>
        </p:nvGrpSpPr>
        <p:grpSpPr>
          <a:xfrm>
            <a:off x="5446400" y="0"/>
            <a:ext cx="7583876" cy="1388058"/>
            <a:chOff x="4834930" y="84191"/>
            <a:chExt cx="7359542" cy="1232175"/>
          </a:xfrm>
        </p:grpSpPr>
        <p:sp>
          <p:nvSpPr>
            <p:cNvPr id="5" name="Round Same Side Corner Rectangle 11">
              <a:extLst>
                <a:ext uri="{FF2B5EF4-FFF2-40B4-BE49-F238E27FC236}">
                  <a16:creationId xmlns:a16="http://schemas.microsoft.com/office/drawing/2014/main" id="{A7618FD9-3662-2CA6-6337-28BA24F184C2}"/>
                </a:ext>
              </a:extLst>
            </p:cNvPr>
            <p:cNvSpPr/>
            <p:nvPr/>
          </p:nvSpPr>
          <p:spPr>
            <a:xfrm flipV="1">
              <a:off x="4834930" y="84191"/>
              <a:ext cx="7359542" cy="1232175"/>
            </a:xfrm>
            <a:prstGeom prst="round2SameRect">
              <a:avLst>
                <a:gd name="adj1" fmla="val 37720"/>
                <a:gd name="adj2" fmla="val 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1EA573-FBEB-B0FA-2960-5E4A37A28B6F}"/>
                </a:ext>
              </a:extLst>
            </p:cNvPr>
            <p:cNvSpPr txBox="1"/>
            <p:nvPr/>
          </p:nvSpPr>
          <p:spPr>
            <a:xfrm>
              <a:off x="5313042" y="337067"/>
              <a:ext cx="6403317" cy="737674"/>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Đáp án câu a</a:t>
              </a:r>
              <a:endParaRPr lang="en-US" sz="4800" b="1" dirty="0">
                <a:solidFill>
                  <a:schemeClr val="bg1"/>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FDCB0998-2909-1F93-C136-4ABADCF9A6FD}"/>
              </a:ext>
            </a:extLst>
          </p:cNvPr>
          <p:cNvGrpSpPr/>
          <p:nvPr/>
        </p:nvGrpSpPr>
        <p:grpSpPr>
          <a:xfrm>
            <a:off x="0" y="1791896"/>
            <a:ext cx="15652881" cy="1740164"/>
            <a:chOff x="0" y="1737822"/>
            <a:chExt cx="15652881" cy="1740164"/>
          </a:xfrm>
        </p:grpSpPr>
        <p:sp>
          <p:nvSpPr>
            <p:cNvPr id="8" name="Rectangle 7">
              <a:extLst>
                <a:ext uri="{FF2B5EF4-FFF2-40B4-BE49-F238E27FC236}">
                  <a16:creationId xmlns:a16="http://schemas.microsoft.com/office/drawing/2014/main" id="{DE508674-5C85-F861-664F-95B96DE3D07B}"/>
                </a:ext>
              </a:extLst>
            </p:cNvPr>
            <p:cNvSpPr/>
            <p:nvPr/>
          </p:nvSpPr>
          <p:spPr>
            <a:xfrm>
              <a:off x="0" y="1913875"/>
              <a:ext cx="14782799" cy="138805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Bài văn </a:t>
              </a:r>
              <a:r>
                <a:rPr lang="en-US" sz="4000" b="1">
                  <a:solidFill>
                    <a:srgbClr val="FF0000"/>
                  </a:solidFill>
                  <a:latin typeface="Arial" panose="020B0604020202020204" pitchFamily="34" charset="0"/>
                  <a:cs typeface="Arial" panose="020B0604020202020204" pitchFamily="34" charset="0"/>
                </a:rPr>
                <a:t>Cây cà chua </a:t>
              </a:r>
              <a:r>
                <a:rPr lang="en-US" sz="4000" b="1">
                  <a:solidFill>
                    <a:schemeClr val="tx1"/>
                  </a:solidFill>
                  <a:latin typeface="Arial" panose="020B0604020202020204" pitchFamily="34" charset="0"/>
                  <a:cs typeface="Arial" panose="020B0604020202020204" pitchFamily="34" charset="0"/>
                </a:rPr>
                <a:t>có 4 đoạn:</a:t>
              </a:r>
              <a:endParaRPr lang="en-US" sz="4000" b="1" dirty="0">
                <a:solidFill>
                  <a:schemeClr val="tx1"/>
                </a:solidFill>
                <a:latin typeface="Arial" panose="020B0604020202020204" pitchFamily="34" charset="0"/>
                <a:cs typeface="Arial" panose="020B0604020202020204" pitchFamily="34" charset="0"/>
              </a:endParaRPr>
            </a:p>
          </p:txBody>
        </p:sp>
        <p:pic>
          <p:nvPicPr>
            <p:cNvPr id="9" name="Picture 8" descr="Icon&#10;&#10;Description automatically generated">
              <a:extLst>
                <a:ext uri="{FF2B5EF4-FFF2-40B4-BE49-F238E27FC236}">
                  <a16:creationId xmlns:a16="http://schemas.microsoft.com/office/drawing/2014/main" id="{CCCD9DA5-FD02-3799-9AF4-79D1C2F4A8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12717" y="1737822"/>
              <a:ext cx="1740164" cy="1740164"/>
            </a:xfrm>
            <a:prstGeom prst="rect">
              <a:avLst/>
            </a:prstGeom>
          </p:spPr>
        </p:pic>
      </p:grpSp>
      <p:graphicFrame>
        <p:nvGraphicFramePr>
          <p:cNvPr id="10" name="Table 9">
            <a:extLst>
              <a:ext uri="{FF2B5EF4-FFF2-40B4-BE49-F238E27FC236}">
                <a16:creationId xmlns:a16="http://schemas.microsoft.com/office/drawing/2014/main" id="{36B8B3E8-B258-BC13-7533-11C03EEAFB0D}"/>
              </a:ext>
            </a:extLst>
          </p:cNvPr>
          <p:cNvGraphicFramePr>
            <a:graphicFrameLocks noGrp="1"/>
          </p:cNvGraphicFramePr>
          <p:nvPr>
            <p:extLst>
              <p:ext uri="{D42A27DB-BD31-4B8C-83A1-F6EECF244321}">
                <p14:modId xmlns:p14="http://schemas.microsoft.com/office/powerpoint/2010/main" val="1981592704"/>
              </p:ext>
            </p:extLst>
          </p:nvPr>
        </p:nvGraphicFramePr>
        <p:xfrm>
          <a:off x="762000" y="3935898"/>
          <a:ext cx="16764000" cy="5801708"/>
        </p:xfrm>
        <a:graphic>
          <a:graphicData uri="http://schemas.openxmlformats.org/drawingml/2006/table">
            <a:tbl>
              <a:tblPr firstRow="1" firstCol="1" bandRow="1">
                <a:tableStyleId>{22838BEF-8BB2-4498-84A7-C5851F593DF1}</a:tableStyleId>
              </a:tblPr>
              <a:tblGrid>
                <a:gridCol w="2438400">
                  <a:extLst>
                    <a:ext uri="{9D8B030D-6E8A-4147-A177-3AD203B41FA5}">
                      <a16:colId xmlns:a16="http://schemas.microsoft.com/office/drawing/2014/main" val="1541668684"/>
                    </a:ext>
                  </a:extLst>
                </a:gridCol>
                <a:gridCol w="2743200">
                  <a:extLst>
                    <a:ext uri="{9D8B030D-6E8A-4147-A177-3AD203B41FA5}">
                      <a16:colId xmlns:a16="http://schemas.microsoft.com/office/drawing/2014/main" val="1205295895"/>
                    </a:ext>
                  </a:extLst>
                </a:gridCol>
                <a:gridCol w="11582400">
                  <a:extLst>
                    <a:ext uri="{9D8B030D-6E8A-4147-A177-3AD203B41FA5}">
                      <a16:colId xmlns:a16="http://schemas.microsoft.com/office/drawing/2014/main" val="3028553053"/>
                    </a:ext>
                  </a:extLst>
                </a:gridCol>
              </a:tblGrid>
              <a:tr h="2263399">
                <a:tc>
                  <a:txBody>
                    <a:bodyPr/>
                    <a:lstStyle/>
                    <a:p>
                      <a:pPr marL="457200" marR="0" lvl="1" algn="l">
                        <a:lnSpc>
                          <a:spcPct val="100000"/>
                        </a:lnSpc>
                        <a:spcBef>
                          <a:spcPts val="100"/>
                        </a:spcBef>
                        <a:spcAft>
                          <a:spcPts val="100"/>
                        </a:spcAft>
                      </a:pPr>
                      <a:r>
                        <a:rPr lang="en-US" sz="2600" b="0">
                          <a:solidFill>
                            <a:schemeClr val="tx1"/>
                          </a:solidFill>
                          <a:effectLst/>
                          <a:latin typeface="Arial" panose="020B0604020202020204" pitchFamily="34" charset="0"/>
                          <a:cs typeface="Arial" panose="020B0604020202020204" pitchFamily="34" charset="0"/>
                        </a:rPr>
                        <a:t>Mở bài</a:t>
                      </a:r>
                      <a:endParaRPr lang="en-US" sz="2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58326" marR="58326" marT="0" marB="0" anchor="ctr">
                    <a:solidFill>
                      <a:schemeClr val="accent5">
                        <a:lumMod val="20000"/>
                        <a:lumOff val="80000"/>
                      </a:schemeClr>
                    </a:solidFill>
                  </a:tcPr>
                </a:tc>
                <a:tc>
                  <a:txBody>
                    <a:bodyPr/>
                    <a:lstStyle/>
                    <a:p>
                      <a:pPr marL="457200" marR="0" lvl="1" algn="l">
                        <a:lnSpc>
                          <a:spcPct val="100000"/>
                        </a:lnSpc>
                        <a:spcBef>
                          <a:spcPts val="100"/>
                        </a:spcBef>
                        <a:spcAft>
                          <a:spcPts val="100"/>
                        </a:spcAft>
                      </a:pPr>
                      <a:r>
                        <a:rPr lang="en-US" sz="2600" b="0">
                          <a:solidFill>
                            <a:schemeClr val="tx1"/>
                          </a:solidFill>
                          <a:effectLst/>
                          <a:latin typeface="Arial" panose="020B0604020202020204" pitchFamily="34" charset="0"/>
                          <a:ea typeface="SimSun" panose="02010600030101010101" pitchFamily="2" charset="-122"/>
                          <a:cs typeface="Arial" panose="020B0604020202020204" pitchFamily="34" charset="0"/>
                        </a:rPr>
                        <a:t>Đoạn 1</a:t>
                      </a:r>
                    </a:p>
                  </a:txBody>
                  <a:tcPr marL="58326" marR="58326" marT="0" marB="0" anchor="ctr">
                    <a:solidFill>
                      <a:schemeClr val="bg1"/>
                    </a:solidFill>
                  </a:tcPr>
                </a:tc>
                <a:tc>
                  <a:txBody>
                    <a:bodyPr/>
                    <a:lstStyle/>
                    <a:p>
                      <a:pPr marL="457200" marR="0" lvl="1" algn="l">
                        <a:lnSpc>
                          <a:spcPct val="150000"/>
                        </a:lnSpc>
                        <a:spcBef>
                          <a:spcPts val="100"/>
                        </a:spcBef>
                        <a:spcAft>
                          <a:spcPts val="100"/>
                        </a:spcAft>
                      </a:pPr>
                      <a:r>
                        <a:rPr lang="vi-VN" sz="2600" b="0">
                          <a:solidFill>
                            <a:schemeClr val="tx1"/>
                          </a:solidFill>
                          <a:effectLst/>
                          <a:latin typeface="Arial" panose="020B0604020202020204" pitchFamily="34" charset="0"/>
                          <a:cs typeface="Arial" panose="020B0604020202020204" pitchFamily="34" charset="0"/>
                        </a:rPr>
                        <a:t>Giới thiệu bao quát về ruộng cà chua (nơi trồng thời điểm cà chưa chín), công lao người vun trồng (khiến cho cà chua lớn lên trông thấy), ấn tượng chung về ruộng cà chua (ruộng cà chua đẹp từ lúc trồng đến khi thu hái).</a:t>
                      </a:r>
                      <a:endParaRPr lang="en-US" sz="2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58326" marR="58326" marT="0" marB="0" anchor="ctr">
                    <a:solidFill>
                      <a:schemeClr val="bg1"/>
                    </a:solidFill>
                  </a:tcPr>
                </a:tc>
                <a:extLst>
                  <a:ext uri="{0D108BD9-81ED-4DB2-BD59-A6C34878D82A}">
                    <a16:rowId xmlns:a16="http://schemas.microsoft.com/office/drawing/2014/main" val="375307031"/>
                  </a:ext>
                </a:extLst>
              </a:tr>
              <a:tr h="1329703">
                <a:tc>
                  <a:txBody>
                    <a:bodyPr/>
                    <a:lstStyle/>
                    <a:p>
                      <a:pPr marL="457200" marR="0" lvl="1" algn="l">
                        <a:lnSpc>
                          <a:spcPct val="100000"/>
                        </a:lnSpc>
                        <a:spcBef>
                          <a:spcPts val="100"/>
                        </a:spcBef>
                        <a:spcAft>
                          <a:spcPts val="100"/>
                        </a:spcAft>
                      </a:pPr>
                      <a:r>
                        <a:rPr lang="en-US" sz="2600" b="0">
                          <a:solidFill>
                            <a:schemeClr val="tx1"/>
                          </a:solidFill>
                          <a:effectLst/>
                          <a:latin typeface="Arial" panose="020B0604020202020204" pitchFamily="34" charset="0"/>
                          <a:cs typeface="Arial" panose="020B0604020202020204" pitchFamily="34" charset="0"/>
                        </a:rPr>
                        <a:t>Thân bài</a:t>
                      </a:r>
                      <a:endParaRPr lang="en-US" sz="2600" b="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58326" marR="58326" marT="0" marB="0" anchor="ctr">
                    <a:solidFill>
                      <a:schemeClr val="accent5">
                        <a:lumMod val="20000"/>
                        <a:lumOff val="80000"/>
                      </a:schemeClr>
                    </a:solidFill>
                  </a:tcPr>
                </a:tc>
                <a:tc>
                  <a:txBody>
                    <a:bodyPr/>
                    <a:lstStyle/>
                    <a:p>
                      <a:pPr marL="457200" marR="0" lvl="1" algn="l">
                        <a:lnSpc>
                          <a:spcPct val="100000"/>
                        </a:lnSpc>
                        <a:spcBef>
                          <a:spcPts val="100"/>
                        </a:spcBef>
                        <a:spcAft>
                          <a:spcPts val="100"/>
                        </a:spcAft>
                      </a:pPr>
                      <a:r>
                        <a:rPr lang="en-US" sz="2600" b="0">
                          <a:solidFill>
                            <a:schemeClr val="tx1"/>
                          </a:solidFill>
                          <a:effectLst/>
                          <a:latin typeface="Arial" panose="020B0604020202020204" pitchFamily="34" charset="0"/>
                          <a:ea typeface="SimSun" panose="02010600030101010101" pitchFamily="2" charset="-122"/>
                          <a:cs typeface="Arial" panose="020B0604020202020204" pitchFamily="34" charset="0"/>
                        </a:rPr>
                        <a:t>Đoạn 2 và 3</a:t>
                      </a:r>
                    </a:p>
                  </a:txBody>
                  <a:tcPr marL="58326" marR="58326" marT="0" marB="0" anchor="ctr">
                    <a:solidFill>
                      <a:schemeClr val="bg1"/>
                    </a:solidFill>
                  </a:tcPr>
                </a:tc>
                <a:tc>
                  <a:txBody>
                    <a:bodyPr/>
                    <a:lstStyle/>
                    <a:p>
                      <a:pPr marL="457200" marR="0" lvl="1" algn="l">
                        <a:lnSpc>
                          <a:spcPct val="100000"/>
                        </a:lnSpc>
                        <a:spcBef>
                          <a:spcPts val="600"/>
                        </a:spcBef>
                        <a:spcAft>
                          <a:spcPts val="0"/>
                        </a:spcAft>
                      </a:pPr>
                      <a:r>
                        <a:rPr lang="vi-VN" sz="2600" b="0">
                          <a:solidFill>
                            <a:srgbClr val="000000"/>
                          </a:solidFill>
                          <a:effectLst/>
                          <a:latin typeface="Arial" panose="020B0604020202020204" pitchFamily="34" charset="0"/>
                          <a:ea typeface="Calibri" panose="020F0502020204030204" pitchFamily="34" charset="0"/>
                          <a:cs typeface="Arial" panose="020B0604020202020204" pitchFamily="34" charset="0"/>
                        </a:rPr>
                        <a:t>Miêu tả đặc điểm của cây cà chua theo các thời kì phát triển.</a:t>
                      </a:r>
                      <a:endParaRPr lang="en-US" sz="2600" b="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2718027859"/>
                  </a:ext>
                </a:extLst>
              </a:tr>
              <a:tr h="2208606">
                <a:tc>
                  <a:txBody>
                    <a:bodyPr/>
                    <a:lstStyle/>
                    <a:p>
                      <a:pPr marL="457200" marR="0" lvl="1" algn="l">
                        <a:lnSpc>
                          <a:spcPct val="100000"/>
                        </a:lnSpc>
                        <a:spcBef>
                          <a:spcPts val="100"/>
                        </a:spcBef>
                        <a:spcAft>
                          <a:spcPts val="100"/>
                        </a:spcAft>
                      </a:pPr>
                      <a:r>
                        <a:rPr lang="en-US" sz="2600" b="0">
                          <a:solidFill>
                            <a:schemeClr val="tx1"/>
                          </a:solidFill>
                          <a:effectLst/>
                          <a:latin typeface="Arial" panose="020B0604020202020204" pitchFamily="34" charset="0"/>
                          <a:ea typeface="SimSun" panose="02010600030101010101" pitchFamily="2" charset="-122"/>
                          <a:cs typeface="Arial" panose="020B0604020202020204" pitchFamily="34" charset="0"/>
                        </a:rPr>
                        <a:t>Kết bài</a:t>
                      </a:r>
                    </a:p>
                  </a:txBody>
                  <a:tcPr marL="58326" marR="58326" marT="0" marB="0" anchor="ctr">
                    <a:solidFill>
                      <a:schemeClr val="accent5">
                        <a:lumMod val="20000"/>
                        <a:lumOff val="80000"/>
                      </a:schemeClr>
                    </a:solidFill>
                  </a:tcPr>
                </a:tc>
                <a:tc>
                  <a:txBody>
                    <a:bodyPr/>
                    <a:lstStyle/>
                    <a:p>
                      <a:pPr marL="457200" marR="0" lvl="1" algn="l">
                        <a:lnSpc>
                          <a:spcPct val="100000"/>
                        </a:lnSpc>
                        <a:spcBef>
                          <a:spcPts val="100"/>
                        </a:spcBef>
                        <a:spcAft>
                          <a:spcPts val="100"/>
                        </a:spcAft>
                      </a:pPr>
                      <a:r>
                        <a:rPr lang="en-US" sz="2600">
                          <a:solidFill>
                            <a:schemeClr val="tx1"/>
                          </a:solidFill>
                          <a:effectLst/>
                          <a:latin typeface="Arial" panose="020B0604020202020204" pitchFamily="34" charset="0"/>
                          <a:ea typeface="SimSun" panose="02010600030101010101" pitchFamily="2" charset="-122"/>
                          <a:cs typeface="Arial" panose="020B0604020202020204" pitchFamily="34" charset="0"/>
                        </a:rPr>
                        <a:t>Đoạn 4</a:t>
                      </a:r>
                    </a:p>
                  </a:txBody>
                  <a:tcPr marL="58326" marR="58326" marT="0" marB="0" anchor="ctr">
                    <a:solidFill>
                      <a:schemeClr val="bg1"/>
                    </a:solidFill>
                  </a:tcPr>
                </a:tc>
                <a:tc>
                  <a:txBody>
                    <a:bodyPr/>
                    <a:lstStyle/>
                    <a:p>
                      <a:pPr marL="457200" marR="0" lvl="1" indent="0" algn="l">
                        <a:lnSpc>
                          <a:spcPct val="150000"/>
                        </a:lnSpc>
                        <a:spcBef>
                          <a:spcPts val="100"/>
                        </a:spcBef>
                        <a:spcAft>
                          <a:spcPts val="100"/>
                        </a:spcAft>
                        <a:buFont typeface="Arial" panose="020B0604020202020204" pitchFamily="34" charset="0"/>
                        <a:buNone/>
                      </a:pPr>
                      <a:r>
                        <a:rPr lang="en-US" sz="2600">
                          <a:solidFill>
                            <a:schemeClr val="tx1"/>
                          </a:solidFill>
                          <a:effectLst/>
                          <a:latin typeface="Arial" panose="020B0604020202020204" pitchFamily="34" charset="0"/>
                          <a:ea typeface="SimSun" panose="02010600030101010101" pitchFamily="2" charset="-122"/>
                          <a:cs typeface="Arial" panose="020B0604020202020204" pitchFamily="34" charset="0"/>
                        </a:rPr>
                        <a:t>Bày tỏ cảm nghĩ về quả cà chua (cà chua có mặt trong bữa ăn của mọi nhà, là thứ quả bình dị của trẻ em vùng đất bãi).</a:t>
                      </a:r>
                    </a:p>
                  </a:txBody>
                  <a:tcPr marL="58326" marR="58326" marT="0" marB="0" anchor="ctr">
                    <a:solidFill>
                      <a:schemeClr val="bg1"/>
                    </a:solidFill>
                  </a:tcPr>
                </a:tc>
                <a:extLst>
                  <a:ext uri="{0D108BD9-81ED-4DB2-BD59-A6C34878D82A}">
                    <a16:rowId xmlns:a16="http://schemas.microsoft.com/office/drawing/2014/main" val="730058473"/>
                  </a:ext>
                </a:extLst>
              </a:tr>
            </a:tbl>
          </a:graphicData>
        </a:graphic>
      </p:graphicFrame>
    </p:spTree>
    <p:extLst>
      <p:ext uri="{BB962C8B-B14F-4D97-AF65-F5344CB8AC3E}">
        <p14:creationId xmlns:p14="http://schemas.microsoft.com/office/powerpoint/2010/main" val="261214940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858</Words>
  <Application>Microsoft Office PowerPoint</Application>
  <PresentationFormat>Custom</PresentationFormat>
  <Paragraphs>69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Wingdings</vt:lpstr>
      <vt:lpstr>Courier New</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and Blue Cute Playful Creative Portfolio Presentation</dc:title>
  <dc:creator>Linh Phan</dc:creator>
  <cp:lastModifiedBy>FPT SHOP</cp:lastModifiedBy>
  <cp:revision>5</cp:revision>
  <dcterms:created xsi:type="dcterms:W3CDTF">2006-08-16T00:00:00Z</dcterms:created>
  <dcterms:modified xsi:type="dcterms:W3CDTF">2026-03-26T07:57:13Z</dcterms:modified>
  <dc:identifier>DAFx3rDyvPY</dc:identifier>
</cp:coreProperties>
</file>