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9" r:id="rId2"/>
    <p:sldId id="257" r:id="rId3"/>
    <p:sldId id="264" r:id="rId4"/>
    <p:sldId id="263" r:id="rId5"/>
    <p:sldId id="295" r:id="rId6"/>
    <p:sldId id="296" r:id="rId7"/>
    <p:sldId id="297" r:id="rId8"/>
    <p:sldId id="298" r:id="rId9"/>
    <p:sldId id="288" r:id="rId10"/>
    <p:sldId id="29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217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274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6775B56-5559-66B7-B1FE-4457B526C1BF}"/>
              </a:ext>
            </a:extLst>
          </p:cNvPr>
          <p:cNvGrpSpPr/>
          <p:nvPr userDrawn="1"/>
        </p:nvGrpSpPr>
        <p:grpSpPr>
          <a:xfrm>
            <a:off x="0" y="0"/>
            <a:ext cx="12192000" cy="6858000"/>
            <a:chOff x="0" y="0"/>
            <a:chExt cx="12192000" cy="6858000"/>
          </a:xfrm>
        </p:grpSpPr>
        <p:pic>
          <p:nvPicPr>
            <p:cNvPr id="8" name="图片 7" descr="图片包含 游戏机, 日落, 彩虹&#10;&#10;描述已自动生成">
              <a:extLst>
                <a:ext uri="{FF2B5EF4-FFF2-40B4-BE49-F238E27FC236}">
                  <a16:creationId xmlns:a16="http://schemas.microsoft.com/office/drawing/2014/main" id="{F4E96451-958E-D251-5BA5-A1647A21EB88}"/>
                </a:ext>
              </a:extLst>
            </p:cNvPr>
            <p:cNvPicPr>
              <a:picLocks noChangeAspect="1"/>
            </p:cNvPicPr>
            <p:nvPr/>
          </p:nvPicPr>
          <p:blipFill>
            <a:blip r:embed="rId4"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a16="http://schemas.microsoft.com/office/drawing/2014/main" id="{A110BE37-71E7-33FC-6F7E-BE0B82EF56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a16="http://schemas.microsoft.com/office/drawing/2014/main" id="{E0A17A26-27DF-4D4C-2A8E-9F19238FEA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a16="http://schemas.microsoft.com/office/drawing/2014/main" id="{7C9E5B72-5A90-D8F2-4CE8-65ABE07D1BE8}"/>
                </a:ext>
              </a:extLst>
            </p:cNvPr>
            <p:cNvPicPr>
              <a:picLocks noChangeAspect="1"/>
            </p:cNvPicPr>
            <p:nvPr/>
          </p:nvPicPr>
          <p:blipFill>
            <a:blip r:embed="rId6"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spTree>
    <p:extLst>
      <p:ext uri="{BB962C8B-B14F-4D97-AF65-F5344CB8AC3E}">
        <p14:creationId xmlns:p14="http://schemas.microsoft.com/office/powerpoint/2010/main" val="616974812"/>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95946-44AE-F4BA-134C-FCC505F34481}"/>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21C1FEC6-7D8D-9D83-C91A-4859CF0BE0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14" name="Group 13">
            <a:extLst>
              <a:ext uri="{FF2B5EF4-FFF2-40B4-BE49-F238E27FC236}">
                <a16:creationId xmlns:a16="http://schemas.microsoft.com/office/drawing/2014/main" id="{936B20F6-A069-EE08-06A9-05C4A7EACADC}"/>
              </a:ext>
            </a:extLst>
          </p:cNvPr>
          <p:cNvGrpSpPr/>
          <p:nvPr/>
        </p:nvGrpSpPr>
        <p:grpSpPr>
          <a:xfrm>
            <a:off x="5256889" y="1134903"/>
            <a:ext cx="6525808" cy="4730906"/>
            <a:chOff x="5256889" y="1134903"/>
            <a:chExt cx="6525808" cy="4730906"/>
          </a:xfrm>
        </p:grpSpPr>
        <p:pic>
          <p:nvPicPr>
            <p:cNvPr id="7" name="Picture 6">
              <a:extLst>
                <a:ext uri="{FF2B5EF4-FFF2-40B4-BE49-F238E27FC236}">
                  <a16:creationId xmlns:a16="http://schemas.microsoft.com/office/drawing/2014/main" id="{2A4700CB-92C8-57D5-38E0-186AFF584873}"/>
                </a:ext>
              </a:extLst>
            </p:cNvPr>
            <p:cNvPicPr>
              <a:picLocks noChangeAspect="1"/>
            </p:cNvPicPr>
            <p:nvPr/>
          </p:nvPicPr>
          <p:blipFill>
            <a:blip r:embed="rId3"/>
            <a:stretch>
              <a:fillRect/>
            </a:stretch>
          </p:blipFill>
          <p:spPr>
            <a:xfrm>
              <a:off x="5256889" y="1134903"/>
              <a:ext cx="6525808" cy="4730906"/>
            </a:xfrm>
            <a:prstGeom prst="rect">
              <a:avLst/>
            </a:prstGeom>
          </p:spPr>
        </p:pic>
        <p:sp>
          <p:nvSpPr>
            <p:cNvPr id="13" name="Rectangle 12">
              <a:extLst>
                <a:ext uri="{FF2B5EF4-FFF2-40B4-BE49-F238E27FC236}">
                  <a16:creationId xmlns:a16="http://schemas.microsoft.com/office/drawing/2014/main" id="{BC1814C0-4E1B-8CE7-D7D8-21D464E39901}"/>
                </a:ext>
              </a:extLst>
            </p:cNvPr>
            <p:cNvSpPr/>
            <p:nvPr/>
          </p:nvSpPr>
          <p:spPr>
            <a:xfrm>
              <a:off x="6191250" y="2275828"/>
              <a:ext cx="4665977"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endParaRPr>
            </a:p>
          </p:txBody>
        </p:sp>
      </p:grpSp>
      <p:pic>
        <p:nvPicPr>
          <p:cNvPr id="3" name="Picture 2" descr="A red and green text on a black background&#10;&#10;AI-generated content may be incorrect.">
            <a:extLst>
              <a:ext uri="{FF2B5EF4-FFF2-40B4-BE49-F238E27FC236}">
                <a16:creationId xmlns:a16="http://schemas.microsoft.com/office/drawing/2014/main" id="{06089324-C828-76CB-10D3-A68E8F4CB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7848" y="1783080"/>
            <a:ext cx="5024052" cy="3871200"/>
          </a:xfrm>
          <a:prstGeom prst="rect">
            <a:avLst/>
          </a:prstGeom>
        </p:spPr>
      </p:pic>
    </p:spTree>
    <p:extLst>
      <p:ext uri="{BB962C8B-B14F-4D97-AF65-F5344CB8AC3E}">
        <p14:creationId xmlns:p14="http://schemas.microsoft.com/office/powerpoint/2010/main" val="627758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30" name="图片 29" descr="图片包含 游戏机, 台球, 房间, 桌子&#10;&#10;描述已自动生成">
            <a:extLst>
              <a:ext uri="{FF2B5EF4-FFF2-40B4-BE49-F238E27FC236}">
                <a16:creationId xmlns:a16="http://schemas.microsoft.com/office/drawing/2014/main" id="{68344E46-6C3D-06D7-A4BE-8F5134B9FD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119" r="357"/>
          <a:stretch/>
        </p:blipFill>
        <p:spPr>
          <a:xfrm>
            <a:off x="7373256" y="322"/>
            <a:ext cx="4818744" cy="6857355"/>
          </a:xfrm>
          <a:custGeom>
            <a:avLst/>
            <a:gdLst>
              <a:gd name="connsiteX0" fmla="*/ 0 w 4818744"/>
              <a:gd name="connsiteY0" fmla="*/ 0 h 6857355"/>
              <a:gd name="connsiteX1" fmla="*/ 4818744 w 4818744"/>
              <a:gd name="connsiteY1" fmla="*/ 0 h 6857355"/>
              <a:gd name="connsiteX2" fmla="*/ 4818744 w 4818744"/>
              <a:gd name="connsiteY2" fmla="*/ 6857355 h 6857355"/>
              <a:gd name="connsiteX3" fmla="*/ 0 w 4818744"/>
              <a:gd name="connsiteY3" fmla="*/ 6857355 h 6857355"/>
            </a:gdLst>
            <a:ahLst/>
            <a:cxnLst>
              <a:cxn ang="0">
                <a:pos x="connsiteX0" y="connsiteY0"/>
              </a:cxn>
              <a:cxn ang="0">
                <a:pos x="connsiteX1" y="connsiteY1"/>
              </a:cxn>
              <a:cxn ang="0">
                <a:pos x="connsiteX2" y="connsiteY2"/>
              </a:cxn>
              <a:cxn ang="0">
                <a:pos x="connsiteX3" y="connsiteY3"/>
              </a:cxn>
            </a:cxnLst>
            <a:rect l="l" t="t" r="r" b="b"/>
            <a:pathLst>
              <a:path w="4818744" h="6857355">
                <a:moveTo>
                  <a:pt x="0" y="0"/>
                </a:moveTo>
                <a:lnTo>
                  <a:pt x="4818744" y="0"/>
                </a:lnTo>
                <a:lnTo>
                  <a:pt x="4818744" y="6857355"/>
                </a:lnTo>
                <a:lnTo>
                  <a:pt x="0" y="6857355"/>
                </a:lnTo>
                <a:close/>
              </a:path>
            </a:pathLst>
          </a:cu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6" name="图片 15" descr="图片包含 游戏机, 台球, 房间, 桌子&#10;&#10;描述已自动生成">
            <a:extLst>
              <a:ext uri="{FF2B5EF4-FFF2-40B4-BE49-F238E27FC236}">
                <a16:creationId xmlns:a16="http://schemas.microsoft.com/office/drawing/2014/main" id="{F5450463-5FE5-CCCF-F833-D6AD72473E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810"/>
          <a:stretch/>
        </p:blipFill>
        <p:spPr>
          <a:xfrm>
            <a:off x="0" y="645"/>
            <a:ext cx="3193143" cy="6857355"/>
          </a:xfrm>
          <a:prstGeom prst="rect">
            <a:avLst/>
          </a:prstGeom>
        </p:spPr>
      </p:pic>
      <p:pic>
        <p:nvPicPr>
          <p:cNvPr id="10" name="Picture 9">
            <a:extLst>
              <a:ext uri="{FF2B5EF4-FFF2-40B4-BE49-F238E27FC236}">
                <a16:creationId xmlns:a16="http://schemas.microsoft.com/office/drawing/2014/main" id="{6BFC3355-2575-E68A-55E8-09A9588512B8}"/>
              </a:ext>
            </a:extLst>
          </p:cNvPr>
          <p:cNvPicPr>
            <a:picLocks noChangeAspect="1"/>
          </p:cNvPicPr>
          <p:nvPr/>
        </p:nvPicPr>
        <p:blipFill>
          <a:blip r:embed="rId5"/>
          <a:stretch>
            <a:fillRect/>
          </a:stretch>
        </p:blipFill>
        <p:spPr>
          <a:xfrm>
            <a:off x="2032664" y="4231824"/>
            <a:ext cx="8126672" cy="2609314"/>
          </a:xfrm>
          <a:prstGeom prst="rect">
            <a:avLst/>
          </a:prstGeom>
        </p:spPr>
      </p:pic>
      <p:pic>
        <p:nvPicPr>
          <p:cNvPr id="2" name="Picture 1"/>
          <p:cNvPicPr>
            <a:picLocks noChangeAspect="1"/>
          </p:cNvPicPr>
          <p:nvPr/>
        </p:nvPicPr>
        <p:blipFill>
          <a:blip r:embed="rId6"/>
          <a:stretch>
            <a:fillRect/>
          </a:stretch>
        </p:blipFill>
        <p:spPr>
          <a:xfrm>
            <a:off x="1561827" y="1665167"/>
            <a:ext cx="9004572" cy="1963082"/>
          </a:xfrm>
          <a:prstGeom prst="rect">
            <a:avLst/>
          </a:prstGeom>
        </p:spPr>
      </p:pic>
    </p:spTree>
    <p:extLst>
      <p:ext uri="{BB962C8B-B14F-4D97-AF65-F5344CB8AC3E}">
        <p14:creationId xmlns:p14="http://schemas.microsoft.com/office/powerpoint/2010/main" val="1694417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9" name="Picture 18">
            <a:extLst>
              <a:ext uri="{FF2B5EF4-FFF2-40B4-BE49-F238E27FC236}">
                <a16:creationId xmlns:a16="http://schemas.microsoft.com/office/drawing/2014/main" id="{6BFC3355-2575-E68A-55E8-09A9588512B8}"/>
              </a:ext>
            </a:extLst>
          </p:cNvPr>
          <p:cNvPicPr>
            <a:picLocks noChangeAspect="1"/>
          </p:cNvPicPr>
          <p:nvPr/>
        </p:nvPicPr>
        <p:blipFill>
          <a:blip r:embed="rId4"/>
          <a:stretch>
            <a:fillRect/>
          </a:stretch>
        </p:blipFill>
        <p:spPr>
          <a:xfrm>
            <a:off x="2032664" y="4231824"/>
            <a:ext cx="8126672" cy="2609314"/>
          </a:xfrm>
          <a:prstGeom prst="rect">
            <a:avLst/>
          </a:prstGeom>
        </p:spPr>
      </p:pic>
      <p:pic>
        <p:nvPicPr>
          <p:cNvPr id="6" name="Picture 5">
            <a:extLst>
              <a:ext uri="{FF2B5EF4-FFF2-40B4-BE49-F238E27FC236}">
                <a16:creationId xmlns:a16="http://schemas.microsoft.com/office/drawing/2014/main" id="{E4354899-ECE8-A3EE-7BEE-62B90C90A647}"/>
              </a:ext>
            </a:extLst>
          </p:cNvPr>
          <p:cNvPicPr>
            <a:picLocks noChangeAspect="1"/>
          </p:cNvPicPr>
          <p:nvPr/>
        </p:nvPicPr>
        <p:blipFill>
          <a:blip r:embed="rId5"/>
          <a:stretch>
            <a:fillRect/>
          </a:stretch>
        </p:blipFill>
        <p:spPr>
          <a:xfrm>
            <a:off x="1596782" y="1147470"/>
            <a:ext cx="8541236" cy="2353260"/>
          </a:xfrm>
          <a:prstGeom prst="rect">
            <a:avLst/>
          </a:prstGeom>
        </p:spPr>
      </p:pic>
    </p:spTree>
    <p:extLst>
      <p:ext uri="{BB962C8B-B14F-4D97-AF65-F5344CB8AC3E}">
        <p14:creationId xmlns:p14="http://schemas.microsoft.com/office/powerpoint/2010/main" val="434539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14" name="Group 13"/>
          <p:cNvGrpSpPr/>
          <p:nvPr/>
        </p:nvGrpSpPr>
        <p:grpSpPr>
          <a:xfrm>
            <a:off x="5256889" y="1134903"/>
            <a:ext cx="6525808" cy="4730906"/>
            <a:chOff x="5256889" y="1134903"/>
            <a:chExt cx="6525808" cy="4730906"/>
          </a:xfrm>
        </p:grpSpPr>
        <p:pic>
          <p:nvPicPr>
            <p:cNvPr id="7" name="Picture 6"/>
            <p:cNvPicPr>
              <a:picLocks noChangeAspect="1"/>
            </p:cNvPicPr>
            <p:nvPr/>
          </p:nvPicPr>
          <p:blipFill>
            <a:blip r:embed="rId3"/>
            <a:stretch>
              <a:fillRect/>
            </a:stretch>
          </p:blipFill>
          <p:spPr>
            <a:xfrm>
              <a:off x="5256889" y="1134903"/>
              <a:ext cx="6525808" cy="4730906"/>
            </a:xfrm>
            <a:prstGeom prst="rect">
              <a:avLst/>
            </a:prstGeom>
          </p:spPr>
        </p:pic>
        <p:sp>
          <p:nvSpPr>
            <p:cNvPr id="13" name="Rectangle 12"/>
            <p:cNvSpPr/>
            <p:nvPr/>
          </p:nvSpPr>
          <p:spPr>
            <a:xfrm>
              <a:off x="6191250" y="2275828"/>
              <a:ext cx="4665977"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800" b="1" i="0" dirty="0">
                  <a:solidFill>
                    <a:srgbClr val="000000"/>
                  </a:solidFill>
                  <a:effectLst/>
                  <a:latin typeface="Cambria" panose="02040503050406030204" pitchFamily="18" charset="0"/>
                  <a:ea typeface="Cambria" panose="02040503050406030204" pitchFamily="18" charset="0"/>
                </a:rPr>
                <a:t>1. Đọc sách báo về quê hương, đất nước.</a:t>
              </a:r>
              <a:endParaRPr kumimoji="0" lang="en-US"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679386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2">
            <a:extLst>
              <a:ext uri="{FF2B5EF4-FFF2-40B4-BE49-F238E27FC236}">
                <a16:creationId xmlns:a16="http://schemas.microsoft.com/office/drawing/2014/main" id="{78E7154D-7806-592D-2AA6-5B5F7ED50EEF}"/>
              </a:ext>
            </a:extLst>
          </p:cNvPr>
          <p:cNvSpPr/>
          <p:nvPr/>
        </p:nvSpPr>
        <p:spPr>
          <a:xfrm>
            <a:off x="542926" y="800100"/>
            <a:ext cx="8153400" cy="1924049"/>
          </a:xfrm>
          <a:prstGeom prst="roundRect">
            <a:avLst/>
          </a:prstGeom>
          <a:solidFill>
            <a:schemeClr val="bg1"/>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“Non nước Việt Nam” là cuốn sách cung cấp thông tin cơ bản về điều kiện tự nhiên, lịch sử - văn hóa của Việt Nam và các tỉnh thành trong cả nước.</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6" name="Picture 2" descr="Non Nước Việt Nam - Sách Hướng Dẫn Du Lịch | Lazada.vn">
            <a:extLst>
              <a:ext uri="{FF2B5EF4-FFF2-40B4-BE49-F238E27FC236}">
                <a16:creationId xmlns:a16="http://schemas.microsoft.com/office/drawing/2014/main" id="{18C9D03C-FD70-A8C5-ED34-DBFCD6BB5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8775" y="530772"/>
            <a:ext cx="1847849" cy="286735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2">
            <a:extLst>
              <a:ext uri="{FF2B5EF4-FFF2-40B4-BE49-F238E27FC236}">
                <a16:creationId xmlns:a16="http://schemas.microsoft.com/office/drawing/2014/main" id="{9C6AA209-F405-F78D-EF48-B8F665A93E2A}"/>
              </a:ext>
            </a:extLst>
          </p:cNvPr>
          <p:cNvSpPr/>
          <p:nvPr/>
        </p:nvSpPr>
        <p:spPr>
          <a:xfrm>
            <a:off x="609601" y="3848100"/>
            <a:ext cx="8115299" cy="2457450"/>
          </a:xfrm>
          <a:prstGeom prst="roundRect">
            <a:avLst/>
          </a:prstGeom>
          <a:solidFill>
            <a:schemeClr val="bg1"/>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dirty="0">
                <a:solidFill>
                  <a:srgbClr val="002060"/>
                </a:solidFill>
                <a:latin typeface="Cambria" panose="02040503050406030204" pitchFamily="18" charset="0"/>
                <a:ea typeface="Cambria" panose="02040503050406030204" pitchFamily="18" charset="0"/>
              </a:rPr>
              <a:t> “Đất nước ngàn năm” là tên gọi chung của bộ sách do nhiều tác giả viết. Bộ sách viết về các danh lam thắng cảnh, những nét đặc sắc về văn hóa và những sản vật của nhiều vùng miền trên đất nước Việt Nam ta.</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8" name="Picture 4" descr="Đất Nước Ngàn Năm">
            <a:extLst>
              <a:ext uri="{FF2B5EF4-FFF2-40B4-BE49-F238E27FC236}">
                <a16:creationId xmlns:a16="http://schemas.microsoft.com/office/drawing/2014/main" id="{3CE8E8E8-6232-2FDF-63CD-D596B8CDD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74" y="3705225"/>
            <a:ext cx="1971676" cy="265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901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arn(inVertical)">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8" name="Group 7"/>
          <p:cNvGrpSpPr/>
          <p:nvPr/>
        </p:nvGrpSpPr>
        <p:grpSpPr>
          <a:xfrm>
            <a:off x="5294989" y="1153953"/>
            <a:ext cx="6525808" cy="4730906"/>
            <a:chOff x="5199739" y="687228"/>
            <a:chExt cx="6525808" cy="4730906"/>
          </a:xfrm>
        </p:grpSpPr>
        <p:pic>
          <p:nvPicPr>
            <p:cNvPr id="6" name="Picture 5"/>
            <p:cNvPicPr>
              <a:picLocks noChangeAspect="1"/>
            </p:cNvPicPr>
            <p:nvPr/>
          </p:nvPicPr>
          <p:blipFill>
            <a:blip r:embed="rId3"/>
            <a:stretch>
              <a:fillRect/>
            </a:stretch>
          </p:blipFill>
          <p:spPr>
            <a:xfrm>
              <a:off x="5199739" y="687228"/>
              <a:ext cx="6525808" cy="4730906"/>
            </a:xfrm>
            <a:prstGeom prst="rect">
              <a:avLst/>
            </a:prstGeom>
          </p:spPr>
        </p:pic>
        <p:sp>
          <p:nvSpPr>
            <p:cNvPr id="3" name="Rectangle 2"/>
            <p:cNvSpPr/>
            <p:nvPr/>
          </p:nvSpPr>
          <p:spPr>
            <a:xfrm>
              <a:off x="6096000" y="2376971"/>
              <a:ext cx="4942115"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2. Viết phiếu đọc sách theo mẫu. </a:t>
              </a:r>
            </a:p>
          </p:txBody>
        </p:sp>
      </p:grpSp>
    </p:spTree>
    <p:extLst>
      <p:ext uri="{BB962C8B-B14F-4D97-AF65-F5344CB8AC3E}">
        <p14:creationId xmlns:p14="http://schemas.microsoft.com/office/powerpoint/2010/main" val="1432005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B19434-68A7-B0A7-AAA9-6AF37E90F08C}"/>
              </a:ext>
            </a:extLst>
          </p:cNvPr>
          <p:cNvPicPr>
            <a:picLocks noChangeAspect="1"/>
          </p:cNvPicPr>
          <p:nvPr/>
        </p:nvPicPr>
        <p:blipFill>
          <a:blip r:embed="rId2"/>
          <a:stretch>
            <a:fillRect/>
          </a:stretch>
        </p:blipFill>
        <p:spPr>
          <a:xfrm>
            <a:off x="3586162" y="414337"/>
            <a:ext cx="4429125" cy="6219825"/>
          </a:xfrm>
          <a:prstGeom prst="rect">
            <a:avLst/>
          </a:prstGeom>
        </p:spPr>
      </p:pic>
    </p:spTree>
    <p:extLst>
      <p:ext uri="{BB962C8B-B14F-4D97-AF65-F5344CB8AC3E}">
        <p14:creationId xmlns:p14="http://schemas.microsoft.com/office/powerpoint/2010/main" val="2643195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14" name="Group 13"/>
          <p:cNvGrpSpPr/>
          <p:nvPr/>
        </p:nvGrpSpPr>
        <p:grpSpPr>
          <a:xfrm>
            <a:off x="5256889" y="1134903"/>
            <a:ext cx="6525808" cy="4730906"/>
            <a:chOff x="5256889" y="1134903"/>
            <a:chExt cx="6525808" cy="4730906"/>
          </a:xfrm>
        </p:grpSpPr>
        <p:pic>
          <p:nvPicPr>
            <p:cNvPr id="7" name="Picture 6"/>
            <p:cNvPicPr>
              <a:picLocks noChangeAspect="1"/>
            </p:cNvPicPr>
            <p:nvPr/>
          </p:nvPicPr>
          <p:blipFill>
            <a:blip r:embed="rId3"/>
            <a:stretch>
              <a:fillRect/>
            </a:stretch>
          </p:blipFill>
          <p:spPr>
            <a:xfrm>
              <a:off x="5256889" y="1134903"/>
              <a:ext cx="6525808" cy="4730906"/>
            </a:xfrm>
            <a:prstGeom prst="rect">
              <a:avLst/>
            </a:prstGeom>
          </p:spPr>
        </p:pic>
        <p:sp>
          <p:nvSpPr>
            <p:cNvPr id="13" name="Rectangle 12"/>
            <p:cNvSpPr/>
            <p:nvPr/>
          </p:nvSpPr>
          <p:spPr>
            <a:xfrm>
              <a:off x="6191250" y="2275828"/>
              <a:ext cx="4665977"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Trao đổi với bạn những điều đáng nhớ về các vùng miền đất nước được giới thiệu trong sách báo. </a:t>
              </a:r>
              <a:endPar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855267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xlr-bg-result">
            <a:extLst>
              <a:ext uri="{FF2B5EF4-FFF2-40B4-BE49-F238E27FC236}">
                <a16:creationId xmlns:a16="http://schemas.microsoft.com/office/drawing/2014/main" id="{B8CD6738-025B-D379-EDD3-9C87D0A56088}"/>
              </a:ext>
            </a:extLst>
          </p:cNvPr>
          <p:cNvPicPr>
            <a:picLocks noChangeAspect="1"/>
          </p:cNvPicPr>
          <p:nvPr/>
        </p:nvPicPr>
        <p:blipFill>
          <a:blip r:embed="rId2"/>
          <a:srcRect l="51236"/>
          <a:stretch>
            <a:fillRect/>
          </a:stretch>
        </p:blipFill>
        <p:spPr>
          <a:xfrm flipH="1">
            <a:off x="-566631" y="1457961"/>
            <a:ext cx="4456007" cy="6093460"/>
          </a:xfrm>
          <a:prstGeom prst="rect">
            <a:avLst/>
          </a:prstGeom>
        </p:spPr>
      </p:pic>
      <p:sp>
        <p:nvSpPr>
          <p:cNvPr id="3" name="Speech Bubble: Rectangle with Corners Rounded 2">
            <a:extLst>
              <a:ext uri="{FF2B5EF4-FFF2-40B4-BE49-F238E27FC236}">
                <a16:creationId xmlns:a16="http://schemas.microsoft.com/office/drawing/2014/main" id="{8B9F95ED-6861-5DFD-571E-DB205C2C4B8B}"/>
              </a:ext>
            </a:extLst>
          </p:cNvPr>
          <p:cNvSpPr/>
          <p:nvPr/>
        </p:nvSpPr>
        <p:spPr>
          <a:xfrm>
            <a:off x="4457700" y="1771650"/>
            <a:ext cx="6124575" cy="2390775"/>
          </a:xfrm>
          <a:prstGeom prst="wedgeRoundRectCallout">
            <a:avLst>
              <a:gd name="adj1" fmla="val -57764"/>
              <a:gd name="adj2" fmla="val 12066"/>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Tên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sách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báo</a:t>
            </a:r>
            <a:endParaRPr lang="en-US" sz="32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Tên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giả</a:t>
            </a:r>
            <a:r>
              <a:rPr lang="en-US" sz="3200" b="1" dirty="0">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Nội</a:t>
            </a:r>
            <a:r>
              <a:rPr lang="en-US" sz="3200" b="1" dirty="0">
                <a:latin typeface="Cambria" panose="02040503050406030204" pitchFamily="18" charset="0"/>
                <a:ea typeface="Cambria" panose="02040503050406030204" pitchFamily="18" charset="0"/>
              </a:rPr>
              <a:t> dung </a:t>
            </a:r>
            <a:r>
              <a:rPr lang="en-US" sz="3200" b="1" dirty="0" err="1">
                <a:latin typeface="Cambria" panose="02040503050406030204" pitchFamily="18" charset="0"/>
                <a:ea typeface="Cambria" panose="02040503050406030204" pitchFamily="18" charset="0"/>
              </a:rPr>
              <a:t>em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tâm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đắc</a:t>
            </a:r>
            <a:r>
              <a:rPr lang="en-US" sz="3200" b="1" dirty="0">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en-US" sz="3200" b="1" dirty="0">
                <a:latin typeface="Cambria" panose="02040503050406030204" pitchFamily="18" charset="0"/>
                <a:ea typeface="Cambria" panose="02040503050406030204" pitchFamily="18" charset="0"/>
              </a:rPr>
              <a:t>Thông tin </a:t>
            </a:r>
            <a:r>
              <a:rPr lang="en-US" sz="3200" b="1" dirty="0" err="1">
                <a:latin typeface="Cambria" panose="02040503050406030204" pitchFamily="18" charset="0"/>
                <a:ea typeface="Cambria" panose="02040503050406030204" pitchFamily="18" charset="0"/>
              </a:rPr>
              <a:t>bổ</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ích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đối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em</a:t>
            </a:r>
            <a:r>
              <a:rPr lang="en-US" sz="3200" b="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55D5314D-D70F-604D-9D70-7E6B43721C9A}"/>
              </a:ext>
            </a:extLst>
          </p:cNvPr>
          <p:cNvSpPr txBox="1"/>
          <p:nvPr/>
        </p:nvSpPr>
        <p:spPr>
          <a:xfrm>
            <a:off x="3629025" y="771525"/>
            <a:ext cx="4962525" cy="707886"/>
          </a:xfrm>
          <a:prstGeom prst="rect">
            <a:avLst/>
          </a:prstGeom>
          <a:noFill/>
        </p:spPr>
        <p:txBody>
          <a:bodyPr wrap="square" rtlCol="0">
            <a:spAutoFit/>
          </a:bodyPr>
          <a:lstStyle/>
          <a:p>
            <a:r>
              <a:rPr lang="en-US" sz="4000" b="1" dirty="0">
                <a:solidFill>
                  <a:srgbClr val="FF0000"/>
                </a:solidFill>
              </a:rPr>
              <a:t>CHIA SẺ VỚI BẠN</a:t>
            </a:r>
          </a:p>
        </p:txBody>
      </p:sp>
    </p:spTree>
    <p:extLst>
      <p:ext uri="{BB962C8B-B14F-4D97-AF65-F5344CB8AC3E}">
        <p14:creationId xmlns:p14="http://schemas.microsoft.com/office/powerpoint/2010/main" val="3862191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447" y="2185198"/>
            <a:ext cx="3463532" cy="4070932"/>
          </a:xfrm>
          <a:prstGeom prst="rect">
            <a:avLst/>
          </a:prstGeom>
        </p:spPr>
      </p:pic>
      <p:grpSp>
        <p:nvGrpSpPr>
          <p:cNvPr id="20" name="Group 19"/>
          <p:cNvGrpSpPr/>
          <p:nvPr/>
        </p:nvGrpSpPr>
        <p:grpSpPr>
          <a:xfrm>
            <a:off x="4733926" y="949981"/>
            <a:ext cx="6753224" cy="2698094"/>
            <a:chOff x="532412" y="2526564"/>
            <a:chExt cx="6706260" cy="2191748"/>
          </a:xfrm>
        </p:grpSpPr>
        <p:grpSp>
          <p:nvGrpSpPr>
            <p:cNvPr id="21" name="Group 20"/>
            <p:cNvGrpSpPr/>
            <p:nvPr/>
          </p:nvGrpSpPr>
          <p:grpSpPr>
            <a:xfrm>
              <a:off x="532412" y="2526564"/>
              <a:ext cx="6706260" cy="2191748"/>
              <a:chOff x="532412" y="2526564"/>
              <a:chExt cx="6706260" cy="2191748"/>
            </a:xfrm>
          </p:grpSpPr>
          <p:sp>
            <p:nvSpPr>
              <p:cNvPr id="23" name="Rounded Rectangle 22"/>
              <p:cNvSpPr/>
              <p:nvPr/>
            </p:nvSpPr>
            <p:spPr>
              <a:xfrm>
                <a:off x="844713" y="2730136"/>
                <a:ext cx="6393959" cy="1988176"/>
              </a:xfrm>
              <a:prstGeom prst="roundRect">
                <a:avLst/>
              </a:prstGeom>
              <a:solidFill>
                <a:schemeClr val="bg1"/>
              </a:solidFill>
              <a:ln w="285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4" name="Oval 23"/>
              <p:cNvSpPr/>
              <p:nvPr/>
            </p:nvSpPr>
            <p:spPr>
              <a:xfrm>
                <a:off x="532412" y="2564272"/>
                <a:ext cx="669372" cy="496388"/>
              </a:xfrm>
              <a:prstGeom prst="ellipse">
                <a:avLst/>
              </a:prstGeom>
              <a:solidFill>
                <a:srgbClr val="FF0066"/>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5" name="TextBox 24"/>
              <p:cNvSpPr txBox="1"/>
              <p:nvPr/>
            </p:nvSpPr>
            <p:spPr>
              <a:xfrm>
                <a:off x="636906" y="2526564"/>
                <a:ext cx="226440" cy="5250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grpSp>
        <p:sp>
          <p:nvSpPr>
            <p:cNvPr id="22" name="TextBox 21"/>
            <p:cNvSpPr txBox="1"/>
            <p:nvPr/>
          </p:nvSpPr>
          <p:spPr>
            <a:xfrm>
              <a:off x="898060" y="2846428"/>
              <a:ext cx="6181421" cy="167511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sẻ với người thân những thông tin thú vị em đọc được về các vùng miền trên đất nước ta.</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252210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184</Words>
  <Application>Microsoft Office PowerPoint</Application>
  <PresentationFormat>Widescreen</PresentationFormat>
  <Paragraphs>12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FPT SHOP</cp:lastModifiedBy>
  <cp:revision>11</cp:revision>
  <dcterms:created xsi:type="dcterms:W3CDTF">2023-12-19T08:17:54Z</dcterms:created>
  <dcterms:modified xsi:type="dcterms:W3CDTF">2026-03-29T04:23:50Z</dcterms:modified>
</cp:coreProperties>
</file>