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audio4.wav" ContentType="audio/x-wav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5.wav" ContentType="audio/x-wav"/>
  <Override PartName="/ppt/theme/themeOverride1.xml" ContentType="application/vnd.openxmlformats-officedocument.themeOverr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6.wav" ContentType="audio/x-wav"/>
  <Override PartName="/ppt/theme/themeOverride2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media/audio7.wav" ContentType="audio/x-wav"/>
  <Override PartName="/ppt/theme/themeOverride3.xml" ContentType="application/vnd.openxmlformats-officedocument.themeOverr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8.wav" ContentType="audio/x-wav"/>
  <Override PartName="/ppt/theme/themeOverride4.xml" ContentType="application/vnd.openxmlformats-officedocument.themeOverr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media/audio9.wav" ContentType="audio/x-wav"/>
  <Override PartName="/ppt/tags/tag13.xml" ContentType="application/vnd.openxmlformats-officedocument.presentationml.tags+xml"/>
  <Override PartName="/ppt/media/media2.wav" ContentType="audio/x-wav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media/media3.wav" ContentType="audio/x-wav"/>
  <Override PartName="/ppt/notesSlides/notesSlide16.xml" ContentType="application/vnd.openxmlformats-officedocument.presentationml.notesSlide+xml"/>
  <Override PartName="/ppt/media/audio10.wav" ContentType="audio/x-wav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3941" r:id="rId3"/>
    <p:sldMasterId id="2147483954" r:id="rId4"/>
    <p:sldMasterId id="2147483981" r:id="rId5"/>
  </p:sldMasterIdLst>
  <p:notesMasterIdLst>
    <p:notesMasterId r:id="rId28"/>
  </p:notesMasterIdLst>
  <p:sldIdLst>
    <p:sldId id="376" r:id="rId6"/>
    <p:sldId id="369" r:id="rId7"/>
    <p:sldId id="353" r:id="rId8"/>
    <p:sldId id="370" r:id="rId9"/>
    <p:sldId id="371" r:id="rId10"/>
    <p:sldId id="354" r:id="rId11"/>
    <p:sldId id="355" r:id="rId12"/>
    <p:sldId id="356" r:id="rId13"/>
    <p:sldId id="357" r:id="rId14"/>
    <p:sldId id="358" r:id="rId15"/>
    <p:sldId id="359" r:id="rId16"/>
    <p:sldId id="361" r:id="rId17"/>
    <p:sldId id="362" r:id="rId18"/>
    <p:sldId id="372" r:id="rId19"/>
    <p:sldId id="364" r:id="rId20"/>
    <p:sldId id="377" r:id="rId21"/>
    <p:sldId id="366" r:id="rId22"/>
    <p:sldId id="373" r:id="rId23"/>
    <p:sldId id="367" r:id="rId24"/>
    <p:sldId id="374" r:id="rId25"/>
    <p:sldId id="368" r:id="rId26"/>
    <p:sldId id="375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AF9"/>
    <a:srgbClr val="E0D1FB"/>
    <a:srgbClr val="FFCCFF"/>
    <a:srgbClr val="E3F3FD"/>
    <a:srgbClr val="0089CF"/>
    <a:srgbClr val="FFE5FF"/>
    <a:srgbClr val="E8FEFE"/>
    <a:srgbClr val="BDD7EE"/>
    <a:srgbClr val="F66400"/>
    <a:srgbClr val="DE0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4" autoAdjust="0"/>
    <p:restoredTop sz="92998" autoAdjust="0"/>
  </p:normalViewPr>
  <p:slideViewPr>
    <p:cSldViewPr snapToGrid="0">
      <p:cViewPr varScale="1">
        <p:scale>
          <a:sx n="80" d="100"/>
          <a:sy n="80" d="100"/>
        </p:scale>
        <p:origin x="121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2363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69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76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73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Invite two Ss go to the board and back to back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Those two  Ss will choose one picture ( keep secret 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 counts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one,two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three they will turn their back and read the opponent’s picture.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faster will be the winner.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36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84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 let</a:t>
            </a:r>
            <a:r>
              <a:rPr lang="en-AU" baseline="0" dirty="0"/>
              <a:t>s </a:t>
            </a:r>
            <a:r>
              <a:rPr lang="en-AU" baseline="0" dirty="0" err="1"/>
              <a:t>Ss</a:t>
            </a:r>
            <a:r>
              <a:rPr lang="en-AU" baseline="0" dirty="0"/>
              <a:t> guess and talk about the pictures (where they are, what we can do at these places)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97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86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17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5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43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02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12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6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10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 a table that contains a lot of letters</a:t>
            </a: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Ss to find words</a:t>
            </a: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(watch , cook, dance, listen, jump, read)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-Students</a:t>
            </a:r>
            <a:r>
              <a:rPr lang="en-AU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ocus on the table and quick look</a:t>
            </a:r>
            <a:r>
              <a:rPr lang="en-AU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aise the hand when finding the word.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24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5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-Teacher</a:t>
            </a:r>
            <a:r>
              <a:rPr lang="en-US" baseline="0"/>
              <a:t> shows pictures to teach vocab.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6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83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62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6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2023/7/20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2023/7/20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2023/7/20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2023/7/20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7058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574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9331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075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176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3556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3677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2023/7/20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7589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221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485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58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4308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080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591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149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850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0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2023/7/20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94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530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658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1723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503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886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558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7053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829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66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2023/7/20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524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303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401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18745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551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4103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4718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3411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1429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68182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2023/7/20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088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2114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5091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179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813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8044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6071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7/20/2023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921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2023/7/20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2023/7/20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2023/7/20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78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7534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  <p:sldLayoutId id="2147483972" r:id="rId18"/>
    <p:sldLayoutId id="2147483973" r:id="rId19"/>
    <p:sldLayoutId id="2147483974" r:id="rId20"/>
    <p:sldLayoutId id="2147483975" r:id="rId21"/>
    <p:sldLayoutId id="2147483976" r:id="rId22"/>
    <p:sldLayoutId id="2147483977" r:id="rId23"/>
    <p:sldLayoutId id="2147483978" r:id="rId24"/>
    <p:sldLayoutId id="2147483979" r:id="rId25"/>
    <p:sldLayoutId id="2147483980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3341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gif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1.emf"/><Relationship Id="rId40" Type="http://schemas.openxmlformats.org/officeDocument/2006/relationships/image" Target="../media/image24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microsoft.com/office/2007/relationships/hdphoto" Target="../media/hdphoto14.wdp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43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tif"/><Relationship Id="rId2" Type="http://schemas.openxmlformats.org/officeDocument/2006/relationships/tags" Target="../tags/tag11.xml"/><Relationship Id="rId1" Type="http://schemas.openxmlformats.org/officeDocument/2006/relationships/themeOverride" Target="../theme/themeOverride3.xml"/><Relationship Id="rId6" Type="http://schemas.openxmlformats.org/officeDocument/2006/relationships/audio" Target="../media/audio8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0.tif"/><Relationship Id="rId2" Type="http://schemas.openxmlformats.org/officeDocument/2006/relationships/tags" Target="../tags/tag12.xml"/><Relationship Id="rId1" Type="http://schemas.openxmlformats.org/officeDocument/2006/relationships/themeOverride" Target="../theme/themeOverride4.xml"/><Relationship Id="rId6" Type="http://schemas.openxmlformats.org/officeDocument/2006/relationships/audio" Target="../media/audio9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2.wav"/><Relationship Id="rId7" Type="http://schemas.openxmlformats.org/officeDocument/2006/relationships/image" Target="../media/image43.png"/><Relationship Id="rId2" Type="http://schemas.microsoft.com/office/2007/relationships/media" Target="../media/media2.wav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11" Type="http://schemas.openxmlformats.org/officeDocument/2006/relationships/image" Target="../media/image2.png"/><Relationship Id="rId5" Type="http://schemas.openxmlformats.org/officeDocument/2006/relationships/image" Target="../media/image52.png"/><Relationship Id="rId10" Type="http://schemas.microsoft.com/office/2007/relationships/hdphoto" Target="../media/hdphoto19.wdp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15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"/><Relationship Id="rId13" Type="http://schemas.microsoft.com/office/2007/relationships/hdphoto" Target="../media/hdphoto18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58.jpeg"/><Relationship Id="rId11" Type="http://schemas.openxmlformats.org/officeDocument/2006/relationships/image" Target="../media/image62.png"/><Relationship Id="rId5" Type="http://schemas.openxmlformats.org/officeDocument/2006/relationships/image" Target="../media/image57.jpg"/><Relationship Id="rId10" Type="http://schemas.openxmlformats.org/officeDocument/2006/relationships/image" Target="../media/image61.tif"/><Relationship Id="rId4" Type="http://schemas.openxmlformats.org/officeDocument/2006/relationships/audio" Target="../media/audio2.wav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22.png"/><Relationship Id="rId3" Type="http://schemas.openxmlformats.org/officeDocument/2006/relationships/audio" Target="../media/media3.wav"/><Relationship Id="rId7" Type="http://schemas.openxmlformats.org/officeDocument/2006/relationships/audio" Target="../media/audio10.wav"/><Relationship Id="rId12" Type="http://schemas.openxmlformats.org/officeDocument/2006/relationships/image" Target="../media/image61.tif"/><Relationship Id="rId2" Type="http://schemas.microsoft.com/office/2007/relationships/media" Target="../media/media3.wav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11" Type="http://schemas.openxmlformats.org/officeDocument/2006/relationships/image" Target="../media/image64.jpeg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65.png"/><Relationship Id="rId10" Type="http://schemas.openxmlformats.org/officeDocument/2006/relationships/image" Target="../media/image59.tif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3.png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66.jp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../media/audio3.wav"/><Relationship Id="rId1" Type="http://schemas.openxmlformats.org/officeDocument/2006/relationships/tags" Target="../tags/tag19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68.jp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microsoft.com/office/2007/relationships/hdphoto" Target="../media/hdphoto21.wdp"/><Relationship Id="rId4" Type="http://schemas.openxmlformats.org/officeDocument/2006/relationships/audio" Target="../media/audio2.wav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21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5.tif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71.jpg"/><Relationship Id="rId11" Type="http://schemas.openxmlformats.org/officeDocument/2006/relationships/image" Target="../media/image50.tif"/><Relationship Id="rId5" Type="http://schemas.openxmlformats.org/officeDocument/2006/relationships/audio" Target="../media/audio1.wav"/><Relationship Id="rId10" Type="http://schemas.openxmlformats.org/officeDocument/2006/relationships/image" Target="../media/image49.tif"/><Relationship Id="rId4" Type="http://schemas.openxmlformats.org/officeDocument/2006/relationships/audio" Target="../media/audio2.wav"/><Relationship Id="rId9" Type="http://schemas.openxmlformats.org/officeDocument/2006/relationships/image" Target="../media/image73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audio" Target="../media/audio2.wav"/><Relationship Id="rId3" Type="http://schemas.openxmlformats.org/officeDocument/2006/relationships/audio" Target="../media/media4.mp3"/><Relationship Id="rId7" Type="http://schemas.openxmlformats.org/officeDocument/2006/relationships/image" Target="../media/image74.jpeg"/><Relationship Id="rId12" Type="http://schemas.openxmlformats.org/officeDocument/2006/relationships/image" Target="../media/image2.png"/><Relationship Id="rId2" Type="http://schemas.microsoft.com/office/2007/relationships/media" Target="../media/media4.mp3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3.xml"/><Relationship Id="rId7" Type="http://schemas.microsoft.com/office/2007/relationships/hdphoto" Target="../media/hdphoto17.wdp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11" Type="http://schemas.openxmlformats.org/officeDocument/2006/relationships/image" Target="../media/image39.jpe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5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45.tif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46.tif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tif"/><Relationship Id="rId2" Type="http://schemas.openxmlformats.org/officeDocument/2006/relationships/tags" Target="../tags/tag9.xml"/><Relationship Id="rId1" Type="http://schemas.openxmlformats.org/officeDocument/2006/relationships/themeOverride" Target="../theme/themeOverride1.xml"/><Relationship Id="rId6" Type="http://schemas.openxmlformats.org/officeDocument/2006/relationships/audio" Target="../media/audio6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8.tif"/><Relationship Id="rId2" Type="http://schemas.openxmlformats.org/officeDocument/2006/relationships/tags" Target="../tags/tag10.xml"/><Relationship Id="rId1" Type="http://schemas.openxmlformats.org/officeDocument/2006/relationships/themeOverride" Target="../theme/themeOverride2.xml"/><Relationship Id="rId6" Type="http://schemas.openxmlformats.org/officeDocument/2006/relationships/audio" Target="../media/audio7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3 – Task 1,2,3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EA5B28CB-26C8-6F62-4280-8D95D933E36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9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17844" y="3093507"/>
            <a:ext cx="6383165" cy="1517486"/>
            <a:chOff x="7317844" y="2607732"/>
            <a:chExt cx="6383165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DE00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7636932" y="2607733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DE00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see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24" y="1979241"/>
            <a:ext cx="4883364" cy="3517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62206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push dir="r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17844" y="3093507"/>
            <a:ext cx="6383165" cy="1517486"/>
            <a:chOff x="7317844" y="2607732"/>
            <a:chExt cx="6383165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7636932" y="2607733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	take photos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33" y="1914197"/>
            <a:ext cx="4789817" cy="3406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9495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push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920" y="2371725"/>
            <a:ext cx="11406980" cy="3328987"/>
          </a:xfrm>
          <a:prstGeom prst="rect">
            <a:avLst/>
          </a:prstGeom>
          <a:solidFill>
            <a:srgbClr val="BDD7EE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65920" y="565088"/>
            <a:ext cx="10406854" cy="1363725"/>
            <a:chOff x="7317844" y="2607732"/>
            <a:chExt cx="7705522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     		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7636931" y="2607733"/>
              <a:ext cx="7386435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         </a:t>
              </a:r>
              <a:r>
                <a:rPr lang="en-US" sz="300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Task 1. </a:t>
              </a:r>
              <a:r>
                <a:rPr lang="en-US" sz="3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Listen and point. Repeat.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545" y="2514600"/>
            <a:ext cx="11101242" cy="3033713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</p:pic>
      <p:pic>
        <p:nvPicPr>
          <p:cNvPr id="4" name="8.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7591425" y="9421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063240"/>
      </p:ext>
    </p:extLst>
  </p:cSld>
  <p:clrMapOvr>
    <a:masterClrMapping/>
  </p:clrMapOvr>
  <p:transition spd="slow" advClick="0">
    <p:push dir="d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esert, Cactus, Nature, Drawing, Sketc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r="11607"/>
          <a:stretch/>
        </p:blipFill>
        <p:spPr bwMode="auto">
          <a:xfrm>
            <a:off x="-781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"/>
          <a:stretch/>
        </p:blipFill>
        <p:spPr>
          <a:xfrm>
            <a:off x="1742895" y="661754"/>
            <a:ext cx="9287056" cy="5049498"/>
          </a:xfrm>
          <a:prstGeom prst="rect">
            <a:avLst/>
          </a:prstGeom>
        </p:spPr>
      </p:pic>
      <p:pic>
        <p:nvPicPr>
          <p:cNvPr id="2050" name="Picture 2" descr="Couple, Cowboy, Boy, Girl, Love, Man, Woman, Outdoor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19833"/>
          <a:stretch/>
        </p:blipFill>
        <p:spPr bwMode="auto">
          <a:xfrm>
            <a:off x="654699" y="3433329"/>
            <a:ext cx="2953921" cy="317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uple, Cowboy, Boy, Girl, Love, Man, Woman, Outdoor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78" l="0" r="67188">
                        <a14:foregroundMark x1="7396" y1="96840" x2="7396" y2="96840"/>
                        <a14:foregroundMark x1="25938" y1="95419" x2="25938" y2="95419"/>
                        <a14:foregroundMark x1="18542" y1="86414" x2="18542" y2="86414"/>
                        <a14:foregroundMark x1="19688" y1="56082" x2="19688" y2="56082"/>
                        <a14:foregroundMark x1="16042" y1="63507" x2="16042" y2="63507"/>
                        <a14:foregroundMark x1="4271" y1="43444" x2="4271" y2="43444"/>
                        <a14:foregroundMark x1="29271" y1="38389" x2="29271" y2="38389"/>
                        <a14:foregroundMark x1="21875" y1="95419" x2="21875" y2="95419"/>
                        <a14:foregroundMark x1="28646" y1="96367" x2="28646" y2="96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85" b="416"/>
          <a:stretch/>
        </p:blipFill>
        <p:spPr bwMode="auto">
          <a:xfrm>
            <a:off x="8567756" y="2715276"/>
            <a:ext cx="3795676" cy="37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6967" y="1899668"/>
            <a:ext cx="6658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strike="sngStrike" dirty="0">
              <a:latin typeface="Comic Sans MS" panose="030F0702030302020204" pitchFamily="66" charset="0"/>
            </a:endParaRPr>
          </a:p>
          <a:p>
            <a:r>
              <a:rPr lang="en-US" sz="6000" dirty="0">
                <a:latin typeface="Comic Sans MS" panose="030F0702030302020204" pitchFamily="66" charset="0"/>
              </a:rPr>
              <a:t>COWBOY GAME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754078"/>
      </p:ext>
    </p:extLst>
  </p:cSld>
  <p:clrMapOvr>
    <a:masterClrMapping/>
  </p:clrMapOvr>
  <p:transition spd="slow" advClick="0" advTm="4000">
    <p:push dir="u"/>
    <p:sndAc>
      <p:stSnd>
        <p:snd r:embed="rId4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67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19" name="whoo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Globe The World photo and 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620" y="104454"/>
            <a:ext cx="1564144" cy="749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2" r="14602"/>
          <a:stretch/>
        </p:blipFill>
        <p:spPr>
          <a:xfrm>
            <a:off x="399840" y="1220324"/>
            <a:ext cx="2548327" cy="3102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04" y="1632995"/>
            <a:ext cx="3860988" cy="2574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07" y="3346972"/>
            <a:ext cx="3581971" cy="2382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1419551" y="176882"/>
            <a:ext cx="10929937" cy="827431"/>
            <a:chOff x="7317844" y="2607732"/>
            <a:chExt cx="7599553" cy="1517486"/>
          </a:xfrm>
        </p:grpSpPr>
        <p:sp>
          <p:nvSpPr>
            <p:cNvPr id="11" name="Freeform 10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rgbClr val="F6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636932" y="2607732"/>
              <a:ext cx="7280465" cy="1517486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6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F66400"/>
                  </a:solidFill>
                  <a:latin typeface="Comic Sans MS" panose="030F0702030302020204" pitchFamily="66" charset="0"/>
                </a:rPr>
                <a:t>       Task 2. Listen and match.</a:t>
              </a:r>
            </a:p>
          </p:txBody>
        </p:sp>
      </p:grpSp>
      <p:pic>
        <p:nvPicPr>
          <p:cNvPr id="5122" name="Picture 2" descr="Location, Pointer, Pin, Google Map, Re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106" y="808899"/>
            <a:ext cx="556157" cy="8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ocation, Pointer, Pin, Google Map, Re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258" y="1179593"/>
            <a:ext cx="347223" cy="52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cation, Pointer, Pin, Google Map, Re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5678" y="3084916"/>
            <a:ext cx="347223" cy="52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560" y="3087403"/>
            <a:ext cx="2223921" cy="3439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22412"/>
      </p:ext>
    </p:extLst>
  </p:cSld>
  <p:clrMapOvr>
    <a:masterClrMapping/>
  </p:clrMapOvr>
  <p:transition spd="slow" advClick="0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web map flat illustr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69" y="-2228884"/>
            <a:ext cx="12192000" cy="721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65631" y="317489"/>
            <a:ext cx="5851729" cy="521535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Let’s have a city tour.</a:t>
            </a:r>
          </a:p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Let’s go to the park!</a:t>
            </a:r>
          </a:p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We can have fun.</a:t>
            </a:r>
          </a:p>
          <a:p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Let’s go to the museum!</a:t>
            </a:r>
          </a:p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We can look at old paintings.</a:t>
            </a:r>
          </a:p>
          <a:p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Let’s go to the zoo!</a:t>
            </a:r>
          </a:p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We can take photos of the monkeys.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2" r="14602"/>
          <a:stretch/>
        </p:blipFill>
        <p:spPr>
          <a:xfrm>
            <a:off x="713893" y="446326"/>
            <a:ext cx="2096308" cy="2551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09" y="2422017"/>
            <a:ext cx="2736520" cy="1824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2" y="3290075"/>
            <a:ext cx="3134970" cy="2039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8.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304847" y="143321"/>
            <a:ext cx="818091" cy="818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216" y="177377"/>
            <a:ext cx="1564144" cy="7499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/>
          <a:srcRect l="16010" t="11428" r="15769" b="-439"/>
          <a:stretch/>
        </p:blipFill>
        <p:spPr>
          <a:xfrm>
            <a:off x="1122938" y="5370357"/>
            <a:ext cx="8317523" cy="1424355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942218" y="6122034"/>
            <a:ext cx="728663" cy="45719"/>
          </a:xfrm>
          <a:custGeom>
            <a:avLst/>
            <a:gdLst>
              <a:gd name="connsiteX0" fmla="*/ 0 w 814388"/>
              <a:gd name="connsiteY0" fmla="*/ 28625 h 28625"/>
              <a:gd name="connsiteX1" fmla="*/ 157163 w 814388"/>
              <a:gd name="connsiteY1" fmla="*/ 14338 h 28625"/>
              <a:gd name="connsiteX2" fmla="*/ 814388 w 814388"/>
              <a:gd name="connsiteY2" fmla="*/ 50 h 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388" h="28625">
                <a:moveTo>
                  <a:pt x="0" y="28625"/>
                </a:moveTo>
                <a:cubicBezTo>
                  <a:pt x="52388" y="23863"/>
                  <a:pt x="104611" y="16674"/>
                  <a:pt x="157163" y="14338"/>
                </a:cubicBezTo>
                <a:cubicBezTo>
                  <a:pt x="516448" y="-1630"/>
                  <a:pt x="545720" y="50"/>
                  <a:pt x="814388" y="50"/>
                </a:cubicBezTo>
              </a:path>
            </a:pathLst>
          </a:cu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727782" y="5672953"/>
            <a:ext cx="1943100" cy="980550"/>
          </a:xfrm>
          <a:custGeom>
            <a:avLst/>
            <a:gdLst>
              <a:gd name="connsiteX0" fmla="*/ 0 w 1943100"/>
              <a:gd name="connsiteY0" fmla="*/ 980550 h 980550"/>
              <a:gd name="connsiteX1" fmla="*/ 1157287 w 1943100"/>
              <a:gd name="connsiteY1" fmla="*/ 823387 h 980550"/>
              <a:gd name="connsiteX2" fmla="*/ 1800225 w 1943100"/>
              <a:gd name="connsiteY2" fmla="*/ 94725 h 980550"/>
              <a:gd name="connsiteX3" fmla="*/ 1943100 w 1943100"/>
              <a:gd name="connsiteY3" fmla="*/ 9000 h 980550"/>
              <a:gd name="connsiteX4" fmla="*/ 1943100 w 1943100"/>
              <a:gd name="connsiteY4" fmla="*/ 9000 h 98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3100" h="980550">
                <a:moveTo>
                  <a:pt x="0" y="980550"/>
                </a:moveTo>
                <a:cubicBezTo>
                  <a:pt x="428625" y="975787"/>
                  <a:pt x="857250" y="971024"/>
                  <a:pt x="1157287" y="823387"/>
                </a:cubicBezTo>
                <a:cubicBezTo>
                  <a:pt x="1457325" y="675749"/>
                  <a:pt x="1669256" y="230456"/>
                  <a:pt x="1800225" y="94725"/>
                </a:cubicBezTo>
                <a:cubicBezTo>
                  <a:pt x="1931194" y="-41006"/>
                  <a:pt x="1943100" y="9000"/>
                  <a:pt x="1943100" y="9000"/>
                </a:cubicBezTo>
                <a:lnTo>
                  <a:pt x="1943100" y="9000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032095"/>
      </p:ext>
    </p:extLst>
  </p:cSld>
  <p:clrMapOvr>
    <a:masterClrMapping/>
  </p:clrMapOvr>
  <p:transition spd="slow">
    <p:push dir="r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44367"/>
          <a:stretch/>
        </p:blipFill>
        <p:spPr>
          <a:xfrm>
            <a:off x="573715" y="3831771"/>
            <a:ext cx="10913877" cy="2748234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251620" y="183555"/>
            <a:ext cx="12854780" cy="992250"/>
            <a:chOff x="7317844" y="2607732"/>
            <a:chExt cx="9518034" cy="1517486"/>
          </a:xfrm>
        </p:grpSpPr>
        <p:sp>
          <p:nvSpPr>
            <p:cNvPr id="5" name="Freeform 4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     		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7636931" y="2607734"/>
              <a:ext cx="9198947" cy="1517484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rgbClr val="E3F3FD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             </a:t>
              </a:r>
              <a:r>
                <a:rPr lang="en-US" sz="300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Task 3. </a:t>
              </a:r>
              <a:r>
                <a:rPr lang="en-US" sz="3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Ask and answer. Then tick or cross.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72001" y="4500563"/>
            <a:ext cx="571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89C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0089C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70150" y="5167313"/>
            <a:ext cx="571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89C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0089C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1" y="5863112"/>
            <a:ext cx="571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89C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0089C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24976" y="4500563"/>
            <a:ext cx="571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89C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x</a:t>
            </a:r>
            <a:endParaRPr lang="en-US" sz="4200" b="1" dirty="0">
              <a:solidFill>
                <a:srgbClr val="0089C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26827" y="5167313"/>
            <a:ext cx="571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89C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x</a:t>
            </a:r>
            <a:endParaRPr lang="en-US" sz="4200" b="1" dirty="0">
              <a:solidFill>
                <a:srgbClr val="0089C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24976" y="5863112"/>
            <a:ext cx="571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89C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x</a:t>
            </a:r>
            <a:endParaRPr lang="en-US" sz="4200" b="1" dirty="0">
              <a:solidFill>
                <a:srgbClr val="0089C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682570" y="1389201"/>
            <a:ext cx="4515757" cy="1016830"/>
          </a:xfrm>
          <a:prstGeom prst="wedgeRoundRectCallout">
            <a:avLst>
              <a:gd name="adj1" fmla="val -58525"/>
              <a:gd name="adj2" fmla="val 468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May I look at the photos in the museum?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627744" y="2640393"/>
            <a:ext cx="4515757" cy="1016830"/>
          </a:xfrm>
          <a:prstGeom prst="wedgeRoundRectCallout">
            <a:avLst>
              <a:gd name="adj1" fmla="val -58525"/>
              <a:gd name="adj2" fmla="val 490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May I eat in the museum?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6683770" y="1449015"/>
            <a:ext cx="4515757" cy="1016830"/>
          </a:xfrm>
          <a:prstGeom prst="wedgeRoundRectCallout">
            <a:avLst>
              <a:gd name="adj1" fmla="val 62970"/>
              <a:gd name="adj2" fmla="val 490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6683770" y="2640393"/>
            <a:ext cx="4515757" cy="1016830"/>
          </a:xfrm>
          <a:prstGeom prst="wedgeRoundRectCallout">
            <a:avLst>
              <a:gd name="adj1" fmla="val 62970"/>
              <a:gd name="adj2" fmla="val 490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No, you can’t.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35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/>
        <p:sndAc>
          <p:stSnd>
            <p:snd r:embed="rId4" name="whoosh.wav"/>
          </p:stSnd>
        </p:sndAc>
      </p:transition>
    </mc:Choice>
    <mc:Fallback xmlns="">
      <p:transition advClick="0">
        <p:push/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2" grpId="0" animBg="1"/>
      <p:bldP spid="17" grpId="0" animBg="1"/>
      <p:bldP spid="18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119">
            <a:off x="3734077" y="-466181"/>
            <a:ext cx="5185392" cy="498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9690" y="1955033"/>
            <a:ext cx="4478359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Draw and say</a:t>
            </a:r>
            <a:endParaRPr lang="zh-CN" altLang="en-US" sz="48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1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  <p:sndAc>
          <p:stSnd>
            <p:snd r:embed="rId4" name="whoosh.wav"/>
          </p:stSnd>
        </p:sndAc>
      </p:transition>
    </mc:Choice>
    <mc:Fallback xmlns="">
      <p:transition>
        <p:fade/>
        <p:sndAc>
          <p:stSnd>
            <p:snd r:embed="rId19" name="whoo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r="-7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4094"/>
              </p:ext>
            </p:extLst>
          </p:nvPr>
        </p:nvGraphicFramePr>
        <p:xfrm>
          <a:off x="3062514" y="464459"/>
          <a:ext cx="6662058" cy="387531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20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0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0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5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800">
                          <a:effectLst/>
                        </a:rPr>
                        <a:t>Place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>
                          <a:effectLst/>
                        </a:rPr>
                        <a:t>Yes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>
                          <a:effectLst/>
                        </a:rPr>
                        <a:t>No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800">
                          <a:effectLst/>
                        </a:rPr>
                        <a:t>Museum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800" b="1">
                          <a:solidFill>
                            <a:srgbClr val="00B050"/>
                          </a:solidFill>
                          <a:effectLst/>
                        </a:rPr>
                        <a:t>Take photo</a:t>
                      </a:r>
                      <a:endParaRPr lang="en-US" sz="2800" b="1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1">
                          <a:solidFill>
                            <a:srgbClr val="FF0000"/>
                          </a:solidFill>
                          <a:effectLst/>
                        </a:rPr>
                        <a:t>Eat</a:t>
                      </a:r>
                      <a:endParaRPr lang="en-US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292" r="1" b="12531"/>
          <a:stretch/>
        </p:blipFill>
        <p:spPr>
          <a:xfrm>
            <a:off x="1813532" y="3981871"/>
            <a:ext cx="2148924" cy="2876129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287597" y="2344163"/>
            <a:ext cx="2674859" cy="1008637"/>
          </a:xfrm>
          <a:prstGeom prst="wedgeRoundRectCallout">
            <a:avLst>
              <a:gd name="adj1" fmla="val 13371"/>
              <a:gd name="adj2" fmla="val 11150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b="1">
              <a:solidFill>
                <a:srgbClr val="FF0000"/>
              </a:solidFill>
            </a:endParaRPr>
          </a:p>
          <a:p>
            <a:pPr algn="ctr"/>
            <a:r>
              <a:rPr lang="en-AU" sz="3200" b="1">
                <a:solidFill>
                  <a:srgbClr val="FF0000"/>
                </a:solidFill>
              </a:rPr>
              <a:t>May I eat in the museum?</a:t>
            </a:r>
            <a:endParaRPr lang="en-US" sz="3200">
              <a:solidFill>
                <a:srgbClr val="FF0000"/>
              </a:solidFill>
            </a:endParaRPr>
          </a:p>
          <a:p>
            <a:pPr algn="ctr"/>
            <a:endParaRPr lang="en-US" sz="3000" b="1" dirty="0">
              <a:ln>
                <a:solidFill>
                  <a:schemeClr val="bg1"/>
                </a:solidFill>
              </a:ln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" b="87061" l="9585" r="89617">
                        <a14:foregroundMark x1="40096" y1="30192" x2="61342" y2="32268"/>
                        <a14:foregroundMark x1="37859" y1="28914" x2="59904" y2="29712"/>
                        <a14:foregroundMark x1="43131" y1="64377" x2="54313" y2="70288"/>
                        <a14:foregroundMark x1="40415" y1="51278" x2="40415" y2="51278"/>
                        <a14:foregroundMark x1="40096" y1="51278" x2="40096" y2="51278"/>
                        <a14:foregroundMark x1="40096" y1="51278" x2="40096" y2="51278"/>
                        <a14:foregroundMark x1="59105" y1="71406" x2="58786" y2="68371"/>
                      </a14:backgroundRemoval>
                    </a14:imgEffect>
                  </a14:imgLayer>
                </a14:imgProps>
              </a:ext>
            </a:extLst>
          </a:blip>
          <a:srcRect l="21033" r="16894"/>
          <a:stretch/>
        </p:blipFill>
        <p:spPr>
          <a:xfrm flipH="1">
            <a:off x="7344228" y="3875314"/>
            <a:ext cx="2141123" cy="34494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8142515" y="2641600"/>
            <a:ext cx="2945152" cy="986972"/>
          </a:xfrm>
          <a:prstGeom prst="wedgeRoundRectCallout">
            <a:avLst>
              <a:gd name="adj1" fmla="val -34675"/>
              <a:gd name="adj2" fmla="val 67693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b="1">
              <a:solidFill>
                <a:schemeClr val="tx1"/>
              </a:solidFill>
            </a:endParaRPr>
          </a:p>
          <a:p>
            <a:pPr algn="ctr"/>
            <a:r>
              <a:rPr lang="en-AU" sz="3200" b="1">
                <a:solidFill>
                  <a:schemeClr val="tx1"/>
                </a:solidFill>
              </a:rPr>
              <a:t>No, you can’t.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endParaRPr lang="en-US" sz="3000" b="1" dirty="0">
              <a:ln>
                <a:solidFill>
                  <a:schemeClr val="bg1"/>
                </a:solidFill>
              </a:ln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73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  <p:sndAc>
          <p:stSnd>
            <p:snd r:embed="rId4" name="whoosh.wav"/>
          </p:stSnd>
        </p:sndAc>
      </p:transition>
    </mc:Choice>
    <mc:Fallback xmlns="">
      <p:transition advClick="0">
        <p:push dir="u"/>
        <p:sndAc>
          <p:stSnd>
            <p:snd r:embed="rId1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2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19" name="whoo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8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  <p:sndAc>
          <p:stSnd>
            <p:snd r:embed="rId4" name="whoosh.wav"/>
          </p:stSnd>
        </p:sndAc>
      </p:transition>
    </mc:Choice>
    <mc:Fallback xmlns="">
      <p:transition>
        <p:fade/>
        <p:sndAc>
          <p:stSnd>
            <p:snd r:embed="rId19" name="whoo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9080" y="5640842"/>
            <a:ext cx="10493446" cy="1015663"/>
          </a:xfrm>
          <a:prstGeom prst="rect">
            <a:avLst/>
          </a:prstGeom>
          <a:solidFill>
            <a:srgbClr val="DAEAF9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5"/>
            </a:pPr>
            <a:r>
              <a:rPr lang="en-US" sz="3000" dirty="0">
                <a:latin typeface="Comic Sans MS" panose="030F0702030302020204" pitchFamily="66" charset="0"/>
              </a:rPr>
              <a:t>           We can __________ at the zoo.</a:t>
            </a:r>
          </a:p>
          <a:p>
            <a:pPr marL="514350" indent="-514350">
              <a:buAutoNum type="arabicPlain" startAt="5"/>
            </a:pP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9081" y="4508280"/>
            <a:ext cx="10493445" cy="1015663"/>
          </a:xfrm>
          <a:prstGeom prst="rect">
            <a:avLst/>
          </a:prstGeom>
          <a:solidFill>
            <a:srgbClr val="E0D1FB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4"/>
            </a:pPr>
            <a:r>
              <a:rPr lang="en-US" sz="3000" dirty="0">
                <a:latin typeface="Comic Sans MS" panose="030F0702030302020204" pitchFamily="66" charset="0"/>
              </a:rPr>
              <a:t>           May I _________ in the museum?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                No, you can’t.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9080" y="3339371"/>
            <a:ext cx="10493446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en-US" sz="3000" dirty="0">
                <a:latin typeface="Comic Sans MS" panose="030F0702030302020204" pitchFamily="66" charset="0"/>
              </a:rPr>
              <a:t>            We can _________ the animals at the zoo.</a:t>
            </a:r>
          </a:p>
          <a:p>
            <a:pPr marL="514350" indent="-514350">
              <a:buAutoNum type="arabicPlain" startAt="3"/>
            </a:pP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2749" y="2220735"/>
            <a:ext cx="10509777" cy="101566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2              We can _________ in the park.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2749" y="1081089"/>
            <a:ext cx="1050977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1              May I _________ water?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                Yes, you can.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594390" y="173354"/>
            <a:ext cx="8607977" cy="706084"/>
          </a:xfrm>
          <a:prstGeom prst="roundRect">
            <a:avLst/>
          </a:prstGeom>
          <a:solidFill>
            <a:srgbClr val="FFE5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86" y="1081089"/>
            <a:ext cx="1040525" cy="1010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25867"/>
          <a:stretch/>
        </p:blipFill>
        <p:spPr>
          <a:xfrm>
            <a:off x="1513485" y="4505445"/>
            <a:ext cx="1040525" cy="1010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0" t="1389" r="6315" b="20761"/>
          <a:stretch/>
        </p:blipFill>
        <p:spPr>
          <a:xfrm>
            <a:off x="1513485" y="2223929"/>
            <a:ext cx="1040525" cy="1010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t="3342" r="4431"/>
          <a:stretch/>
        </p:blipFill>
        <p:spPr>
          <a:xfrm>
            <a:off x="1513486" y="3364906"/>
            <a:ext cx="1040525" cy="998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4485" r="23226" b="11748"/>
          <a:stretch/>
        </p:blipFill>
        <p:spPr>
          <a:xfrm>
            <a:off x="1513485" y="5657799"/>
            <a:ext cx="1040525" cy="998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1639811" y="186337"/>
            <a:ext cx="2210736" cy="706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have fun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50547" y="202169"/>
            <a:ext cx="2417091" cy="706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24361" y="202169"/>
            <a:ext cx="888592" cy="706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see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69676" y="202169"/>
            <a:ext cx="1225388" cy="706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drink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851787" y="207480"/>
            <a:ext cx="903892" cy="706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eat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87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  <p:sndAc>
          <p:stSnd>
            <p:snd r:embed="rId4" name="whoosh.wav"/>
          </p:stSnd>
        </p:sndAc>
      </p:transition>
    </mc:Choice>
    <mc:Fallback xmlns="">
      <p:transition advClick="0">
        <p:push dir="u"/>
        <p:sndAc>
          <p:stSnd>
            <p:snd r:embed="rId12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25937 0.1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19635 0.286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1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12135 0.439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2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35586 0.6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3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02709 0.782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3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29551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44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  <p:sndAc>
          <p:stSnd>
            <p:snd r:embed="rId6" name="whoosh.wav"/>
          </p:stSnd>
        </p:sndAc>
      </p:transition>
    </mc:Choice>
    <mc:Fallback xmlns="">
      <p:transition>
        <p:push dir="u"/>
        <p:sndAc>
          <p:stSnd>
            <p:snd r:embed="rId1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256892"/>
              </p:ext>
            </p:extLst>
          </p:nvPr>
        </p:nvGraphicFramePr>
        <p:xfrm>
          <a:off x="2975403" y="975706"/>
          <a:ext cx="6179128" cy="5760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5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2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4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083892" y="-211995"/>
            <a:ext cx="5818909" cy="1615391"/>
            <a:chOff x="4017817" y="-331603"/>
            <a:chExt cx="5818909" cy="16153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00" b="64000" l="3556" r="96444"/>
                      </a14:imgEffect>
                    </a14:imgLayer>
                  </a14:imgProps>
                </a:ext>
              </a:extLst>
            </a:blip>
            <a:srcRect t="32707" b="32384"/>
            <a:stretch/>
          </p:blipFill>
          <p:spPr>
            <a:xfrm>
              <a:off x="4017817" y="-331603"/>
              <a:ext cx="5818909" cy="161539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87636" y="110836"/>
              <a:ext cx="3934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Word search game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021897" y="1792790"/>
            <a:ext cx="796332" cy="4943960"/>
          </a:xfrm>
          <a:prstGeom prst="ellipse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 rot="5400000">
            <a:off x="5257177" y="3800193"/>
            <a:ext cx="796332" cy="3424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4804861" y="1862532"/>
            <a:ext cx="796332" cy="4032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8" name="Oval 27"/>
          <p:cNvSpPr/>
          <p:nvPr/>
        </p:nvSpPr>
        <p:spPr>
          <a:xfrm rot="16200000">
            <a:off x="6901377" y="4683359"/>
            <a:ext cx="931934" cy="3388770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 rot="18783521">
            <a:off x="5532722" y="776067"/>
            <a:ext cx="976668" cy="625760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8337250" y="1036621"/>
            <a:ext cx="796332" cy="3235997"/>
          </a:xfrm>
          <a:prstGeom prst="ellipse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577" y="1217490"/>
            <a:ext cx="2559716" cy="1649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5753" y="1179783"/>
            <a:ext cx="2559716" cy="1649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" descr="Woman, Headphones, Music, Girl, Smile, Happy, Leisu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7" y="4962224"/>
            <a:ext cx="2559716" cy="16334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754" y="3109737"/>
            <a:ext cx="2559539" cy="1649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4186" y="4948592"/>
            <a:ext cx="2559539" cy="1649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 descr="Television, Tv, Telly, The Tv, Watch Cartoons, Scree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930" y="3105355"/>
            <a:ext cx="2559539" cy="16334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234" y="1217490"/>
            <a:ext cx="444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9346" y="3105355"/>
            <a:ext cx="444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7595" y="4965439"/>
            <a:ext cx="444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64186" y="3089393"/>
            <a:ext cx="4586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78577" y="1146459"/>
            <a:ext cx="444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78577" y="4948592"/>
            <a:ext cx="444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392113"/>
      </p:ext>
    </p:extLst>
  </p:cSld>
  <p:clrMapOvr>
    <a:masterClrMapping/>
  </p:clrMapOvr>
  <p:transition spd="slow" advClick="0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3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19" name="whoo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1585951" y="1844567"/>
            <a:ext cx="9175531" cy="2795916"/>
          </a:xfrm>
          <a:prstGeom prst="horizontalScroll">
            <a:avLst/>
          </a:prstGeom>
          <a:solidFill>
            <a:srgbClr val="E0D1FB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Vocabulary</a:t>
            </a:r>
            <a:endParaRPr lang="en-US" sz="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80" y="3430956"/>
            <a:ext cx="1843074" cy="3288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029834"/>
      </p:ext>
    </p:extLst>
  </p:cSld>
  <p:clrMapOvr>
    <a:masterClrMapping/>
  </p:clrMapOvr>
  <p:transition spd="slow" advClick="0">
    <p:randomBar dir="vert"/>
    <p:sndAc>
      <p:stSnd>
        <p:snd r:embed="rId4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7" y="1849105"/>
            <a:ext cx="5701461" cy="3752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7317844" y="3093507"/>
            <a:ext cx="6383165" cy="1517486"/>
            <a:chOff x="7317844" y="2607732"/>
            <a:chExt cx="6383165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DE00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5" name="Freeform 4">
              <a:hlinkClick r:id="" action="ppaction://noaction">
                <a:snd r:embed="rId5" name="8 (mp3cut.net).wav"/>
              </a:hlinkClick>
            </p:cNvPr>
            <p:cNvSpPr/>
            <p:nvPr/>
          </p:nvSpPr>
          <p:spPr>
            <a:xfrm>
              <a:off x="7636932" y="2607733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DE00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drink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13426299"/>
      </p:ext>
    </p:extLst>
  </p:cSld>
  <p:clrMapOvr>
    <a:masterClrMapping/>
  </p:clrMapOvr>
  <p:transition spd="slow" advClick="0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17844" y="3093507"/>
            <a:ext cx="6383165" cy="1517486"/>
            <a:chOff x="7317844" y="2607732"/>
            <a:chExt cx="6383165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7636932" y="2607733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		eat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74" y="434340"/>
            <a:ext cx="3942589" cy="5989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379355"/>
      </p:ext>
    </p:extLst>
  </p:cSld>
  <p:clrMapOvr>
    <a:masterClrMapping/>
  </p:clrMapOvr>
  <p:transition spd="slow" advClick="0">
    <p:push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17844" y="3093507"/>
            <a:ext cx="6383165" cy="1517486"/>
            <a:chOff x="7317844" y="2607732"/>
            <a:chExt cx="6383165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rgbClr val="F6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7636932" y="2607733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6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F66400"/>
                  </a:solidFill>
                  <a:latin typeface="Comic Sans MS" panose="030F0702030302020204" pitchFamily="66" charset="0"/>
                </a:rPr>
                <a:t>	   have fun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5" y="1985963"/>
            <a:ext cx="5164010" cy="3442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97017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push dir="d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17844" y="3093507"/>
            <a:ext cx="6383165" cy="1517486"/>
            <a:chOff x="7317844" y="2607732"/>
            <a:chExt cx="6383165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7636932" y="2607733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	   look at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1988536"/>
            <a:ext cx="5314951" cy="3469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0700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8.Unit 8 - Lesson 3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HY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Idi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h2I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HY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Idi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h2I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IdiKVXahn1hYAAAAGIAAAAcAAAAdW5pdmVyc2FsL2xvY2FsX3NldHRpbmdzLnhtbLOxr8jNUShLLSrOzM+zVTLUM1BSSM1Lzk/JzEu3VQoNcdO1UFIoLknMS0nMyc9LtVXKy1dSsLfjssnJT07MCU4tKQEqLFYoyEmsTC0KSc0FMkpS/RJzgSrDw42V9O24AFBLAwQUAAIACACHY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HYilVPMoRpUsAAABqAAAAGwAAAHVuaXZlcnNhbC91bml2ZXJzYWwucG5nLnhtbLOxr8jNUShLLSrOzM+zVTLUM1Cyt+PlsikoSi3LTC1XqACKGekZQICSQqWtkgkStzwzpSTDVsnCwBAhlpGamZ5RYqtkhiSoDzQSAFBLAQIAABQAAgAIAOOGAlPDxJh2RwMAAOEJAAAUAAAAAAAAAAEAAAAAAAAAAAB1bml2ZXJzYWwvcGxheWVyLnhtbFBLAQIAABQAAgAIAIdiKVXKowNubAYAACgZAAAdAAAAAAAAAAEAAAAAAHkDAAB1bml2ZXJzYWwvY29tbW9uX21lc3NhZ2VzLmxuZ1BLAQIAABQAAgAIAIdiKVUVHmAbowAAAH8BAAAuAAAAAAAAAAEAAAAAACAKAAB1bml2ZXJzYWwvcGxheWJhY2tfYW5kX25hdmlnYXRpb25fc2V0dGluZ3MueG1sUEsBAgAAFAACAAgAh2IpVaenV+h8BAAAbxcAACcAAAAAAAAAAQAAAAAADwsAAHVuaXZlcnNhbC9mbGFzaF9wdWJsaXNoaW5nX3NldHRpbmdzLnhtbFBLAQIAABQAAgAIAIdiKVW86VOGdwMAAOgMAAAhAAAAAAAAAAEAAAAAANAPAAB1bml2ZXJzYWwvZmxhc2hfc2tpbl9zZXR0aW5ncy54bWxQSwECAAAUAAIACACHYilVF9vd2HcEAAD5FgAAJgAAAAAAAAABAAAAAACGEwAAdW5pdmVyc2FsL2h0bWxfcHVibGlzaGluZ19zZXR0aW5ncy54bWxQSwECAAAUAAIACACHYilVVHMZhbABAACBBgAAHwAAAAAAAAABAAAAAABBGAAAdW5pdmVyc2FsL2h0bWxfc2tpbl9zZXR0aW5ncy5qc1BLAQIAABQAAgAIAIdiKVXahn1hYAAAAGIAAAAcAAAAAAAAAAEAAAAAAC4aAAB1bml2ZXJzYWwvbG9jYWxfc2V0dGluZ3MueG1sUEsBAgAAFAACAAgAh2IpVYPsCm8cBgAARxMAABcAAAAAAAAAAAAAAAAAyBoAAHVuaXZlcnNhbC91bml2ZXJzYWwucG5nUEsBAgAAFAACAAgAh2IpVTzKEaVLAAAAagAAABsAAAAAAAAAAQAAAAAAGSEAAHVuaXZlcnNhbC91bml2ZXJzYWwucG5nLnhtbFBLBQYAAAAACgAKAAYDAACdIQAAAAA="/>
  <p:tag name="ISPRING_LMS_API_VERSION" val="SCORM 2004 (2nd edition)"/>
  <p:tag name="ISPRING_ULTRA_SCORM_COURSE_ID" val="CF5C3012-FC42-40E1-A473-8DCCC8F6223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98.Unit 8 - Lesson 3 -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973436-DC77-41CC-93FD-C297C8C66C83}:3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1F4812-0B03-4918-AAE4-EBA69CEC4CEF}:3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4DCAF7-5992-4D6E-94D5-296B2D880AC3}:3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7A32DD-6BE3-4054-809B-8EBBE5CE8B30}:3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BA4028-0597-46A9-9448-94D9CD510E69}:3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4C367F-FEA4-4BA1-BB7C-A8FCD61FEDF8}:3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4C2AC4-E1D1-4B07-AF31-2426C246B9AE}:3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E6736E-1157-444E-8D88-9FD581D5A4E0}:36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267D4B-8A72-4CCA-84AC-1C70A7FA8B40}:36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2A32E6-6CC4-4029-B12F-D81DA3FE4B5E}:3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8BE1C7-6ACB-4DCC-A58C-F1AB3B2DAE5B}:3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296E5C-F2F8-4D20-81CE-805482FC5C38}:3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28319F-8EF4-4639-BD17-18D2276847C3}:3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48D0DA-AD73-447C-B7CC-D2267F666561}:36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445CBD-399C-4C1C-BAD3-266B9DCA8893}:3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AF1049-6F07-42D8-AB8B-BAE2CC2D7BF2}:3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2E3712-56AC-4DA0-8229-7886A0F6C57B}:3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B9C930-7B56-40EB-9963-3CEB47F85DCC}:3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6E553-17C8-411D-908B-9EB7CB615B7D}:3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E29C39-7841-4CFC-8496-A10960826A61}:35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365FDD-BA2A-4686-93A9-19163C932B84}:3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604AB6-0497-43FC-BECF-1F9556AE97B9}:356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4170</TotalTime>
  <Words>480</Words>
  <Application>Microsoft Office PowerPoint</Application>
  <PresentationFormat>Widescreen</PresentationFormat>
  <Paragraphs>173</Paragraphs>
  <Slides>22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等线</vt:lpstr>
      <vt:lpstr>等线 Light</vt:lpstr>
      <vt:lpstr>微软雅黑</vt:lpstr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Roboto Condensed Light</vt:lpstr>
      <vt:lpstr>Times New Roman</vt:lpstr>
      <vt:lpstr>1_自定义设计方案</vt:lpstr>
      <vt:lpstr>1_Office 主题</vt:lpstr>
      <vt:lpstr>8_Office Theme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98.Unit 8 - Lesson 3 - Period 1</dc:title>
  <dc:creator>Windows User</dc:creator>
  <cp:lastModifiedBy>pc</cp:lastModifiedBy>
  <cp:revision>265</cp:revision>
  <dcterms:created xsi:type="dcterms:W3CDTF">2021-06-22T06:33:50Z</dcterms:created>
  <dcterms:modified xsi:type="dcterms:W3CDTF">2023-07-20T09:56:17Z</dcterms:modified>
</cp:coreProperties>
</file>